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780" r:id="rId2"/>
    <p:sldId id="743" r:id="rId3"/>
    <p:sldId id="782" r:id="rId4"/>
    <p:sldId id="737" r:id="rId5"/>
    <p:sldId id="822" r:id="rId6"/>
    <p:sldId id="848" r:id="rId7"/>
    <p:sldId id="870" r:id="rId8"/>
    <p:sldId id="856" r:id="rId9"/>
    <p:sldId id="850" r:id="rId10"/>
    <p:sldId id="823" r:id="rId11"/>
    <p:sldId id="824" r:id="rId12"/>
    <p:sldId id="857" r:id="rId13"/>
    <p:sldId id="872" r:id="rId14"/>
    <p:sldId id="873" r:id="rId15"/>
    <p:sldId id="825" r:id="rId16"/>
    <p:sldId id="835" r:id="rId17"/>
    <p:sldId id="871" r:id="rId18"/>
    <p:sldId id="858" r:id="rId19"/>
    <p:sldId id="859" r:id="rId20"/>
    <p:sldId id="860" r:id="rId21"/>
    <p:sldId id="861" r:id="rId22"/>
    <p:sldId id="836" r:id="rId23"/>
    <p:sldId id="837" r:id="rId24"/>
    <p:sldId id="874" r:id="rId25"/>
    <p:sldId id="875" r:id="rId26"/>
    <p:sldId id="869" r:id="rId27"/>
    <p:sldId id="838" r:id="rId28"/>
    <p:sldId id="864" r:id="rId29"/>
    <p:sldId id="876" r:id="rId30"/>
    <p:sldId id="877" r:id="rId31"/>
    <p:sldId id="866" r:id="rId32"/>
    <p:sldId id="826" r:id="rId33"/>
    <p:sldId id="827" r:id="rId34"/>
    <p:sldId id="828" r:id="rId35"/>
    <p:sldId id="863" r:id="rId36"/>
    <p:sldId id="839" r:id="rId37"/>
    <p:sldId id="840" r:id="rId38"/>
    <p:sldId id="841" r:id="rId39"/>
    <p:sldId id="865" r:id="rId40"/>
    <p:sldId id="829" r:id="rId41"/>
    <p:sldId id="830" r:id="rId42"/>
    <p:sldId id="843" r:id="rId43"/>
    <p:sldId id="844" r:id="rId44"/>
    <p:sldId id="832" r:id="rId45"/>
    <p:sldId id="846" r:id="rId46"/>
    <p:sldId id="847" r:id="rId47"/>
    <p:sldId id="878" r:id="rId48"/>
    <p:sldId id="862" r:id="rId49"/>
    <p:sldId id="853" r:id="rId50"/>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6BBC"/>
    <a:srgbClr val="0A97A6"/>
    <a:srgbClr val="DDDDDD"/>
    <a:srgbClr val="EAEAEA"/>
    <a:srgbClr val="0DC2D5"/>
    <a:srgbClr val="17DCF1"/>
    <a:srgbClr val="12D0CB"/>
    <a:srgbClr val="FDE673"/>
    <a:srgbClr val="FDE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9263" autoAdjust="0"/>
  </p:normalViewPr>
  <p:slideViewPr>
    <p:cSldViewPr snapToObjects="1">
      <p:cViewPr varScale="1">
        <p:scale>
          <a:sx n="78" d="100"/>
          <a:sy n="78" d="100"/>
        </p:scale>
        <p:origin x="474" y="66"/>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776"/>
    </p:cViewPr>
  </p:sorterViewPr>
  <p:notesViewPr>
    <p:cSldViewPr snapToObjects="1">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C53A68-90A4-45A9-B81C-5DAD358DBD52}" type="doc">
      <dgm:prSet loTypeId="urn:microsoft.com/office/officeart/2005/8/layout/hList9" loCatId="list" qsTypeId="urn:microsoft.com/office/officeart/2005/8/quickstyle/3d2" qsCatId="3D" csTypeId="urn:microsoft.com/office/officeart/2005/8/colors/colorful1" csCatId="colorful" phldr="1"/>
      <dgm:spPr/>
      <dgm:t>
        <a:bodyPr/>
        <a:lstStyle/>
        <a:p>
          <a:endParaRPr lang="zh-CN" altLang="en-US"/>
        </a:p>
      </dgm:t>
    </dgm:pt>
    <dgm:pt modelId="{F4A87329-59A0-4071-A5D7-7509ADE397E2}">
      <dgm:prSet phldrT="[文本]"/>
      <dgm:spPr/>
      <dgm:t>
        <a:bodyPr/>
        <a:lstStyle/>
        <a:p>
          <a:r>
            <a:rPr lang="zh-CN" altLang="en-US" dirty="0" smtClean="0"/>
            <a:t>软件</a:t>
          </a:r>
          <a:endParaRPr lang="en-US" altLang="zh-CN" dirty="0" smtClean="0"/>
        </a:p>
        <a:p>
          <a:r>
            <a:rPr lang="zh-CN" altLang="en-US" dirty="0" smtClean="0"/>
            <a:t>技术</a:t>
          </a:r>
          <a:endParaRPr lang="zh-CN" altLang="en-US" dirty="0"/>
        </a:p>
      </dgm:t>
    </dgm:pt>
    <dgm:pt modelId="{8F3BE60C-DEB7-4A00-8485-FA77606155FE}" type="parTrans" cxnId="{32FEE26E-A2A8-4032-8DF6-D3F07B8D1883}">
      <dgm:prSet/>
      <dgm:spPr/>
      <dgm:t>
        <a:bodyPr/>
        <a:lstStyle/>
        <a:p>
          <a:endParaRPr lang="zh-CN" altLang="en-US"/>
        </a:p>
      </dgm:t>
    </dgm:pt>
    <dgm:pt modelId="{A099A073-06A2-4E17-8DB9-6E9C43310BC8}" type="sibTrans" cxnId="{32FEE26E-A2A8-4032-8DF6-D3F07B8D1883}">
      <dgm:prSet/>
      <dgm:spPr/>
      <dgm:t>
        <a:bodyPr/>
        <a:lstStyle/>
        <a:p>
          <a:endParaRPr lang="zh-CN" altLang="en-US"/>
        </a:p>
      </dgm:t>
    </dgm:pt>
    <dgm:pt modelId="{8631B178-3972-4CD5-B29B-B9447CFED2FF}">
      <dgm:prSet phldrT="[文本]" custT="1"/>
      <dgm:spPr/>
      <dgm:t>
        <a:bodyPr/>
        <a:lstStyle/>
        <a:p>
          <a:r>
            <a:rPr lang="zh-CN" altLang="en-US" sz="1400" dirty="0" smtClean="0">
              <a:latin typeface="+mn-ea"/>
              <a:ea typeface="+mn-ea"/>
            </a:rPr>
            <a:t>独创的服装</a:t>
          </a:r>
          <a:r>
            <a:rPr lang="en-US" altLang="zh-CN" sz="1400" dirty="0" smtClean="0">
              <a:latin typeface="+mn-ea"/>
              <a:ea typeface="+mn-ea"/>
            </a:rPr>
            <a:t>CAD</a:t>
          </a:r>
          <a:r>
            <a:rPr lang="zh-CN" altLang="en-US" sz="1400" dirty="0" smtClean="0">
              <a:latin typeface="+mn-ea"/>
              <a:ea typeface="+mn-ea"/>
            </a:rPr>
            <a:t>技术，具有唯一性，可解决样板的快速生成，适用于所有服装</a:t>
          </a:r>
          <a:endParaRPr lang="zh-CN" altLang="en-US" sz="1400" dirty="0">
            <a:latin typeface="+mn-ea"/>
            <a:ea typeface="+mn-ea"/>
          </a:endParaRPr>
        </a:p>
      </dgm:t>
    </dgm:pt>
    <dgm:pt modelId="{4C2CD613-39F7-4386-A274-FE2EC24C670C}" type="parTrans" cxnId="{C58FCF99-879C-4CF9-97BD-0D6FCBA39518}">
      <dgm:prSet/>
      <dgm:spPr/>
      <dgm:t>
        <a:bodyPr/>
        <a:lstStyle/>
        <a:p>
          <a:endParaRPr lang="zh-CN" altLang="en-US"/>
        </a:p>
      </dgm:t>
    </dgm:pt>
    <dgm:pt modelId="{24C55826-DFAB-4305-85FC-F17688D68D77}" type="sibTrans" cxnId="{C58FCF99-879C-4CF9-97BD-0D6FCBA39518}">
      <dgm:prSet/>
      <dgm:spPr/>
      <dgm:t>
        <a:bodyPr/>
        <a:lstStyle/>
        <a:p>
          <a:endParaRPr lang="zh-CN" altLang="en-US"/>
        </a:p>
      </dgm:t>
    </dgm:pt>
    <dgm:pt modelId="{BED29981-D51B-4C1F-B84F-6B53AEEA1A32}">
      <dgm:prSet phldrT="[文本]" custT="1"/>
      <dgm:spPr/>
      <dgm:t>
        <a:bodyPr/>
        <a:lstStyle/>
        <a:p>
          <a:r>
            <a:rPr lang="zh-CN" altLang="en-US" sz="1400" dirty="0" smtClean="0">
              <a:latin typeface="+mn-ea"/>
              <a:ea typeface="+mn-ea"/>
            </a:rPr>
            <a:t>在线款式设计系统，解决在线面料及款式设计问题</a:t>
          </a:r>
          <a:endParaRPr lang="zh-CN" altLang="en-US" sz="1400" dirty="0">
            <a:latin typeface="+mn-ea"/>
            <a:ea typeface="+mn-ea"/>
          </a:endParaRPr>
        </a:p>
      </dgm:t>
    </dgm:pt>
    <dgm:pt modelId="{EF875CE5-E94E-42B5-91E2-1D69107675A5}" type="parTrans" cxnId="{BB07D954-E8E1-4FC3-B3C6-73E1D66394C4}">
      <dgm:prSet/>
      <dgm:spPr/>
      <dgm:t>
        <a:bodyPr/>
        <a:lstStyle/>
        <a:p>
          <a:endParaRPr lang="zh-CN" altLang="en-US"/>
        </a:p>
      </dgm:t>
    </dgm:pt>
    <dgm:pt modelId="{8F93A32D-0DDF-4B49-ADC9-C993ED3DD635}" type="sibTrans" cxnId="{BB07D954-E8E1-4FC3-B3C6-73E1D66394C4}">
      <dgm:prSet/>
      <dgm:spPr/>
      <dgm:t>
        <a:bodyPr/>
        <a:lstStyle/>
        <a:p>
          <a:endParaRPr lang="zh-CN" altLang="en-US"/>
        </a:p>
      </dgm:t>
    </dgm:pt>
    <dgm:pt modelId="{8A026262-667E-4F17-9083-02251D69F7CD}">
      <dgm:prSet phldrT="[文本]"/>
      <dgm:spPr/>
      <dgm:t>
        <a:bodyPr/>
        <a:lstStyle/>
        <a:p>
          <a:r>
            <a:rPr lang="zh-CN" altLang="en-US" dirty="0" smtClean="0"/>
            <a:t>专业</a:t>
          </a:r>
          <a:endParaRPr lang="en-US" altLang="zh-CN" dirty="0" smtClean="0"/>
        </a:p>
        <a:p>
          <a:r>
            <a:rPr lang="zh-CN" altLang="en-US" dirty="0" smtClean="0"/>
            <a:t>技术</a:t>
          </a:r>
          <a:endParaRPr lang="zh-CN" altLang="en-US" dirty="0"/>
        </a:p>
      </dgm:t>
    </dgm:pt>
    <dgm:pt modelId="{73DBA1DD-3376-4D76-ACA7-5D75B19EFE6D}" type="parTrans" cxnId="{0630E241-9FF0-4D71-8CC3-1B1853A8DFD8}">
      <dgm:prSet/>
      <dgm:spPr/>
      <dgm:t>
        <a:bodyPr/>
        <a:lstStyle/>
        <a:p>
          <a:endParaRPr lang="zh-CN" altLang="en-US"/>
        </a:p>
      </dgm:t>
    </dgm:pt>
    <dgm:pt modelId="{220F1B78-9735-47BE-8144-331B1A9CDE4C}" type="sibTrans" cxnId="{0630E241-9FF0-4D71-8CC3-1B1853A8DFD8}">
      <dgm:prSet/>
      <dgm:spPr/>
      <dgm:t>
        <a:bodyPr/>
        <a:lstStyle/>
        <a:p>
          <a:endParaRPr lang="zh-CN" altLang="en-US"/>
        </a:p>
      </dgm:t>
    </dgm:pt>
    <dgm:pt modelId="{02D45C7F-974E-4358-A167-6EA2CAD722FC}">
      <dgm:prSet phldrT="[文本]"/>
      <dgm:spPr/>
      <dgm:t>
        <a:bodyPr/>
        <a:lstStyle/>
        <a:p>
          <a:r>
            <a:rPr lang="zh-CN" altLang="en-US" dirty="0" smtClean="0"/>
            <a:t>服装活性数据在</a:t>
          </a:r>
          <a:r>
            <a:rPr lang="en-US" altLang="zh-CN" dirty="0" smtClean="0"/>
            <a:t>CAD</a:t>
          </a:r>
          <a:r>
            <a:rPr lang="zh-CN" altLang="en-US" dirty="0" smtClean="0"/>
            <a:t>的建模和应用，目前国内仅赵振国老师一人</a:t>
          </a:r>
          <a:endParaRPr lang="zh-CN" altLang="en-US" dirty="0"/>
        </a:p>
      </dgm:t>
    </dgm:pt>
    <dgm:pt modelId="{C0C2CA2E-6A1D-4AF5-BDAC-714BB1C6B5C0}" type="parTrans" cxnId="{9C2D1251-2C86-4EB8-9474-D301CC5FA0DF}">
      <dgm:prSet/>
      <dgm:spPr/>
      <dgm:t>
        <a:bodyPr/>
        <a:lstStyle/>
        <a:p>
          <a:endParaRPr lang="zh-CN" altLang="en-US"/>
        </a:p>
      </dgm:t>
    </dgm:pt>
    <dgm:pt modelId="{2C101C01-E683-4A56-8568-298A8F97D15F}" type="sibTrans" cxnId="{9C2D1251-2C86-4EB8-9474-D301CC5FA0DF}">
      <dgm:prSet/>
      <dgm:spPr/>
      <dgm:t>
        <a:bodyPr/>
        <a:lstStyle/>
        <a:p>
          <a:endParaRPr lang="zh-CN" altLang="en-US"/>
        </a:p>
      </dgm:t>
    </dgm:pt>
    <dgm:pt modelId="{4F3946B6-C25B-41EF-8808-9038DB5B2194}">
      <dgm:prSet phldrT="[文本]"/>
      <dgm:spPr/>
      <dgm:t>
        <a:bodyPr/>
        <a:lstStyle/>
        <a:p>
          <a:r>
            <a:rPr lang="zh-CN" altLang="en-US" dirty="0" smtClean="0"/>
            <a:t>专业</a:t>
          </a:r>
          <a:endParaRPr lang="en-US" altLang="zh-CN" dirty="0" smtClean="0"/>
        </a:p>
        <a:p>
          <a:r>
            <a:rPr lang="zh-CN" altLang="en-US" dirty="0" smtClean="0"/>
            <a:t>设备</a:t>
          </a:r>
          <a:endParaRPr lang="zh-CN" altLang="en-US" dirty="0"/>
        </a:p>
      </dgm:t>
    </dgm:pt>
    <dgm:pt modelId="{40B286AE-B3AF-4B85-8A04-A796EAC6B6BB}" type="parTrans" cxnId="{BD0ACF18-06E2-44AB-9B81-1C6BFB022CE5}">
      <dgm:prSet/>
      <dgm:spPr/>
      <dgm:t>
        <a:bodyPr/>
        <a:lstStyle/>
        <a:p>
          <a:endParaRPr lang="zh-CN" altLang="en-US"/>
        </a:p>
      </dgm:t>
    </dgm:pt>
    <dgm:pt modelId="{A1156549-6998-4DDF-B236-09C49A1BAD97}" type="sibTrans" cxnId="{BD0ACF18-06E2-44AB-9B81-1C6BFB022CE5}">
      <dgm:prSet/>
      <dgm:spPr/>
      <dgm:t>
        <a:bodyPr/>
        <a:lstStyle/>
        <a:p>
          <a:endParaRPr lang="zh-CN" altLang="en-US"/>
        </a:p>
      </dgm:t>
    </dgm:pt>
    <dgm:pt modelId="{A0D9E5FB-BA56-4284-A84F-753931856101}">
      <dgm:prSet phldrT="[文本]"/>
      <dgm:spPr/>
      <dgm:t>
        <a:bodyPr/>
        <a:lstStyle/>
        <a:p>
          <a:r>
            <a:rPr lang="zh-CN" altLang="en-US" dirty="0" smtClean="0"/>
            <a:t>自动裁床：解决快速、精确裁剪问题，降低人工成本、提高效率和质量</a:t>
          </a:r>
          <a:endParaRPr lang="zh-CN" altLang="en-US" dirty="0"/>
        </a:p>
      </dgm:t>
    </dgm:pt>
    <dgm:pt modelId="{91CFDD35-7FC1-43A1-9E71-65756D860F3B}" type="parTrans" cxnId="{09FC0BDA-C68E-46C1-861A-B8F8296AF857}">
      <dgm:prSet/>
      <dgm:spPr/>
      <dgm:t>
        <a:bodyPr/>
        <a:lstStyle/>
        <a:p>
          <a:endParaRPr lang="zh-CN" altLang="en-US"/>
        </a:p>
      </dgm:t>
    </dgm:pt>
    <dgm:pt modelId="{01C1485B-5AF5-4525-81B9-27E3AB210F79}" type="sibTrans" cxnId="{09FC0BDA-C68E-46C1-861A-B8F8296AF857}">
      <dgm:prSet/>
      <dgm:spPr/>
      <dgm:t>
        <a:bodyPr/>
        <a:lstStyle/>
        <a:p>
          <a:endParaRPr lang="zh-CN" altLang="en-US"/>
        </a:p>
      </dgm:t>
    </dgm:pt>
    <dgm:pt modelId="{643DCE22-DC10-49C5-B563-6B168C66DC02}">
      <dgm:prSet phldrT="[文本]"/>
      <dgm:spPr/>
      <dgm:t>
        <a:bodyPr/>
        <a:lstStyle/>
        <a:p>
          <a:r>
            <a:rPr lang="zh-CN" altLang="en-US" dirty="0" smtClean="0"/>
            <a:t>数码印花及技术：低成本、高质量解决个性化的面料成本控制问题</a:t>
          </a:r>
          <a:endParaRPr lang="zh-CN" altLang="en-US" dirty="0"/>
        </a:p>
      </dgm:t>
    </dgm:pt>
    <dgm:pt modelId="{6F5A5414-809C-4165-A3F2-60753AE93E7A}" type="parTrans" cxnId="{DC77C7FA-76E6-43D6-82D9-D76CF9F3559F}">
      <dgm:prSet/>
      <dgm:spPr/>
      <dgm:t>
        <a:bodyPr/>
        <a:lstStyle/>
        <a:p>
          <a:endParaRPr lang="zh-CN" altLang="en-US"/>
        </a:p>
      </dgm:t>
    </dgm:pt>
    <dgm:pt modelId="{EDAD03DE-CF6C-4446-9246-E49940DB4521}" type="sibTrans" cxnId="{DC77C7FA-76E6-43D6-82D9-D76CF9F3559F}">
      <dgm:prSet/>
      <dgm:spPr/>
      <dgm:t>
        <a:bodyPr/>
        <a:lstStyle/>
        <a:p>
          <a:endParaRPr lang="zh-CN" altLang="en-US"/>
        </a:p>
      </dgm:t>
    </dgm:pt>
    <dgm:pt modelId="{04132AE3-2576-4361-B556-257E92450597}">
      <dgm:prSet phldrT="[文本]" custT="1"/>
      <dgm:spPr/>
      <dgm:t>
        <a:bodyPr/>
        <a:lstStyle/>
        <a:p>
          <a:r>
            <a:rPr lang="zh-CN" altLang="en-US" sz="1400" dirty="0" smtClean="0">
              <a:latin typeface="+mn-ea"/>
              <a:ea typeface="+mn-ea"/>
            </a:rPr>
            <a:t>基于照相原理的人体建模系统，真正解决远程测量及人体档案建立</a:t>
          </a:r>
          <a:endParaRPr lang="zh-CN" altLang="en-US" sz="1400" dirty="0">
            <a:latin typeface="+mn-ea"/>
            <a:ea typeface="+mn-ea"/>
          </a:endParaRPr>
        </a:p>
      </dgm:t>
    </dgm:pt>
    <dgm:pt modelId="{5596DC6E-839C-497D-BD38-58561D790A60}" type="parTrans" cxnId="{BC759AF4-AFF4-4617-AFA6-83A97EE35A81}">
      <dgm:prSet/>
      <dgm:spPr/>
      <dgm:t>
        <a:bodyPr/>
        <a:lstStyle/>
        <a:p>
          <a:endParaRPr lang="zh-CN" altLang="en-US"/>
        </a:p>
      </dgm:t>
    </dgm:pt>
    <dgm:pt modelId="{A802EC7D-FB9A-4820-97F9-38984621FF30}" type="sibTrans" cxnId="{BC759AF4-AFF4-4617-AFA6-83A97EE35A81}">
      <dgm:prSet/>
      <dgm:spPr/>
      <dgm:t>
        <a:bodyPr/>
        <a:lstStyle/>
        <a:p>
          <a:endParaRPr lang="zh-CN" altLang="en-US"/>
        </a:p>
      </dgm:t>
    </dgm:pt>
    <dgm:pt modelId="{8EF3C9FA-DCE5-415C-B977-E9D6E3CD7237}">
      <dgm:prSet phldrT="[文本]"/>
      <dgm:spPr/>
      <dgm:t>
        <a:bodyPr/>
        <a:lstStyle/>
        <a:p>
          <a:r>
            <a:rPr lang="zh-CN" altLang="en-US" dirty="0" smtClean="0"/>
            <a:t>王明芳工艺实现高端服装规模化定制，降低工序难度，提升工艺质量</a:t>
          </a:r>
          <a:endParaRPr lang="zh-CN" altLang="en-US" dirty="0"/>
        </a:p>
      </dgm:t>
    </dgm:pt>
    <dgm:pt modelId="{4BCC1E31-E20E-4A40-9734-442CEA5A56CA}" type="parTrans" cxnId="{CE9CBC1E-E3D6-4157-BC2F-F46242C508B9}">
      <dgm:prSet/>
      <dgm:spPr/>
      <dgm:t>
        <a:bodyPr/>
        <a:lstStyle/>
        <a:p>
          <a:endParaRPr lang="zh-CN" altLang="en-US"/>
        </a:p>
      </dgm:t>
    </dgm:pt>
    <dgm:pt modelId="{EB87CB06-FC31-4578-B81C-A5A75AD8A5FD}" type="sibTrans" cxnId="{CE9CBC1E-E3D6-4157-BC2F-F46242C508B9}">
      <dgm:prSet/>
      <dgm:spPr/>
      <dgm:t>
        <a:bodyPr/>
        <a:lstStyle/>
        <a:p>
          <a:endParaRPr lang="zh-CN" altLang="en-US"/>
        </a:p>
      </dgm:t>
    </dgm:pt>
    <dgm:pt modelId="{DCC5AA82-A53F-4EB0-83C4-862F66E785A1}">
      <dgm:prSet phldrT="[文本]"/>
      <dgm:spPr/>
      <dgm:t>
        <a:bodyPr/>
        <a:lstStyle/>
        <a:p>
          <a:r>
            <a:rPr lang="zh-CN" altLang="en-US" dirty="0" smtClean="0"/>
            <a:t>专家点评系统，提升用户体验，实现个性化、全定制的服务</a:t>
          </a:r>
          <a:endParaRPr lang="zh-CN" altLang="en-US" dirty="0"/>
        </a:p>
      </dgm:t>
    </dgm:pt>
    <dgm:pt modelId="{CC6EA204-7321-4DE6-BFC1-1013A09CB000}" type="parTrans" cxnId="{D780FB30-4C00-4463-BE6F-292C6F1C1735}">
      <dgm:prSet/>
      <dgm:spPr/>
      <dgm:t>
        <a:bodyPr/>
        <a:lstStyle/>
        <a:p>
          <a:endParaRPr lang="zh-CN" altLang="en-US"/>
        </a:p>
      </dgm:t>
    </dgm:pt>
    <dgm:pt modelId="{C3943821-D486-4B00-8F5B-E272CFAEB002}" type="sibTrans" cxnId="{D780FB30-4C00-4463-BE6F-292C6F1C1735}">
      <dgm:prSet/>
      <dgm:spPr/>
      <dgm:t>
        <a:bodyPr/>
        <a:lstStyle/>
        <a:p>
          <a:endParaRPr lang="zh-CN" altLang="en-US"/>
        </a:p>
      </dgm:t>
    </dgm:pt>
    <dgm:pt modelId="{05882A2E-7C08-4CDD-BA5A-324C267FF493}">
      <dgm:prSet phldrT="[文本]" custT="1"/>
      <dgm:spPr/>
      <dgm:t>
        <a:bodyPr/>
        <a:lstStyle/>
        <a:p>
          <a:r>
            <a:rPr lang="zh-CN" altLang="en-US" sz="1400" dirty="0" smtClean="0">
              <a:latin typeface="+mn-ea"/>
              <a:ea typeface="+mn-ea"/>
            </a:rPr>
            <a:t>在线“</a:t>
          </a:r>
          <a:r>
            <a:rPr lang="en-US" altLang="zh-CN" sz="1400" dirty="0" smtClean="0">
              <a:latin typeface="+mn-ea"/>
              <a:ea typeface="+mn-ea"/>
            </a:rPr>
            <a:t>8+1</a:t>
          </a:r>
          <a:r>
            <a:rPr lang="zh-CN" altLang="en-US" sz="1400" dirty="0" smtClean="0">
              <a:latin typeface="+mn-ea"/>
              <a:ea typeface="+mn-ea"/>
            </a:rPr>
            <a:t>”系统，实现顾客的</a:t>
          </a:r>
          <a:r>
            <a:rPr lang="en-US" altLang="zh-CN" sz="1400" dirty="0" smtClean="0">
              <a:latin typeface="+mn-ea"/>
              <a:ea typeface="+mn-ea"/>
            </a:rPr>
            <a:t>DIY</a:t>
          </a:r>
          <a:r>
            <a:rPr lang="zh-CN" altLang="en-US" sz="1400" dirty="0" smtClean="0">
              <a:latin typeface="+mn-ea"/>
              <a:ea typeface="+mn-ea"/>
            </a:rPr>
            <a:t>需求</a:t>
          </a:r>
          <a:endParaRPr lang="zh-CN" altLang="en-US" sz="1400" dirty="0">
            <a:latin typeface="+mn-ea"/>
            <a:ea typeface="+mn-ea"/>
          </a:endParaRPr>
        </a:p>
      </dgm:t>
    </dgm:pt>
    <dgm:pt modelId="{A80F21E0-1382-4A2A-BCCA-60DFAAA14DEE}" type="parTrans" cxnId="{B07C049B-F244-445C-A1C9-919072E58084}">
      <dgm:prSet/>
      <dgm:spPr/>
      <dgm:t>
        <a:bodyPr/>
        <a:lstStyle/>
        <a:p>
          <a:endParaRPr lang="zh-CN" altLang="en-US"/>
        </a:p>
      </dgm:t>
    </dgm:pt>
    <dgm:pt modelId="{50197506-DD42-43E2-B7F0-1969F8D5AF8A}" type="sibTrans" cxnId="{B07C049B-F244-445C-A1C9-919072E58084}">
      <dgm:prSet/>
      <dgm:spPr/>
      <dgm:t>
        <a:bodyPr/>
        <a:lstStyle/>
        <a:p>
          <a:endParaRPr lang="zh-CN" altLang="en-US"/>
        </a:p>
      </dgm:t>
    </dgm:pt>
    <dgm:pt modelId="{9D5980BB-9470-4A6E-86DD-F875A1226148}">
      <dgm:prSet phldrT="[文本]"/>
      <dgm:spPr/>
      <dgm:t>
        <a:bodyPr/>
        <a:lstStyle/>
        <a:p>
          <a:r>
            <a:rPr lang="zh-CN" altLang="en-US" dirty="0" smtClean="0"/>
            <a:t>专业定型设备（王明芳发明）：低成本、高质量解决袖子定型难题</a:t>
          </a:r>
          <a:endParaRPr lang="zh-CN" altLang="en-US" dirty="0"/>
        </a:p>
      </dgm:t>
    </dgm:pt>
    <dgm:pt modelId="{34ED7097-FA0D-49C0-9803-94D428B4DBC7}" type="parTrans" cxnId="{4565240C-5FFD-4ED7-B83F-31774AD99149}">
      <dgm:prSet/>
      <dgm:spPr/>
      <dgm:t>
        <a:bodyPr/>
        <a:lstStyle/>
        <a:p>
          <a:endParaRPr lang="zh-CN" altLang="en-US"/>
        </a:p>
      </dgm:t>
    </dgm:pt>
    <dgm:pt modelId="{E2D5B413-BE84-42D2-A09D-00BAA21D17B7}" type="sibTrans" cxnId="{4565240C-5FFD-4ED7-B83F-31774AD99149}">
      <dgm:prSet/>
      <dgm:spPr/>
      <dgm:t>
        <a:bodyPr/>
        <a:lstStyle/>
        <a:p>
          <a:endParaRPr lang="zh-CN" altLang="en-US"/>
        </a:p>
      </dgm:t>
    </dgm:pt>
    <dgm:pt modelId="{BD0E4702-E406-4E8A-B41C-C69BCD9F4438}" type="pres">
      <dgm:prSet presAssocID="{63C53A68-90A4-45A9-B81C-5DAD358DBD52}" presName="list" presStyleCnt="0">
        <dgm:presLayoutVars>
          <dgm:dir/>
          <dgm:animLvl val="lvl"/>
        </dgm:presLayoutVars>
      </dgm:prSet>
      <dgm:spPr/>
      <dgm:t>
        <a:bodyPr/>
        <a:lstStyle/>
        <a:p>
          <a:endParaRPr lang="zh-CN" altLang="en-US"/>
        </a:p>
      </dgm:t>
    </dgm:pt>
    <dgm:pt modelId="{2EB9A3BE-16E0-4074-9C02-6F2774C1C8E1}" type="pres">
      <dgm:prSet presAssocID="{F4A87329-59A0-4071-A5D7-7509ADE397E2}" presName="posSpace" presStyleCnt="0"/>
      <dgm:spPr/>
    </dgm:pt>
    <dgm:pt modelId="{3666074E-943D-4B75-B0F8-B9EA03F9F4D6}" type="pres">
      <dgm:prSet presAssocID="{F4A87329-59A0-4071-A5D7-7509ADE397E2}" presName="vertFlow" presStyleCnt="0"/>
      <dgm:spPr/>
    </dgm:pt>
    <dgm:pt modelId="{FDDBBC74-C84A-4B7C-90E5-B3E641DD801F}" type="pres">
      <dgm:prSet presAssocID="{F4A87329-59A0-4071-A5D7-7509ADE397E2}" presName="topSpace" presStyleCnt="0"/>
      <dgm:spPr/>
    </dgm:pt>
    <dgm:pt modelId="{86ACDB36-9D47-4BA1-B0F0-0F32B2C13120}" type="pres">
      <dgm:prSet presAssocID="{F4A87329-59A0-4071-A5D7-7509ADE397E2}" presName="firstComp" presStyleCnt="0"/>
      <dgm:spPr/>
    </dgm:pt>
    <dgm:pt modelId="{492C0336-CC00-43D2-9A87-5286AAAAD9E9}" type="pres">
      <dgm:prSet presAssocID="{F4A87329-59A0-4071-A5D7-7509ADE397E2}" presName="firstChild" presStyleLbl="bgAccFollowNode1" presStyleIdx="0" presStyleCnt="10"/>
      <dgm:spPr/>
      <dgm:t>
        <a:bodyPr/>
        <a:lstStyle/>
        <a:p>
          <a:endParaRPr lang="zh-CN" altLang="en-US"/>
        </a:p>
      </dgm:t>
    </dgm:pt>
    <dgm:pt modelId="{02869E10-351E-4E8B-83C9-B57E85229C6D}" type="pres">
      <dgm:prSet presAssocID="{F4A87329-59A0-4071-A5D7-7509ADE397E2}" presName="firstChildTx" presStyleLbl="bgAccFollowNode1" presStyleIdx="0" presStyleCnt="10">
        <dgm:presLayoutVars>
          <dgm:bulletEnabled val="1"/>
        </dgm:presLayoutVars>
      </dgm:prSet>
      <dgm:spPr/>
      <dgm:t>
        <a:bodyPr/>
        <a:lstStyle/>
        <a:p>
          <a:endParaRPr lang="zh-CN" altLang="en-US"/>
        </a:p>
      </dgm:t>
    </dgm:pt>
    <dgm:pt modelId="{638A33BC-472F-4CE1-9145-75B82F26DD19}" type="pres">
      <dgm:prSet presAssocID="{BED29981-D51B-4C1F-B84F-6B53AEEA1A32}" presName="comp" presStyleCnt="0"/>
      <dgm:spPr/>
    </dgm:pt>
    <dgm:pt modelId="{FFC0139F-84E1-4371-B866-01A8334EA596}" type="pres">
      <dgm:prSet presAssocID="{BED29981-D51B-4C1F-B84F-6B53AEEA1A32}" presName="child" presStyleLbl="bgAccFollowNode1" presStyleIdx="1" presStyleCnt="10"/>
      <dgm:spPr/>
      <dgm:t>
        <a:bodyPr/>
        <a:lstStyle/>
        <a:p>
          <a:endParaRPr lang="zh-CN" altLang="en-US"/>
        </a:p>
      </dgm:t>
    </dgm:pt>
    <dgm:pt modelId="{1647F4EB-EA23-4EEB-86EF-AFA8D9562AC4}" type="pres">
      <dgm:prSet presAssocID="{BED29981-D51B-4C1F-B84F-6B53AEEA1A32}" presName="childTx" presStyleLbl="bgAccFollowNode1" presStyleIdx="1" presStyleCnt="10">
        <dgm:presLayoutVars>
          <dgm:bulletEnabled val="1"/>
        </dgm:presLayoutVars>
      </dgm:prSet>
      <dgm:spPr/>
      <dgm:t>
        <a:bodyPr/>
        <a:lstStyle/>
        <a:p>
          <a:endParaRPr lang="zh-CN" altLang="en-US"/>
        </a:p>
      </dgm:t>
    </dgm:pt>
    <dgm:pt modelId="{51113F4B-2483-40A9-970A-CDB41E454175}" type="pres">
      <dgm:prSet presAssocID="{04132AE3-2576-4361-B556-257E92450597}" presName="comp" presStyleCnt="0"/>
      <dgm:spPr/>
    </dgm:pt>
    <dgm:pt modelId="{804FA586-0A69-445D-95D8-332F3CDFBE4F}" type="pres">
      <dgm:prSet presAssocID="{04132AE3-2576-4361-B556-257E92450597}" presName="child" presStyleLbl="bgAccFollowNode1" presStyleIdx="2" presStyleCnt="10"/>
      <dgm:spPr/>
      <dgm:t>
        <a:bodyPr/>
        <a:lstStyle/>
        <a:p>
          <a:endParaRPr lang="zh-CN" altLang="en-US"/>
        </a:p>
      </dgm:t>
    </dgm:pt>
    <dgm:pt modelId="{9EFA8D0A-AAD6-436F-8009-AAF1009B50C0}" type="pres">
      <dgm:prSet presAssocID="{04132AE3-2576-4361-B556-257E92450597}" presName="childTx" presStyleLbl="bgAccFollowNode1" presStyleIdx="2" presStyleCnt="10">
        <dgm:presLayoutVars>
          <dgm:bulletEnabled val="1"/>
        </dgm:presLayoutVars>
      </dgm:prSet>
      <dgm:spPr/>
      <dgm:t>
        <a:bodyPr/>
        <a:lstStyle/>
        <a:p>
          <a:endParaRPr lang="zh-CN" altLang="en-US"/>
        </a:p>
      </dgm:t>
    </dgm:pt>
    <dgm:pt modelId="{0B20203D-C528-40C0-8C14-1EB23E5CBFCA}" type="pres">
      <dgm:prSet presAssocID="{05882A2E-7C08-4CDD-BA5A-324C267FF493}" presName="comp" presStyleCnt="0"/>
      <dgm:spPr/>
    </dgm:pt>
    <dgm:pt modelId="{3D3ED46E-AAAD-4EDB-B65E-1146214CBB04}" type="pres">
      <dgm:prSet presAssocID="{05882A2E-7C08-4CDD-BA5A-324C267FF493}" presName="child" presStyleLbl="bgAccFollowNode1" presStyleIdx="3" presStyleCnt="10"/>
      <dgm:spPr/>
      <dgm:t>
        <a:bodyPr/>
        <a:lstStyle/>
        <a:p>
          <a:endParaRPr lang="zh-CN" altLang="en-US"/>
        </a:p>
      </dgm:t>
    </dgm:pt>
    <dgm:pt modelId="{DE00B85E-0F5E-4708-922F-40CF699CEADB}" type="pres">
      <dgm:prSet presAssocID="{05882A2E-7C08-4CDD-BA5A-324C267FF493}" presName="childTx" presStyleLbl="bgAccFollowNode1" presStyleIdx="3" presStyleCnt="10">
        <dgm:presLayoutVars>
          <dgm:bulletEnabled val="1"/>
        </dgm:presLayoutVars>
      </dgm:prSet>
      <dgm:spPr/>
      <dgm:t>
        <a:bodyPr/>
        <a:lstStyle/>
        <a:p>
          <a:endParaRPr lang="zh-CN" altLang="en-US"/>
        </a:p>
      </dgm:t>
    </dgm:pt>
    <dgm:pt modelId="{52264330-3258-45C6-AF68-E3445D76AD2E}" type="pres">
      <dgm:prSet presAssocID="{F4A87329-59A0-4071-A5D7-7509ADE397E2}" presName="negSpace" presStyleCnt="0"/>
      <dgm:spPr/>
    </dgm:pt>
    <dgm:pt modelId="{8C2E13A0-7CE3-40C0-A6AD-21C8C34CABBD}" type="pres">
      <dgm:prSet presAssocID="{F4A87329-59A0-4071-A5D7-7509ADE397E2}" presName="circle" presStyleLbl="node1" presStyleIdx="0" presStyleCnt="3"/>
      <dgm:spPr/>
      <dgm:t>
        <a:bodyPr/>
        <a:lstStyle/>
        <a:p>
          <a:endParaRPr lang="zh-CN" altLang="en-US"/>
        </a:p>
      </dgm:t>
    </dgm:pt>
    <dgm:pt modelId="{1C2D60D6-6496-460B-92B1-6E25B3B4F65C}" type="pres">
      <dgm:prSet presAssocID="{A099A073-06A2-4E17-8DB9-6E9C43310BC8}" presName="transSpace" presStyleCnt="0"/>
      <dgm:spPr/>
    </dgm:pt>
    <dgm:pt modelId="{3DD5E458-D047-44DC-AC3B-EC6FCB66BE54}" type="pres">
      <dgm:prSet presAssocID="{8A026262-667E-4F17-9083-02251D69F7CD}" presName="posSpace" presStyleCnt="0"/>
      <dgm:spPr/>
    </dgm:pt>
    <dgm:pt modelId="{0DABBC12-28A8-4329-A596-32F41DE350B4}" type="pres">
      <dgm:prSet presAssocID="{8A026262-667E-4F17-9083-02251D69F7CD}" presName="vertFlow" presStyleCnt="0"/>
      <dgm:spPr/>
    </dgm:pt>
    <dgm:pt modelId="{1CEA122A-2A58-4929-95CB-CC145505E25B}" type="pres">
      <dgm:prSet presAssocID="{8A026262-667E-4F17-9083-02251D69F7CD}" presName="topSpace" presStyleCnt="0"/>
      <dgm:spPr/>
    </dgm:pt>
    <dgm:pt modelId="{0BDD2E7B-F4B1-41DB-A8A6-D45010955C00}" type="pres">
      <dgm:prSet presAssocID="{8A026262-667E-4F17-9083-02251D69F7CD}" presName="firstComp" presStyleCnt="0"/>
      <dgm:spPr/>
    </dgm:pt>
    <dgm:pt modelId="{70E137F1-5111-42D1-AE92-6E839761BF5B}" type="pres">
      <dgm:prSet presAssocID="{8A026262-667E-4F17-9083-02251D69F7CD}" presName="firstChild" presStyleLbl="bgAccFollowNode1" presStyleIdx="4" presStyleCnt="10"/>
      <dgm:spPr/>
      <dgm:t>
        <a:bodyPr/>
        <a:lstStyle/>
        <a:p>
          <a:endParaRPr lang="zh-CN" altLang="en-US"/>
        </a:p>
      </dgm:t>
    </dgm:pt>
    <dgm:pt modelId="{DCEF327C-27ED-4F16-B10B-98CBCD017145}" type="pres">
      <dgm:prSet presAssocID="{8A026262-667E-4F17-9083-02251D69F7CD}" presName="firstChildTx" presStyleLbl="bgAccFollowNode1" presStyleIdx="4" presStyleCnt="10">
        <dgm:presLayoutVars>
          <dgm:bulletEnabled val="1"/>
        </dgm:presLayoutVars>
      </dgm:prSet>
      <dgm:spPr/>
      <dgm:t>
        <a:bodyPr/>
        <a:lstStyle/>
        <a:p>
          <a:endParaRPr lang="zh-CN" altLang="en-US"/>
        </a:p>
      </dgm:t>
    </dgm:pt>
    <dgm:pt modelId="{6E453B7C-7C16-484D-88A6-D7EF454635FA}" type="pres">
      <dgm:prSet presAssocID="{8EF3C9FA-DCE5-415C-B977-E9D6E3CD7237}" presName="comp" presStyleCnt="0"/>
      <dgm:spPr/>
    </dgm:pt>
    <dgm:pt modelId="{81D14D18-5A08-463E-A731-60A18C982BDF}" type="pres">
      <dgm:prSet presAssocID="{8EF3C9FA-DCE5-415C-B977-E9D6E3CD7237}" presName="child" presStyleLbl="bgAccFollowNode1" presStyleIdx="5" presStyleCnt="10"/>
      <dgm:spPr/>
      <dgm:t>
        <a:bodyPr/>
        <a:lstStyle/>
        <a:p>
          <a:endParaRPr lang="zh-CN" altLang="en-US"/>
        </a:p>
      </dgm:t>
    </dgm:pt>
    <dgm:pt modelId="{FD44C79A-006E-41F0-AE20-4B1A2E42BF1B}" type="pres">
      <dgm:prSet presAssocID="{8EF3C9FA-DCE5-415C-B977-E9D6E3CD7237}" presName="childTx" presStyleLbl="bgAccFollowNode1" presStyleIdx="5" presStyleCnt="10">
        <dgm:presLayoutVars>
          <dgm:bulletEnabled val="1"/>
        </dgm:presLayoutVars>
      </dgm:prSet>
      <dgm:spPr/>
      <dgm:t>
        <a:bodyPr/>
        <a:lstStyle/>
        <a:p>
          <a:endParaRPr lang="zh-CN" altLang="en-US"/>
        </a:p>
      </dgm:t>
    </dgm:pt>
    <dgm:pt modelId="{65818043-7352-4C67-A069-37569DCE25C0}" type="pres">
      <dgm:prSet presAssocID="{DCC5AA82-A53F-4EB0-83C4-862F66E785A1}" presName="comp" presStyleCnt="0"/>
      <dgm:spPr/>
    </dgm:pt>
    <dgm:pt modelId="{0A31F178-BA51-4D9A-B4A6-15AE13064A77}" type="pres">
      <dgm:prSet presAssocID="{DCC5AA82-A53F-4EB0-83C4-862F66E785A1}" presName="child" presStyleLbl="bgAccFollowNode1" presStyleIdx="6" presStyleCnt="10"/>
      <dgm:spPr/>
      <dgm:t>
        <a:bodyPr/>
        <a:lstStyle/>
        <a:p>
          <a:endParaRPr lang="zh-CN" altLang="en-US"/>
        </a:p>
      </dgm:t>
    </dgm:pt>
    <dgm:pt modelId="{75783A8F-5BB8-4404-B5DA-7AFBB4435307}" type="pres">
      <dgm:prSet presAssocID="{DCC5AA82-A53F-4EB0-83C4-862F66E785A1}" presName="childTx" presStyleLbl="bgAccFollowNode1" presStyleIdx="6" presStyleCnt="10">
        <dgm:presLayoutVars>
          <dgm:bulletEnabled val="1"/>
        </dgm:presLayoutVars>
      </dgm:prSet>
      <dgm:spPr/>
      <dgm:t>
        <a:bodyPr/>
        <a:lstStyle/>
        <a:p>
          <a:endParaRPr lang="zh-CN" altLang="en-US"/>
        </a:p>
      </dgm:t>
    </dgm:pt>
    <dgm:pt modelId="{BD92D61F-D131-4F68-907C-C0D18D927769}" type="pres">
      <dgm:prSet presAssocID="{8A026262-667E-4F17-9083-02251D69F7CD}" presName="negSpace" presStyleCnt="0"/>
      <dgm:spPr/>
    </dgm:pt>
    <dgm:pt modelId="{3ACD5A0F-1D66-430B-A6BA-E1598D42EAD8}" type="pres">
      <dgm:prSet presAssocID="{8A026262-667E-4F17-9083-02251D69F7CD}" presName="circle" presStyleLbl="node1" presStyleIdx="1" presStyleCnt="3"/>
      <dgm:spPr/>
      <dgm:t>
        <a:bodyPr/>
        <a:lstStyle/>
        <a:p>
          <a:endParaRPr lang="zh-CN" altLang="en-US"/>
        </a:p>
      </dgm:t>
    </dgm:pt>
    <dgm:pt modelId="{1729145C-0D82-466A-99B3-430082F11451}" type="pres">
      <dgm:prSet presAssocID="{220F1B78-9735-47BE-8144-331B1A9CDE4C}" presName="transSpace" presStyleCnt="0"/>
      <dgm:spPr/>
    </dgm:pt>
    <dgm:pt modelId="{55F537AB-FA1F-4CBE-A5D4-97576E2CF854}" type="pres">
      <dgm:prSet presAssocID="{4F3946B6-C25B-41EF-8808-9038DB5B2194}" presName="posSpace" presStyleCnt="0"/>
      <dgm:spPr/>
    </dgm:pt>
    <dgm:pt modelId="{1245ECEB-15EC-4A35-B216-D53C1A5C80B9}" type="pres">
      <dgm:prSet presAssocID="{4F3946B6-C25B-41EF-8808-9038DB5B2194}" presName="vertFlow" presStyleCnt="0"/>
      <dgm:spPr/>
    </dgm:pt>
    <dgm:pt modelId="{1C96E446-E3F7-4D12-9841-7596398DE8D1}" type="pres">
      <dgm:prSet presAssocID="{4F3946B6-C25B-41EF-8808-9038DB5B2194}" presName="topSpace" presStyleCnt="0"/>
      <dgm:spPr/>
    </dgm:pt>
    <dgm:pt modelId="{BB29AB2D-097F-4CC6-873E-3E79C2A4745A}" type="pres">
      <dgm:prSet presAssocID="{4F3946B6-C25B-41EF-8808-9038DB5B2194}" presName="firstComp" presStyleCnt="0"/>
      <dgm:spPr/>
    </dgm:pt>
    <dgm:pt modelId="{E9E058A0-5B75-4ECA-AD60-DE6619A254F4}" type="pres">
      <dgm:prSet presAssocID="{4F3946B6-C25B-41EF-8808-9038DB5B2194}" presName="firstChild" presStyleLbl="bgAccFollowNode1" presStyleIdx="7" presStyleCnt="10"/>
      <dgm:spPr/>
      <dgm:t>
        <a:bodyPr/>
        <a:lstStyle/>
        <a:p>
          <a:endParaRPr lang="zh-CN" altLang="en-US"/>
        </a:p>
      </dgm:t>
    </dgm:pt>
    <dgm:pt modelId="{0E700C96-6CA1-4DA6-A5FA-0AAA87BCE94C}" type="pres">
      <dgm:prSet presAssocID="{4F3946B6-C25B-41EF-8808-9038DB5B2194}" presName="firstChildTx" presStyleLbl="bgAccFollowNode1" presStyleIdx="7" presStyleCnt="10">
        <dgm:presLayoutVars>
          <dgm:bulletEnabled val="1"/>
        </dgm:presLayoutVars>
      </dgm:prSet>
      <dgm:spPr/>
      <dgm:t>
        <a:bodyPr/>
        <a:lstStyle/>
        <a:p>
          <a:endParaRPr lang="zh-CN" altLang="en-US"/>
        </a:p>
      </dgm:t>
    </dgm:pt>
    <dgm:pt modelId="{140ECA57-A71F-435B-8572-BABED1BA73B3}" type="pres">
      <dgm:prSet presAssocID="{643DCE22-DC10-49C5-B563-6B168C66DC02}" presName="comp" presStyleCnt="0"/>
      <dgm:spPr/>
    </dgm:pt>
    <dgm:pt modelId="{EF42CF50-7707-4A24-BB1F-7A781798DE19}" type="pres">
      <dgm:prSet presAssocID="{643DCE22-DC10-49C5-B563-6B168C66DC02}" presName="child" presStyleLbl="bgAccFollowNode1" presStyleIdx="8" presStyleCnt="10"/>
      <dgm:spPr/>
      <dgm:t>
        <a:bodyPr/>
        <a:lstStyle/>
        <a:p>
          <a:endParaRPr lang="zh-CN" altLang="en-US"/>
        </a:p>
      </dgm:t>
    </dgm:pt>
    <dgm:pt modelId="{7AA53345-510C-4839-B59C-3A954F53A81D}" type="pres">
      <dgm:prSet presAssocID="{643DCE22-DC10-49C5-B563-6B168C66DC02}" presName="childTx" presStyleLbl="bgAccFollowNode1" presStyleIdx="8" presStyleCnt="10">
        <dgm:presLayoutVars>
          <dgm:bulletEnabled val="1"/>
        </dgm:presLayoutVars>
      </dgm:prSet>
      <dgm:spPr/>
      <dgm:t>
        <a:bodyPr/>
        <a:lstStyle/>
        <a:p>
          <a:endParaRPr lang="zh-CN" altLang="en-US"/>
        </a:p>
      </dgm:t>
    </dgm:pt>
    <dgm:pt modelId="{057F463C-EC34-4E0E-8E91-F6791C867F5F}" type="pres">
      <dgm:prSet presAssocID="{9D5980BB-9470-4A6E-86DD-F875A1226148}" presName="comp" presStyleCnt="0"/>
      <dgm:spPr/>
    </dgm:pt>
    <dgm:pt modelId="{7A9948EC-EFC0-422C-9F73-E46D7F3E714B}" type="pres">
      <dgm:prSet presAssocID="{9D5980BB-9470-4A6E-86DD-F875A1226148}" presName="child" presStyleLbl="bgAccFollowNode1" presStyleIdx="9" presStyleCnt="10"/>
      <dgm:spPr/>
      <dgm:t>
        <a:bodyPr/>
        <a:lstStyle/>
        <a:p>
          <a:endParaRPr lang="zh-CN" altLang="en-US"/>
        </a:p>
      </dgm:t>
    </dgm:pt>
    <dgm:pt modelId="{CFEBF368-1A29-4479-8AAD-84459DD46926}" type="pres">
      <dgm:prSet presAssocID="{9D5980BB-9470-4A6E-86DD-F875A1226148}" presName="childTx" presStyleLbl="bgAccFollowNode1" presStyleIdx="9" presStyleCnt="10">
        <dgm:presLayoutVars>
          <dgm:bulletEnabled val="1"/>
        </dgm:presLayoutVars>
      </dgm:prSet>
      <dgm:spPr/>
      <dgm:t>
        <a:bodyPr/>
        <a:lstStyle/>
        <a:p>
          <a:endParaRPr lang="zh-CN" altLang="en-US"/>
        </a:p>
      </dgm:t>
    </dgm:pt>
    <dgm:pt modelId="{2522363A-57A9-4A17-8ABA-14B9E21356F8}" type="pres">
      <dgm:prSet presAssocID="{4F3946B6-C25B-41EF-8808-9038DB5B2194}" presName="negSpace" presStyleCnt="0"/>
      <dgm:spPr/>
    </dgm:pt>
    <dgm:pt modelId="{2B19AB5C-F628-4EE9-9F56-F68B752DBEA7}" type="pres">
      <dgm:prSet presAssocID="{4F3946B6-C25B-41EF-8808-9038DB5B2194}" presName="circle" presStyleLbl="node1" presStyleIdx="2" presStyleCnt="3"/>
      <dgm:spPr/>
      <dgm:t>
        <a:bodyPr/>
        <a:lstStyle/>
        <a:p>
          <a:endParaRPr lang="zh-CN" altLang="en-US"/>
        </a:p>
      </dgm:t>
    </dgm:pt>
  </dgm:ptLst>
  <dgm:cxnLst>
    <dgm:cxn modelId="{C58FCF99-879C-4CF9-97BD-0D6FCBA39518}" srcId="{F4A87329-59A0-4071-A5D7-7509ADE397E2}" destId="{8631B178-3972-4CD5-B29B-B9447CFED2FF}" srcOrd="0" destOrd="0" parTransId="{4C2CD613-39F7-4386-A274-FE2EC24C670C}" sibTransId="{24C55826-DFAB-4305-85FC-F17688D68D77}"/>
    <dgm:cxn modelId="{A4EB0DEC-05EB-4E38-88E7-B08BA94A3BD2}" type="presOf" srcId="{643DCE22-DC10-49C5-B563-6B168C66DC02}" destId="{EF42CF50-7707-4A24-BB1F-7A781798DE19}" srcOrd="0" destOrd="0" presId="urn:microsoft.com/office/officeart/2005/8/layout/hList9"/>
    <dgm:cxn modelId="{CA4AE681-8EB2-433F-9626-81784AB4CE6D}" type="presOf" srcId="{05882A2E-7C08-4CDD-BA5A-324C267FF493}" destId="{3D3ED46E-AAAD-4EDB-B65E-1146214CBB04}" srcOrd="0" destOrd="0" presId="urn:microsoft.com/office/officeart/2005/8/layout/hList9"/>
    <dgm:cxn modelId="{70825262-8E7B-4C79-9C71-D6E8D8C5A318}" type="presOf" srcId="{BED29981-D51B-4C1F-B84F-6B53AEEA1A32}" destId="{1647F4EB-EA23-4EEB-86EF-AFA8D9562AC4}" srcOrd="1" destOrd="0" presId="urn:microsoft.com/office/officeart/2005/8/layout/hList9"/>
    <dgm:cxn modelId="{1B143610-98DA-4A1C-8A31-87233F8A88D2}" type="presOf" srcId="{02D45C7F-974E-4358-A167-6EA2CAD722FC}" destId="{70E137F1-5111-42D1-AE92-6E839761BF5B}" srcOrd="0" destOrd="0" presId="urn:microsoft.com/office/officeart/2005/8/layout/hList9"/>
    <dgm:cxn modelId="{AF87989A-2503-452B-B5F9-DFDDBA38A9EB}" type="presOf" srcId="{DCC5AA82-A53F-4EB0-83C4-862F66E785A1}" destId="{0A31F178-BA51-4D9A-B4A6-15AE13064A77}" srcOrd="0" destOrd="0" presId="urn:microsoft.com/office/officeart/2005/8/layout/hList9"/>
    <dgm:cxn modelId="{BD0ACF18-06E2-44AB-9B81-1C6BFB022CE5}" srcId="{63C53A68-90A4-45A9-B81C-5DAD358DBD52}" destId="{4F3946B6-C25B-41EF-8808-9038DB5B2194}" srcOrd="2" destOrd="0" parTransId="{40B286AE-B3AF-4B85-8A04-A796EAC6B6BB}" sibTransId="{A1156549-6998-4DDF-B236-09C49A1BAD97}"/>
    <dgm:cxn modelId="{B07C049B-F244-445C-A1C9-919072E58084}" srcId="{F4A87329-59A0-4071-A5D7-7509ADE397E2}" destId="{05882A2E-7C08-4CDD-BA5A-324C267FF493}" srcOrd="3" destOrd="0" parTransId="{A80F21E0-1382-4A2A-BCCA-60DFAAA14DEE}" sibTransId="{50197506-DD42-43E2-B7F0-1969F8D5AF8A}"/>
    <dgm:cxn modelId="{DC77C7FA-76E6-43D6-82D9-D76CF9F3559F}" srcId="{4F3946B6-C25B-41EF-8808-9038DB5B2194}" destId="{643DCE22-DC10-49C5-B563-6B168C66DC02}" srcOrd="1" destOrd="0" parTransId="{6F5A5414-809C-4165-A3F2-60753AE93E7A}" sibTransId="{EDAD03DE-CF6C-4446-9246-E49940DB4521}"/>
    <dgm:cxn modelId="{58FD66AE-2516-4E80-B55C-82C0849022C6}" type="presOf" srcId="{8EF3C9FA-DCE5-415C-B977-E9D6E3CD7237}" destId="{81D14D18-5A08-463E-A731-60A18C982BDF}" srcOrd="0" destOrd="0" presId="urn:microsoft.com/office/officeart/2005/8/layout/hList9"/>
    <dgm:cxn modelId="{D780FB30-4C00-4463-BE6F-292C6F1C1735}" srcId="{8A026262-667E-4F17-9083-02251D69F7CD}" destId="{DCC5AA82-A53F-4EB0-83C4-862F66E785A1}" srcOrd="2" destOrd="0" parTransId="{CC6EA204-7321-4DE6-BFC1-1013A09CB000}" sibTransId="{C3943821-D486-4B00-8F5B-E272CFAEB002}"/>
    <dgm:cxn modelId="{B36E6CAD-4A22-454F-9555-1F9E98DBAA34}" type="presOf" srcId="{F4A87329-59A0-4071-A5D7-7509ADE397E2}" destId="{8C2E13A0-7CE3-40C0-A6AD-21C8C34CABBD}" srcOrd="0" destOrd="0" presId="urn:microsoft.com/office/officeart/2005/8/layout/hList9"/>
    <dgm:cxn modelId="{9C2D1251-2C86-4EB8-9474-D301CC5FA0DF}" srcId="{8A026262-667E-4F17-9083-02251D69F7CD}" destId="{02D45C7F-974E-4358-A167-6EA2CAD722FC}" srcOrd="0" destOrd="0" parTransId="{C0C2CA2E-6A1D-4AF5-BDAC-714BB1C6B5C0}" sibTransId="{2C101C01-E683-4A56-8568-298A8F97D15F}"/>
    <dgm:cxn modelId="{191A2DC8-C677-498D-9FEC-B38C246656EA}" type="presOf" srcId="{8EF3C9FA-DCE5-415C-B977-E9D6E3CD7237}" destId="{FD44C79A-006E-41F0-AE20-4B1A2E42BF1B}" srcOrd="1" destOrd="0" presId="urn:microsoft.com/office/officeart/2005/8/layout/hList9"/>
    <dgm:cxn modelId="{BC759AF4-AFF4-4617-AFA6-83A97EE35A81}" srcId="{F4A87329-59A0-4071-A5D7-7509ADE397E2}" destId="{04132AE3-2576-4361-B556-257E92450597}" srcOrd="2" destOrd="0" parTransId="{5596DC6E-839C-497D-BD38-58561D790A60}" sibTransId="{A802EC7D-FB9A-4820-97F9-38984621FF30}"/>
    <dgm:cxn modelId="{B185552B-63E7-43E1-ACA8-8FC45639B9F8}" type="presOf" srcId="{05882A2E-7C08-4CDD-BA5A-324C267FF493}" destId="{DE00B85E-0F5E-4708-922F-40CF699CEADB}" srcOrd="1" destOrd="0" presId="urn:microsoft.com/office/officeart/2005/8/layout/hList9"/>
    <dgm:cxn modelId="{AFBD6107-42F3-4E1B-98B5-A8C545016336}" type="presOf" srcId="{02D45C7F-974E-4358-A167-6EA2CAD722FC}" destId="{DCEF327C-27ED-4F16-B10B-98CBCD017145}" srcOrd="1" destOrd="0" presId="urn:microsoft.com/office/officeart/2005/8/layout/hList9"/>
    <dgm:cxn modelId="{1122B5B2-4E5F-4689-BF4F-E2ABD101B5A6}" type="presOf" srcId="{9D5980BB-9470-4A6E-86DD-F875A1226148}" destId="{CFEBF368-1A29-4479-8AAD-84459DD46926}" srcOrd="1" destOrd="0" presId="urn:microsoft.com/office/officeart/2005/8/layout/hList9"/>
    <dgm:cxn modelId="{09FC0BDA-C68E-46C1-861A-B8F8296AF857}" srcId="{4F3946B6-C25B-41EF-8808-9038DB5B2194}" destId="{A0D9E5FB-BA56-4284-A84F-753931856101}" srcOrd="0" destOrd="0" parTransId="{91CFDD35-7FC1-43A1-9E71-65756D860F3B}" sibTransId="{01C1485B-5AF5-4525-81B9-27E3AB210F79}"/>
    <dgm:cxn modelId="{194E557F-30BA-4865-8B26-8A2941452B12}" type="presOf" srcId="{8631B178-3972-4CD5-B29B-B9447CFED2FF}" destId="{02869E10-351E-4E8B-83C9-B57E85229C6D}" srcOrd="1" destOrd="0" presId="urn:microsoft.com/office/officeart/2005/8/layout/hList9"/>
    <dgm:cxn modelId="{55BF8D74-EB8D-4EDC-9A7A-B3C831ED5302}" type="presOf" srcId="{04132AE3-2576-4361-B556-257E92450597}" destId="{9EFA8D0A-AAD6-436F-8009-AAF1009B50C0}" srcOrd="1" destOrd="0" presId="urn:microsoft.com/office/officeart/2005/8/layout/hList9"/>
    <dgm:cxn modelId="{0630E241-9FF0-4D71-8CC3-1B1853A8DFD8}" srcId="{63C53A68-90A4-45A9-B81C-5DAD358DBD52}" destId="{8A026262-667E-4F17-9083-02251D69F7CD}" srcOrd="1" destOrd="0" parTransId="{73DBA1DD-3376-4D76-ACA7-5D75B19EFE6D}" sibTransId="{220F1B78-9735-47BE-8144-331B1A9CDE4C}"/>
    <dgm:cxn modelId="{1747B762-660C-413E-BFA3-696BB6EB8603}" type="presOf" srcId="{63C53A68-90A4-45A9-B81C-5DAD358DBD52}" destId="{BD0E4702-E406-4E8A-B41C-C69BCD9F4438}" srcOrd="0" destOrd="0" presId="urn:microsoft.com/office/officeart/2005/8/layout/hList9"/>
    <dgm:cxn modelId="{BB07D954-E8E1-4FC3-B3C6-73E1D66394C4}" srcId="{F4A87329-59A0-4071-A5D7-7509ADE397E2}" destId="{BED29981-D51B-4C1F-B84F-6B53AEEA1A32}" srcOrd="1" destOrd="0" parTransId="{EF875CE5-E94E-42B5-91E2-1D69107675A5}" sibTransId="{8F93A32D-0DDF-4B49-ADC9-C993ED3DD635}"/>
    <dgm:cxn modelId="{9A099E37-0C4F-4672-8FF6-82A0B4DF274B}" type="presOf" srcId="{9D5980BB-9470-4A6E-86DD-F875A1226148}" destId="{7A9948EC-EFC0-422C-9F73-E46D7F3E714B}" srcOrd="0" destOrd="0" presId="urn:microsoft.com/office/officeart/2005/8/layout/hList9"/>
    <dgm:cxn modelId="{B104A961-4725-4479-8838-18D8D5161025}" type="presOf" srcId="{A0D9E5FB-BA56-4284-A84F-753931856101}" destId="{E9E058A0-5B75-4ECA-AD60-DE6619A254F4}" srcOrd="0" destOrd="0" presId="urn:microsoft.com/office/officeart/2005/8/layout/hList9"/>
    <dgm:cxn modelId="{CA5C139E-6F53-404F-98C0-9991F43A4DDC}" type="presOf" srcId="{04132AE3-2576-4361-B556-257E92450597}" destId="{804FA586-0A69-445D-95D8-332F3CDFBE4F}" srcOrd="0" destOrd="0" presId="urn:microsoft.com/office/officeart/2005/8/layout/hList9"/>
    <dgm:cxn modelId="{6DD1C4CA-2CB6-4069-A0BD-821AA5C3CB0A}" type="presOf" srcId="{4F3946B6-C25B-41EF-8808-9038DB5B2194}" destId="{2B19AB5C-F628-4EE9-9F56-F68B752DBEA7}" srcOrd="0" destOrd="0" presId="urn:microsoft.com/office/officeart/2005/8/layout/hList9"/>
    <dgm:cxn modelId="{3D22F5B8-51B6-4E7C-872C-B3ADFA9ED294}" type="presOf" srcId="{8A026262-667E-4F17-9083-02251D69F7CD}" destId="{3ACD5A0F-1D66-430B-A6BA-E1598D42EAD8}" srcOrd="0" destOrd="0" presId="urn:microsoft.com/office/officeart/2005/8/layout/hList9"/>
    <dgm:cxn modelId="{B7B2FCA2-8E76-41C3-8B02-67921F1EA125}" type="presOf" srcId="{8631B178-3972-4CD5-B29B-B9447CFED2FF}" destId="{492C0336-CC00-43D2-9A87-5286AAAAD9E9}" srcOrd="0" destOrd="0" presId="urn:microsoft.com/office/officeart/2005/8/layout/hList9"/>
    <dgm:cxn modelId="{4565240C-5FFD-4ED7-B83F-31774AD99149}" srcId="{4F3946B6-C25B-41EF-8808-9038DB5B2194}" destId="{9D5980BB-9470-4A6E-86DD-F875A1226148}" srcOrd="2" destOrd="0" parTransId="{34ED7097-FA0D-49C0-9803-94D428B4DBC7}" sibTransId="{E2D5B413-BE84-42D2-A09D-00BAA21D17B7}"/>
    <dgm:cxn modelId="{686407E2-C19A-4A6F-8B99-1024F141D0C3}" type="presOf" srcId="{643DCE22-DC10-49C5-B563-6B168C66DC02}" destId="{7AA53345-510C-4839-B59C-3A954F53A81D}" srcOrd="1" destOrd="0" presId="urn:microsoft.com/office/officeart/2005/8/layout/hList9"/>
    <dgm:cxn modelId="{32FEE26E-A2A8-4032-8DF6-D3F07B8D1883}" srcId="{63C53A68-90A4-45A9-B81C-5DAD358DBD52}" destId="{F4A87329-59A0-4071-A5D7-7509ADE397E2}" srcOrd="0" destOrd="0" parTransId="{8F3BE60C-DEB7-4A00-8485-FA77606155FE}" sibTransId="{A099A073-06A2-4E17-8DB9-6E9C43310BC8}"/>
    <dgm:cxn modelId="{CE9CBC1E-E3D6-4157-BC2F-F46242C508B9}" srcId="{8A026262-667E-4F17-9083-02251D69F7CD}" destId="{8EF3C9FA-DCE5-415C-B977-E9D6E3CD7237}" srcOrd="1" destOrd="0" parTransId="{4BCC1E31-E20E-4A40-9734-442CEA5A56CA}" sibTransId="{EB87CB06-FC31-4578-B81C-A5A75AD8A5FD}"/>
    <dgm:cxn modelId="{2621ECCB-176E-4264-9243-CA292CBEAB67}" type="presOf" srcId="{A0D9E5FB-BA56-4284-A84F-753931856101}" destId="{0E700C96-6CA1-4DA6-A5FA-0AAA87BCE94C}" srcOrd="1" destOrd="0" presId="urn:microsoft.com/office/officeart/2005/8/layout/hList9"/>
    <dgm:cxn modelId="{F1EACCE4-E59B-4A70-A351-441DD8195A1F}" type="presOf" srcId="{BED29981-D51B-4C1F-B84F-6B53AEEA1A32}" destId="{FFC0139F-84E1-4371-B866-01A8334EA596}" srcOrd="0" destOrd="0" presId="urn:microsoft.com/office/officeart/2005/8/layout/hList9"/>
    <dgm:cxn modelId="{002E051F-9F2F-4B15-B3CD-2D3C507F88DE}" type="presOf" srcId="{DCC5AA82-A53F-4EB0-83C4-862F66E785A1}" destId="{75783A8F-5BB8-4404-B5DA-7AFBB4435307}" srcOrd="1" destOrd="0" presId="urn:microsoft.com/office/officeart/2005/8/layout/hList9"/>
    <dgm:cxn modelId="{66246BE8-45C5-4511-82AC-64FD7CA08DB5}" type="presParOf" srcId="{BD0E4702-E406-4E8A-B41C-C69BCD9F4438}" destId="{2EB9A3BE-16E0-4074-9C02-6F2774C1C8E1}" srcOrd="0" destOrd="0" presId="urn:microsoft.com/office/officeart/2005/8/layout/hList9"/>
    <dgm:cxn modelId="{42FCD47A-0552-4BB5-9C7F-D93AA5DCD392}" type="presParOf" srcId="{BD0E4702-E406-4E8A-B41C-C69BCD9F4438}" destId="{3666074E-943D-4B75-B0F8-B9EA03F9F4D6}" srcOrd="1" destOrd="0" presId="urn:microsoft.com/office/officeart/2005/8/layout/hList9"/>
    <dgm:cxn modelId="{BEB7760E-62CA-4022-8AB1-0FCC354CE34D}" type="presParOf" srcId="{3666074E-943D-4B75-B0F8-B9EA03F9F4D6}" destId="{FDDBBC74-C84A-4B7C-90E5-B3E641DD801F}" srcOrd="0" destOrd="0" presId="urn:microsoft.com/office/officeart/2005/8/layout/hList9"/>
    <dgm:cxn modelId="{961EFBE3-9820-4779-AAE8-14338B9654AE}" type="presParOf" srcId="{3666074E-943D-4B75-B0F8-B9EA03F9F4D6}" destId="{86ACDB36-9D47-4BA1-B0F0-0F32B2C13120}" srcOrd="1" destOrd="0" presId="urn:microsoft.com/office/officeart/2005/8/layout/hList9"/>
    <dgm:cxn modelId="{BA68575F-5344-46B4-BB0B-554C43B1A6A7}" type="presParOf" srcId="{86ACDB36-9D47-4BA1-B0F0-0F32B2C13120}" destId="{492C0336-CC00-43D2-9A87-5286AAAAD9E9}" srcOrd="0" destOrd="0" presId="urn:microsoft.com/office/officeart/2005/8/layout/hList9"/>
    <dgm:cxn modelId="{BBE44914-D4FC-490A-9D35-8670625FE935}" type="presParOf" srcId="{86ACDB36-9D47-4BA1-B0F0-0F32B2C13120}" destId="{02869E10-351E-4E8B-83C9-B57E85229C6D}" srcOrd="1" destOrd="0" presId="urn:microsoft.com/office/officeart/2005/8/layout/hList9"/>
    <dgm:cxn modelId="{30659ADF-57CB-4681-BF79-2B2C6606F99F}" type="presParOf" srcId="{3666074E-943D-4B75-B0F8-B9EA03F9F4D6}" destId="{638A33BC-472F-4CE1-9145-75B82F26DD19}" srcOrd="2" destOrd="0" presId="urn:microsoft.com/office/officeart/2005/8/layout/hList9"/>
    <dgm:cxn modelId="{7287C178-6A43-4B86-80FD-473DD4DA633A}" type="presParOf" srcId="{638A33BC-472F-4CE1-9145-75B82F26DD19}" destId="{FFC0139F-84E1-4371-B866-01A8334EA596}" srcOrd="0" destOrd="0" presId="urn:microsoft.com/office/officeart/2005/8/layout/hList9"/>
    <dgm:cxn modelId="{DCE67748-4EE6-4ACA-80AE-3A4AE6357745}" type="presParOf" srcId="{638A33BC-472F-4CE1-9145-75B82F26DD19}" destId="{1647F4EB-EA23-4EEB-86EF-AFA8D9562AC4}" srcOrd="1" destOrd="0" presId="urn:microsoft.com/office/officeart/2005/8/layout/hList9"/>
    <dgm:cxn modelId="{23ADDA27-5E99-42E8-B4F6-3C4606538CDC}" type="presParOf" srcId="{3666074E-943D-4B75-B0F8-B9EA03F9F4D6}" destId="{51113F4B-2483-40A9-970A-CDB41E454175}" srcOrd="3" destOrd="0" presId="urn:microsoft.com/office/officeart/2005/8/layout/hList9"/>
    <dgm:cxn modelId="{7CC23AA8-6305-45CF-BD7B-81948748AF0B}" type="presParOf" srcId="{51113F4B-2483-40A9-970A-CDB41E454175}" destId="{804FA586-0A69-445D-95D8-332F3CDFBE4F}" srcOrd="0" destOrd="0" presId="urn:microsoft.com/office/officeart/2005/8/layout/hList9"/>
    <dgm:cxn modelId="{2EDD1A8E-7BB6-448F-A2D0-1DE2F0708C3B}" type="presParOf" srcId="{51113F4B-2483-40A9-970A-CDB41E454175}" destId="{9EFA8D0A-AAD6-436F-8009-AAF1009B50C0}" srcOrd="1" destOrd="0" presId="urn:microsoft.com/office/officeart/2005/8/layout/hList9"/>
    <dgm:cxn modelId="{32AB4F6D-65FC-4EDE-8984-DEAA640FEEAB}" type="presParOf" srcId="{3666074E-943D-4B75-B0F8-B9EA03F9F4D6}" destId="{0B20203D-C528-40C0-8C14-1EB23E5CBFCA}" srcOrd="4" destOrd="0" presId="urn:microsoft.com/office/officeart/2005/8/layout/hList9"/>
    <dgm:cxn modelId="{8576E106-3988-4E57-9AA1-A94E07233C08}" type="presParOf" srcId="{0B20203D-C528-40C0-8C14-1EB23E5CBFCA}" destId="{3D3ED46E-AAAD-4EDB-B65E-1146214CBB04}" srcOrd="0" destOrd="0" presId="urn:microsoft.com/office/officeart/2005/8/layout/hList9"/>
    <dgm:cxn modelId="{97DDF489-9E34-4A13-B37C-3F824FE886C1}" type="presParOf" srcId="{0B20203D-C528-40C0-8C14-1EB23E5CBFCA}" destId="{DE00B85E-0F5E-4708-922F-40CF699CEADB}" srcOrd="1" destOrd="0" presId="urn:microsoft.com/office/officeart/2005/8/layout/hList9"/>
    <dgm:cxn modelId="{4E52E8CE-F173-4ACA-956A-293AD02FEB5E}" type="presParOf" srcId="{BD0E4702-E406-4E8A-B41C-C69BCD9F4438}" destId="{52264330-3258-45C6-AF68-E3445D76AD2E}" srcOrd="2" destOrd="0" presId="urn:microsoft.com/office/officeart/2005/8/layout/hList9"/>
    <dgm:cxn modelId="{A25C37AB-DBAD-40B1-BA6C-5F0B8AD444F1}" type="presParOf" srcId="{BD0E4702-E406-4E8A-B41C-C69BCD9F4438}" destId="{8C2E13A0-7CE3-40C0-A6AD-21C8C34CABBD}" srcOrd="3" destOrd="0" presId="urn:microsoft.com/office/officeart/2005/8/layout/hList9"/>
    <dgm:cxn modelId="{96CCF05A-4DDE-445B-A841-ADF9FE456D56}" type="presParOf" srcId="{BD0E4702-E406-4E8A-B41C-C69BCD9F4438}" destId="{1C2D60D6-6496-460B-92B1-6E25B3B4F65C}" srcOrd="4" destOrd="0" presId="urn:microsoft.com/office/officeart/2005/8/layout/hList9"/>
    <dgm:cxn modelId="{4B9AC40F-1690-4BB1-B639-964BD3DB43D2}" type="presParOf" srcId="{BD0E4702-E406-4E8A-B41C-C69BCD9F4438}" destId="{3DD5E458-D047-44DC-AC3B-EC6FCB66BE54}" srcOrd="5" destOrd="0" presId="urn:microsoft.com/office/officeart/2005/8/layout/hList9"/>
    <dgm:cxn modelId="{20E95430-53BF-43B3-9432-723D3488034A}" type="presParOf" srcId="{BD0E4702-E406-4E8A-B41C-C69BCD9F4438}" destId="{0DABBC12-28A8-4329-A596-32F41DE350B4}" srcOrd="6" destOrd="0" presId="urn:microsoft.com/office/officeart/2005/8/layout/hList9"/>
    <dgm:cxn modelId="{2B30D5EE-50E5-432D-8B73-A8E3E06E32FA}" type="presParOf" srcId="{0DABBC12-28A8-4329-A596-32F41DE350B4}" destId="{1CEA122A-2A58-4929-95CB-CC145505E25B}" srcOrd="0" destOrd="0" presId="urn:microsoft.com/office/officeart/2005/8/layout/hList9"/>
    <dgm:cxn modelId="{DC5D98E1-1897-439C-8FB7-4E296AC057BB}" type="presParOf" srcId="{0DABBC12-28A8-4329-A596-32F41DE350B4}" destId="{0BDD2E7B-F4B1-41DB-A8A6-D45010955C00}" srcOrd="1" destOrd="0" presId="urn:microsoft.com/office/officeart/2005/8/layout/hList9"/>
    <dgm:cxn modelId="{D92DBCB8-22CA-45F9-A875-EDE7A018AA7F}" type="presParOf" srcId="{0BDD2E7B-F4B1-41DB-A8A6-D45010955C00}" destId="{70E137F1-5111-42D1-AE92-6E839761BF5B}" srcOrd="0" destOrd="0" presId="urn:microsoft.com/office/officeart/2005/8/layout/hList9"/>
    <dgm:cxn modelId="{9E1D2A65-871D-4E75-BAF6-9669DD9C04E1}" type="presParOf" srcId="{0BDD2E7B-F4B1-41DB-A8A6-D45010955C00}" destId="{DCEF327C-27ED-4F16-B10B-98CBCD017145}" srcOrd="1" destOrd="0" presId="urn:microsoft.com/office/officeart/2005/8/layout/hList9"/>
    <dgm:cxn modelId="{D1E962F9-9F3F-48C7-92C1-358EECBB1CE1}" type="presParOf" srcId="{0DABBC12-28A8-4329-A596-32F41DE350B4}" destId="{6E453B7C-7C16-484D-88A6-D7EF454635FA}" srcOrd="2" destOrd="0" presId="urn:microsoft.com/office/officeart/2005/8/layout/hList9"/>
    <dgm:cxn modelId="{EA44065C-0B70-4742-A72B-9CBF90429185}" type="presParOf" srcId="{6E453B7C-7C16-484D-88A6-D7EF454635FA}" destId="{81D14D18-5A08-463E-A731-60A18C982BDF}" srcOrd="0" destOrd="0" presId="urn:microsoft.com/office/officeart/2005/8/layout/hList9"/>
    <dgm:cxn modelId="{72540046-5DE0-4E93-9104-87935BF5568F}" type="presParOf" srcId="{6E453B7C-7C16-484D-88A6-D7EF454635FA}" destId="{FD44C79A-006E-41F0-AE20-4B1A2E42BF1B}" srcOrd="1" destOrd="0" presId="urn:microsoft.com/office/officeart/2005/8/layout/hList9"/>
    <dgm:cxn modelId="{BD43A998-2ED3-4A5C-AC99-C1990FFD54A4}" type="presParOf" srcId="{0DABBC12-28A8-4329-A596-32F41DE350B4}" destId="{65818043-7352-4C67-A069-37569DCE25C0}" srcOrd="3" destOrd="0" presId="urn:microsoft.com/office/officeart/2005/8/layout/hList9"/>
    <dgm:cxn modelId="{699A709C-563A-45A4-B0FE-B93918C93E4B}" type="presParOf" srcId="{65818043-7352-4C67-A069-37569DCE25C0}" destId="{0A31F178-BA51-4D9A-B4A6-15AE13064A77}" srcOrd="0" destOrd="0" presId="urn:microsoft.com/office/officeart/2005/8/layout/hList9"/>
    <dgm:cxn modelId="{797497D4-A679-40DC-8C9D-BAB14999C273}" type="presParOf" srcId="{65818043-7352-4C67-A069-37569DCE25C0}" destId="{75783A8F-5BB8-4404-B5DA-7AFBB4435307}" srcOrd="1" destOrd="0" presId="urn:microsoft.com/office/officeart/2005/8/layout/hList9"/>
    <dgm:cxn modelId="{61974F1A-3897-4BA0-A8D0-C13254C6B5A1}" type="presParOf" srcId="{BD0E4702-E406-4E8A-B41C-C69BCD9F4438}" destId="{BD92D61F-D131-4F68-907C-C0D18D927769}" srcOrd="7" destOrd="0" presId="urn:microsoft.com/office/officeart/2005/8/layout/hList9"/>
    <dgm:cxn modelId="{8D5C976A-0D7E-40FC-97FC-51A47C6F9569}" type="presParOf" srcId="{BD0E4702-E406-4E8A-B41C-C69BCD9F4438}" destId="{3ACD5A0F-1D66-430B-A6BA-E1598D42EAD8}" srcOrd="8" destOrd="0" presId="urn:microsoft.com/office/officeart/2005/8/layout/hList9"/>
    <dgm:cxn modelId="{853A4779-DFD7-46FC-B736-25D680152318}" type="presParOf" srcId="{BD0E4702-E406-4E8A-B41C-C69BCD9F4438}" destId="{1729145C-0D82-466A-99B3-430082F11451}" srcOrd="9" destOrd="0" presId="urn:microsoft.com/office/officeart/2005/8/layout/hList9"/>
    <dgm:cxn modelId="{D460D0F6-8B2C-4E49-8794-65395FEAAD66}" type="presParOf" srcId="{BD0E4702-E406-4E8A-B41C-C69BCD9F4438}" destId="{55F537AB-FA1F-4CBE-A5D4-97576E2CF854}" srcOrd="10" destOrd="0" presId="urn:microsoft.com/office/officeart/2005/8/layout/hList9"/>
    <dgm:cxn modelId="{80925368-6778-44A5-BE0A-88D96F66D220}" type="presParOf" srcId="{BD0E4702-E406-4E8A-B41C-C69BCD9F4438}" destId="{1245ECEB-15EC-4A35-B216-D53C1A5C80B9}" srcOrd="11" destOrd="0" presId="urn:microsoft.com/office/officeart/2005/8/layout/hList9"/>
    <dgm:cxn modelId="{47D53A4F-52F2-4F88-B6BA-288D715CD27E}" type="presParOf" srcId="{1245ECEB-15EC-4A35-B216-D53C1A5C80B9}" destId="{1C96E446-E3F7-4D12-9841-7596398DE8D1}" srcOrd="0" destOrd="0" presId="urn:microsoft.com/office/officeart/2005/8/layout/hList9"/>
    <dgm:cxn modelId="{90964DBF-949F-435B-8533-36FF8CB61F0A}" type="presParOf" srcId="{1245ECEB-15EC-4A35-B216-D53C1A5C80B9}" destId="{BB29AB2D-097F-4CC6-873E-3E79C2A4745A}" srcOrd="1" destOrd="0" presId="urn:microsoft.com/office/officeart/2005/8/layout/hList9"/>
    <dgm:cxn modelId="{2FB859F2-54A5-46F2-BC6E-85E3BD0BF470}" type="presParOf" srcId="{BB29AB2D-097F-4CC6-873E-3E79C2A4745A}" destId="{E9E058A0-5B75-4ECA-AD60-DE6619A254F4}" srcOrd="0" destOrd="0" presId="urn:microsoft.com/office/officeart/2005/8/layout/hList9"/>
    <dgm:cxn modelId="{132AEB0E-5DBF-40CA-91EC-5C63EEE23B0D}" type="presParOf" srcId="{BB29AB2D-097F-4CC6-873E-3E79C2A4745A}" destId="{0E700C96-6CA1-4DA6-A5FA-0AAA87BCE94C}" srcOrd="1" destOrd="0" presId="urn:microsoft.com/office/officeart/2005/8/layout/hList9"/>
    <dgm:cxn modelId="{4D7B1716-B124-4C35-BB37-F0480C9E2824}" type="presParOf" srcId="{1245ECEB-15EC-4A35-B216-D53C1A5C80B9}" destId="{140ECA57-A71F-435B-8572-BABED1BA73B3}" srcOrd="2" destOrd="0" presId="urn:microsoft.com/office/officeart/2005/8/layout/hList9"/>
    <dgm:cxn modelId="{DF94BE24-C68D-4899-8B52-9D31C579CE33}" type="presParOf" srcId="{140ECA57-A71F-435B-8572-BABED1BA73B3}" destId="{EF42CF50-7707-4A24-BB1F-7A781798DE19}" srcOrd="0" destOrd="0" presId="urn:microsoft.com/office/officeart/2005/8/layout/hList9"/>
    <dgm:cxn modelId="{97AEFDD5-64EB-4C20-84B1-EBE18A6A4C92}" type="presParOf" srcId="{140ECA57-A71F-435B-8572-BABED1BA73B3}" destId="{7AA53345-510C-4839-B59C-3A954F53A81D}" srcOrd="1" destOrd="0" presId="urn:microsoft.com/office/officeart/2005/8/layout/hList9"/>
    <dgm:cxn modelId="{29FD4106-2E4B-4A39-A883-EF8603DFB6A4}" type="presParOf" srcId="{1245ECEB-15EC-4A35-B216-D53C1A5C80B9}" destId="{057F463C-EC34-4E0E-8E91-F6791C867F5F}" srcOrd="3" destOrd="0" presId="urn:microsoft.com/office/officeart/2005/8/layout/hList9"/>
    <dgm:cxn modelId="{5691FB7B-5848-4E80-B505-7C3BA1EAAFEB}" type="presParOf" srcId="{057F463C-EC34-4E0E-8E91-F6791C867F5F}" destId="{7A9948EC-EFC0-422C-9F73-E46D7F3E714B}" srcOrd="0" destOrd="0" presId="urn:microsoft.com/office/officeart/2005/8/layout/hList9"/>
    <dgm:cxn modelId="{FAC4DEB4-04E6-4132-A643-D08465178C4B}" type="presParOf" srcId="{057F463C-EC34-4E0E-8E91-F6791C867F5F}" destId="{CFEBF368-1A29-4479-8AAD-84459DD46926}" srcOrd="1" destOrd="0" presId="urn:microsoft.com/office/officeart/2005/8/layout/hList9"/>
    <dgm:cxn modelId="{43D68993-25D4-473B-B266-A0BDA3E9CB46}" type="presParOf" srcId="{BD0E4702-E406-4E8A-B41C-C69BCD9F4438}" destId="{2522363A-57A9-4A17-8ABA-14B9E21356F8}" srcOrd="12" destOrd="0" presId="urn:microsoft.com/office/officeart/2005/8/layout/hList9"/>
    <dgm:cxn modelId="{17D79EAD-8470-4C97-9870-A7294B82A334}" type="presParOf" srcId="{BD0E4702-E406-4E8A-B41C-C69BCD9F4438}" destId="{2B19AB5C-F628-4EE9-9F56-F68B752DBEA7}"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9B60DB4-6B42-4847-8072-E22BA52EE186}" type="doc">
      <dgm:prSet loTypeId="urn:microsoft.com/office/officeart/2008/layout/VerticalCurvedList" loCatId="list" qsTypeId="urn:microsoft.com/office/officeart/2005/8/quickstyle/3d1" qsCatId="3D" csTypeId="urn:microsoft.com/office/officeart/2005/8/colors/accent2_2" csCatId="accent2" phldr="1"/>
      <dgm:spPr/>
      <dgm:t>
        <a:bodyPr/>
        <a:lstStyle/>
        <a:p>
          <a:endParaRPr lang="zh-CN" altLang="en-US"/>
        </a:p>
      </dgm:t>
    </dgm:pt>
    <dgm:pt modelId="{ED9737C6-AED1-4B49-9F9E-A046ABDF7034}">
      <dgm:prSet phldrT="[文本]"/>
      <dgm:spPr/>
      <dgm:t>
        <a:bodyPr/>
        <a:lstStyle/>
        <a:p>
          <a:r>
            <a:rPr lang="zh-CN" dirty="0" smtClean="0">
              <a:solidFill>
                <a:schemeClr val="accent1"/>
              </a:solidFill>
            </a:rPr>
            <a:t>市场容量大，</a:t>
          </a:r>
          <a:r>
            <a:rPr lang="zh-CN" altLang="en-US" dirty="0" smtClean="0">
              <a:solidFill>
                <a:schemeClr val="accent1"/>
              </a:solidFill>
            </a:rPr>
            <a:t>刚</a:t>
          </a:r>
          <a:r>
            <a:rPr lang="zh-CN" dirty="0" smtClean="0">
              <a:solidFill>
                <a:schemeClr val="accent1"/>
              </a:solidFill>
            </a:rPr>
            <a:t>开始进入市场快速发展期，且可持续发展</a:t>
          </a:r>
          <a:endParaRPr lang="zh-CN" altLang="en-US" dirty="0">
            <a:solidFill>
              <a:schemeClr val="accent1"/>
            </a:solidFill>
          </a:endParaRPr>
        </a:p>
      </dgm:t>
    </dgm:pt>
    <dgm:pt modelId="{662BABE4-D258-4EEA-B1F3-D9800DFB8EF8}" type="parTrans" cxnId="{5836337B-7077-4393-9D94-D86E31AB3A15}">
      <dgm:prSet/>
      <dgm:spPr/>
      <dgm:t>
        <a:bodyPr/>
        <a:lstStyle/>
        <a:p>
          <a:endParaRPr lang="zh-CN" altLang="en-US"/>
        </a:p>
      </dgm:t>
    </dgm:pt>
    <dgm:pt modelId="{FAFAA4D0-4CB0-4DA7-A8FB-D1356DC15E01}" type="sibTrans" cxnId="{5836337B-7077-4393-9D94-D86E31AB3A15}">
      <dgm:prSet/>
      <dgm:spPr/>
      <dgm:t>
        <a:bodyPr/>
        <a:lstStyle/>
        <a:p>
          <a:endParaRPr lang="zh-CN" altLang="en-US"/>
        </a:p>
      </dgm:t>
    </dgm:pt>
    <dgm:pt modelId="{CDC0A874-CB59-4665-A710-364599F5D91D}">
      <dgm:prSet phldrT="[文本]"/>
      <dgm:spPr/>
      <dgm:t>
        <a:bodyPr/>
        <a:lstStyle/>
        <a:p>
          <a:r>
            <a:rPr lang="zh-CN" dirty="0" smtClean="0">
              <a:solidFill>
                <a:schemeClr val="accent1"/>
              </a:solidFill>
            </a:rPr>
            <a:t>以小额投资撬动数十亿的总投资，投入小，回报高</a:t>
          </a:r>
          <a:endParaRPr lang="zh-CN" altLang="en-US" dirty="0">
            <a:solidFill>
              <a:schemeClr val="accent1"/>
            </a:solidFill>
          </a:endParaRPr>
        </a:p>
      </dgm:t>
    </dgm:pt>
    <dgm:pt modelId="{489644E7-CB69-4ECE-A7FA-FD64DF6C6C46}" type="parTrans" cxnId="{CEAA3841-B337-4EAC-B892-38630C23BBCA}">
      <dgm:prSet/>
      <dgm:spPr/>
      <dgm:t>
        <a:bodyPr/>
        <a:lstStyle/>
        <a:p>
          <a:endParaRPr lang="zh-CN" altLang="en-US"/>
        </a:p>
      </dgm:t>
    </dgm:pt>
    <dgm:pt modelId="{347A3423-DC09-4032-8BF7-69D59F24F97B}" type="sibTrans" cxnId="{CEAA3841-B337-4EAC-B892-38630C23BBCA}">
      <dgm:prSet/>
      <dgm:spPr/>
      <dgm:t>
        <a:bodyPr/>
        <a:lstStyle/>
        <a:p>
          <a:endParaRPr lang="zh-CN" altLang="en-US"/>
        </a:p>
      </dgm:t>
    </dgm:pt>
    <dgm:pt modelId="{54DD3132-20DB-4BBD-B5DE-89217C9FB78D}">
      <dgm:prSet phldrT="[文本]"/>
      <dgm:spPr/>
      <dgm:t>
        <a:bodyPr/>
        <a:lstStyle/>
        <a:p>
          <a:r>
            <a:rPr lang="zh-CN" dirty="0" smtClean="0">
              <a:solidFill>
                <a:schemeClr val="accent1"/>
              </a:solidFill>
            </a:rPr>
            <a:t>轻资产、零库存、零应收款，资金利用率高</a:t>
          </a:r>
          <a:endParaRPr lang="zh-CN" altLang="en-US" dirty="0">
            <a:solidFill>
              <a:schemeClr val="accent1"/>
            </a:solidFill>
          </a:endParaRPr>
        </a:p>
      </dgm:t>
    </dgm:pt>
    <dgm:pt modelId="{B9FC479A-F414-425A-8BC6-BC772873C47E}" type="parTrans" cxnId="{6B117799-AA89-4403-87ED-B41CD5AFBEF5}">
      <dgm:prSet/>
      <dgm:spPr/>
      <dgm:t>
        <a:bodyPr/>
        <a:lstStyle/>
        <a:p>
          <a:endParaRPr lang="zh-CN" altLang="en-US"/>
        </a:p>
      </dgm:t>
    </dgm:pt>
    <dgm:pt modelId="{8046889F-BAD5-4CC4-B452-8D4EBAFC0C96}" type="sibTrans" cxnId="{6B117799-AA89-4403-87ED-B41CD5AFBEF5}">
      <dgm:prSet/>
      <dgm:spPr/>
      <dgm:t>
        <a:bodyPr/>
        <a:lstStyle/>
        <a:p>
          <a:endParaRPr lang="zh-CN" altLang="en-US"/>
        </a:p>
      </dgm:t>
    </dgm:pt>
    <dgm:pt modelId="{2BBE140E-E4C4-40B0-AEE1-3E5A344589CB}">
      <dgm:prSet/>
      <dgm:spPr/>
      <dgm:t>
        <a:bodyPr/>
        <a:lstStyle/>
        <a:p>
          <a:r>
            <a:rPr lang="zh-CN" dirty="0" smtClean="0">
              <a:solidFill>
                <a:schemeClr val="accent1"/>
              </a:solidFill>
            </a:rPr>
            <a:t>在业内具有绝对优势</a:t>
          </a:r>
          <a:r>
            <a:rPr lang="zh-CN" altLang="en-US" dirty="0" smtClean="0">
              <a:solidFill>
                <a:schemeClr val="accent1"/>
              </a:solidFill>
            </a:rPr>
            <a:t>的</a:t>
          </a:r>
          <a:r>
            <a:rPr lang="zh-CN" dirty="0" smtClean="0">
              <a:solidFill>
                <a:schemeClr val="accent1"/>
              </a:solidFill>
            </a:rPr>
            <a:t>团队及资源</a:t>
          </a:r>
          <a:endParaRPr lang="zh-CN" altLang="en-US" dirty="0">
            <a:solidFill>
              <a:schemeClr val="accent1"/>
            </a:solidFill>
          </a:endParaRPr>
        </a:p>
      </dgm:t>
    </dgm:pt>
    <dgm:pt modelId="{5CEF6826-DCFC-4955-AEFB-04B916BE6CD2}" type="parTrans" cxnId="{83056536-185B-4050-BEFF-F2F65229538A}">
      <dgm:prSet/>
      <dgm:spPr/>
      <dgm:t>
        <a:bodyPr/>
        <a:lstStyle/>
        <a:p>
          <a:endParaRPr lang="zh-CN" altLang="en-US"/>
        </a:p>
      </dgm:t>
    </dgm:pt>
    <dgm:pt modelId="{9EEBB516-8C16-40B1-99AC-3E627C57B3FF}" type="sibTrans" cxnId="{83056536-185B-4050-BEFF-F2F65229538A}">
      <dgm:prSet/>
      <dgm:spPr/>
      <dgm:t>
        <a:bodyPr/>
        <a:lstStyle/>
        <a:p>
          <a:endParaRPr lang="zh-CN" altLang="en-US"/>
        </a:p>
      </dgm:t>
    </dgm:pt>
    <dgm:pt modelId="{F8E6F337-67A1-4EDB-BC20-3903748B1574}">
      <dgm:prSet/>
      <dgm:spPr/>
      <dgm:t>
        <a:bodyPr/>
        <a:lstStyle/>
        <a:p>
          <a:r>
            <a:rPr lang="zh-CN" dirty="0" smtClean="0">
              <a:solidFill>
                <a:schemeClr val="accent1"/>
              </a:solidFill>
            </a:rPr>
            <a:t>软件技术、工艺技术</a:t>
          </a:r>
          <a:r>
            <a:rPr lang="zh-CN" altLang="en-US" dirty="0" smtClean="0">
              <a:solidFill>
                <a:schemeClr val="accent1"/>
              </a:solidFill>
            </a:rPr>
            <a:t>作为核心</a:t>
          </a:r>
          <a:r>
            <a:rPr lang="zh-CN" dirty="0" smtClean="0">
              <a:solidFill>
                <a:schemeClr val="accent1"/>
              </a:solidFill>
            </a:rPr>
            <a:t>，至少可领先</a:t>
          </a:r>
          <a:r>
            <a:rPr lang="zh-CN" altLang="en-US" dirty="0" smtClean="0">
              <a:solidFill>
                <a:schemeClr val="accent1"/>
              </a:solidFill>
            </a:rPr>
            <a:t>同行</a:t>
          </a:r>
          <a:r>
            <a:rPr lang="en-US" dirty="0" smtClean="0">
              <a:solidFill>
                <a:schemeClr val="accent1"/>
              </a:solidFill>
            </a:rPr>
            <a:t>3</a:t>
          </a:r>
          <a:r>
            <a:rPr lang="zh-CN" dirty="0" smtClean="0">
              <a:solidFill>
                <a:schemeClr val="accent1"/>
              </a:solidFill>
            </a:rPr>
            <a:t>至</a:t>
          </a:r>
          <a:r>
            <a:rPr lang="en-US" dirty="0" smtClean="0">
              <a:solidFill>
                <a:schemeClr val="accent1"/>
              </a:solidFill>
            </a:rPr>
            <a:t>5</a:t>
          </a:r>
          <a:r>
            <a:rPr lang="zh-CN" dirty="0" smtClean="0">
              <a:solidFill>
                <a:schemeClr val="accent1"/>
              </a:solidFill>
            </a:rPr>
            <a:t>年</a:t>
          </a:r>
          <a:endParaRPr lang="zh-CN" altLang="en-US" dirty="0">
            <a:solidFill>
              <a:schemeClr val="accent1"/>
            </a:solidFill>
          </a:endParaRPr>
        </a:p>
      </dgm:t>
    </dgm:pt>
    <dgm:pt modelId="{E88139CF-3144-4983-AC14-1C244A5211E5}" type="parTrans" cxnId="{16DE6E5D-9857-4B98-9FAA-7541A93F32F8}">
      <dgm:prSet/>
      <dgm:spPr/>
      <dgm:t>
        <a:bodyPr/>
        <a:lstStyle/>
        <a:p>
          <a:endParaRPr lang="zh-CN" altLang="en-US"/>
        </a:p>
      </dgm:t>
    </dgm:pt>
    <dgm:pt modelId="{83A281E0-4093-4D96-8D99-198487B3789B}" type="sibTrans" cxnId="{16DE6E5D-9857-4B98-9FAA-7541A93F32F8}">
      <dgm:prSet/>
      <dgm:spPr/>
      <dgm:t>
        <a:bodyPr/>
        <a:lstStyle/>
        <a:p>
          <a:endParaRPr lang="zh-CN" altLang="en-US"/>
        </a:p>
      </dgm:t>
    </dgm:pt>
    <dgm:pt modelId="{0E2C04A4-452D-4CD9-8738-D551927487C1}">
      <dgm:prSet/>
      <dgm:spPr/>
      <dgm:t>
        <a:bodyPr/>
        <a:lstStyle/>
        <a:p>
          <a:r>
            <a:rPr lang="zh-CN" dirty="0" smtClean="0">
              <a:solidFill>
                <a:schemeClr val="accent1"/>
              </a:solidFill>
            </a:rPr>
            <a:t>可操作性强，风险可控</a:t>
          </a:r>
          <a:r>
            <a:rPr lang="zh-CN" altLang="en-US" dirty="0" smtClean="0">
              <a:solidFill>
                <a:schemeClr val="accent1"/>
              </a:solidFill>
            </a:rPr>
            <a:t>，</a:t>
          </a:r>
          <a:r>
            <a:rPr lang="zh-CN" dirty="0" smtClean="0">
              <a:solidFill>
                <a:schemeClr val="accent1"/>
              </a:solidFill>
            </a:rPr>
            <a:t>想法和方案可全部落地</a:t>
          </a:r>
          <a:endParaRPr lang="zh-CN" altLang="en-US" dirty="0">
            <a:solidFill>
              <a:schemeClr val="accent1"/>
            </a:solidFill>
          </a:endParaRPr>
        </a:p>
      </dgm:t>
    </dgm:pt>
    <dgm:pt modelId="{31350B99-0751-44B5-B1B6-4F84A6C228CF}" type="parTrans" cxnId="{330CB9B8-673F-442E-A8B2-EB8B9AE0B53C}">
      <dgm:prSet/>
      <dgm:spPr/>
      <dgm:t>
        <a:bodyPr/>
        <a:lstStyle/>
        <a:p>
          <a:endParaRPr lang="zh-CN" altLang="en-US"/>
        </a:p>
      </dgm:t>
    </dgm:pt>
    <dgm:pt modelId="{3EB434CC-9D21-4FA8-ACA6-8F2168C11419}" type="sibTrans" cxnId="{330CB9B8-673F-442E-A8B2-EB8B9AE0B53C}">
      <dgm:prSet/>
      <dgm:spPr/>
      <dgm:t>
        <a:bodyPr/>
        <a:lstStyle/>
        <a:p>
          <a:endParaRPr lang="zh-CN" altLang="en-US"/>
        </a:p>
      </dgm:t>
    </dgm:pt>
    <dgm:pt modelId="{B83924F6-E9E3-463C-A17B-D8C9918E1BFF}">
      <dgm:prSet/>
      <dgm:spPr/>
      <dgm:t>
        <a:bodyPr/>
        <a:lstStyle/>
        <a:p>
          <a:r>
            <a:rPr lang="zh-CN" dirty="0" smtClean="0">
              <a:solidFill>
                <a:schemeClr val="accent1"/>
              </a:solidFill>
            </a:rPr>
            <a:t>“分享经济和消费商”理念贯穿全过程，可最大程度获取社会闲散资源，降低成本</a:t>
          </a:r>
          <a:endParaRPr lang="zh-CN" altLang="en-US" dirty="0">
            <a:solidFill>
              <a:schemeClr val="accent1"/>
            </a:solidFill>
          </a:endParaRPr>
        </a:p>
      </dgm:t>
    </dgm:pt>
    <dgm:pt modelId="{BFA16EBB-8F02-4E06-9C21-374C2F0756DB}" type="parTrans" cxnId="{03A13835-660D-4CF5-AB9D-53112411461F}">
      <dgm:prSet/>
      <dgm:spPr/>
      <dgm:t>
        <a:bodyPr/>
        <a:lstStyle/>
        <a:p>
          <a:endParaRPr lang="zh-CN" altLang="en-US"/>
        </a:p>
      </dgm:t>
    </dgm:pt>
    <dgm:pt modelId="{3B893842-BAB5-4FC0-B4F9-A74BD1D63D53}" type="sibTrans" cxnId="{03A13835-660D-4CF5-AB9D-53112411461F}">
      <dgm:prSet/>
      <dgm:spPr/>
      <dgm:t>
        <a:bodyPr/>
        <a:lstStyle/>
        <a:p>
          <a:endParaRPr lang="zh-CN" altLang="en-US"/>
        </a:p>
      </dgm:t>
    </dgm:pt>
    <dgm:pt modelId="{82605B02-399B-4D2D-87BD-50F8044C27A3}" type="pres">
      <dgm:prSet presAssocID="{C9B60DB4-6B42-4847-8072-E22BA52EE186}" presName="Name0" presStyleCnt="0">
        <dgm:presLayoutVars>
          <dgm:chMax val="7"/>
          <dgm:chPref val="7"/>
          <dgm:dir/>
        </dgm:presLayoutVars>
      </dgm:prSet>
      <dgm:spPr/>
      <dgm:t>
        <a:bodyPr/>
        <a:lstStyle/>
        <a:p>
          <a:endParaRPr lang="zh-CN" altLang="en-US"/>
        </a:p>
      </dgm:t>
    </dgm:pt>
    <dgm:pt modelId="{EA42D19E-A258-4488-95E4-09971B3C9110}" type="pres">
      <dgm:prSet presAssocID="{C9B60DB4-6B42-4847-8072-E22BA52EE186}" presName="Name1" presStyleCnt="0"/>
      <dgm:spPr/>
      <dgm:t>
        <a:bodyPr/>
        <a:lstStyle/>
        <a:p>
          <a:endParaRPr lang="zh-CN" altLang="en-US"/>
        </a:p>
      </dgm:t>
    </dgm:pt>
    <dgm:pt modelId="{448A9477-B5B4-48FF-A7CD-037A834DC237}" type="pres">
      <dgm:prSet presAssocID="{C9B60DB4-6B42-4847-8072-E22BA52EE186}" presName="cycle" presStyleCnt="0"/>
      <dgm:spPr/>
      <dgm:t>
        <a:bodyPr/>
        <a:lstStyle/>
        <a:p>
          <a:endParaRPr lang="zh-CN" altLang="en-US"/>
        </a:p>
      </dgm:t>
    </dgm:pt>
    <dgm:pt modelId="{83ABB0CC-EB68-4B66-93F7-05213F067634}" type="pres">
      <dgm:prSet presAssocID="{C9B60DB4-6B42-4847-8072-E22BA52EE186}" presName="srcNode" presStyleLbl="node1" presStyleIdx="0" presStyleCnt="7"/>
      <dgm:spPr/>
      <dgm:t>
        <a:bodyPr/>
        <a:lstStyle/>
        <a:p>
          <a:endParaRPr lang="zh-CN" altLang="en-US"/>
        </a:p>
      </dgm:t>
    </dgm:pt>
    <dgm:pt modelId="{2BBCFE42-8A46-4508-A5AD-D174F357DC18}" type="pres">
      <dgm:prSet presAssocID="{C9B60DB4-6B42-4847-8072-E22BA52EE186}" presName="conn" presStyleLbl="parChTrans1D2" presStyleIdx="0" presStyleCnt="1"/>
      <dgm:spPr/>
      <dgm:t>
        <a:bodyPr/>
        <a:lstStyle/>
        <a:p>
          <a:endParaRPr lang="zh-CN" altLang="en-US"/>
        </a:p>
      </dgm:t>
    </dgm:pt>
    <dgm:pt modelId="{D4B5A632-E524-49F7-B552-36048C88296D}" type="pres">
      <dgm:prSet presAssocID="{C9B60DB4-6B42-4847-8072-E22BA52EE186}" presName="extraNode" presStyleLbl="node1" presStyleIdx="0" presStyleCnt="7"/>
      <dgm:spPr/>
      <dgm:t>
        <a:bodyPr/>
        <a:lstStyle/>
        <a:p>
          <a:endParaRPr lang="zh-CN" altLang="en-US"/>
        </a:p>
      </dgm:t>
    </dgm:pt>
    <dgm:pt modelId="{2187025B-BBD3-4BB4-903E-85D5C50BD516}" type="pres">
      <dgm:prSet presAssocID="{C9B60DB4-6B42-4847-8072-E22BA52EE186}" presName="dstNode" presStyleLbl="node1" presStyleIdx="0" presStyleCnt="7"/>
      <dgm:spPr/>
      <dgm:t>
        <a:bodyPr/>
        <a:lstStyle/>
        <a:p>
          <a:endParaRPr lang="zh-CN" altLang="en-US"/>
        </a:p>
      </dgm:t>
    </dgm:pt>
    <dgm:pt modelId="{6690E440-99AB-4CC7-8F04-7C3A25382AC6}" type="pres">
      <dgm:prSet presAssocID="{ED9737C6-AED1-4B49-9F9E-A046ABDF7034}" presName="text_1" presStyleLbl="node1" presStyleIdx="0" presStyleCnt="7">
        <dgm:presLayoutVars>
          <dgm:bulletEnabled val="1"/>
        </dgm:presLayoutVars>
      </dgm:prSet>
      <dgm:spPr/>
      <dgm:t>
        <a:bodyPr/>
        <a:lstStyle/>
        <a:p>
          <a:endParaRPr lang="zh-CN" altLang="en-US"/>
        </a:p>
      </dgm:t>
    </dgm:pt>
    <dgm:pt modelId="{A43A941E-2EF5-47F2-B9C8-D9739AEFE5C5}" type="pres">
      <dgm:prSet presAssocID="{ED9737C6-AED1-4B49-9F9E-A046ABDF7034}" presName="accent_1" presStyleCnt="0"/>
      <dgm:spPr/>
      <dgm:t>
        <a:bodyPr/>
        <a:lstStyle/>
        <a:p>
          <a:endParaRPr lang="zh-CN" altLang="en-US"/>
        </a:p>
      </dgm:t>
    </dgm:pt>
    <dgm:pt modelId="{F8BB1DD6-11D9-48AD-9C7A-A77ABF5ECAEC}" type="pres">
      <dgm:prSet presAssocID="{ED9737C6-AED1-4B49-9F9E-A046ABDF7034}" presName="accentRepeatNode" presStyleLbl="solidFgAcc1" presStyleIdx="0" presStyleCnt="7"/>
      <dgm:spPr/>
      <dgm:t>
        <a:bodyPr/>
        <a:lstStyle/>
        <a:p>
          <a:endParaRPr lang="zh-CN" altLang="en-US"/>
        </a:p>
      </dgm:t>
    </dgm:pt>
    <dgm:pt modelId="{E26C3CA6-DA69-4760-BCD1-6B965C30C465}" type="pres">
      <dgm:prSet presAssocID="{CDC0A874-CB59-4665-A710-364599F5D91D}" presName="text_2" presStyleLbl="node1" presStyleIdx="1" presStyleCnt="7">
        <dgm:presLayoutVars>
          <dgm:bulletEnabled val="1"/>
        </dgm:presLayoutVars>
      </dgm:prSet>
      <dgm:spPr/>
      <dgm:t>
        <a:bodyPr/>
        <a:lstStyle/>
        <a:p>
          <a:endParaRPr lang="zh-CN" altLang="en-US"/>
        </a:p>
      </dgm:t>
    </dgm:pt>
    <dgm:pt modelId="{8160D96B-4BE3-4298-A9BF-A981BBFC1C3B}" type="pres">
      <dgm:prSet presAssocID="{CDC0A874-CB59-4665-A710-364599F5D91D}" presName="accent_2" presStyleCnt="0"/>
      <dgm:spPr/>
      <dgm:t>
        <a:bodyPr/>
        <a:lstStyle/>
        <a:p>
          <a:endParaRPr lang="zh-CN" altLang="en-US"/>
        </a:p>
      </dgm:t>
    </dgm:pt>
    <dgm:pt modelId="{48978C1F-6551-4841-BDA6-25768BE161A7}" type="pres">
      <dgm:prSet presAssocID="{CDC0A874-CB59-4665-A710-364599F5D91D}" presName="accentRepeatNode" presStyleLbl="solidFgAcc1" presStyleIdx="1" presStyleCnt="7"/>
      <dgm:spPr/>
      <dgm:t>
        <a:bodyPr/>
        <a:lstStyle/>
        <a:p>
          <a:endParaRPr lang="zh-CN" altLang="en-US"/>
        </a:p>
      </dgm:t>
    </dgm:pt>
    <dgm:pt modelId="{48911AEE-5232-44FA-B640-B5E4469F628D}" type="pres">
      <dgm:prSet presAssocID="{54DD3132-20DB-4BBD-B5DE-89217C9FB78D}" presName="text_3" presStyleLbl="node1" presStyleIdx="2" presStyleCnt="7">
        <dgm:presLayoutVars>
          <dgm:bulletEnabled val="1"/>
        </dgm:presLayoutVars>
      </dgm:prSet>
      <dgm:spPr/>
      <dgm:t>
        <a:bodyPr/>
        <a:lstStyle/>
        <a:p>
          <a:endParaRPr lang="zh-CN" altLang="en-US"/>
        </a:p>
      </dgm:t>
    </dgm:pt>
    <dgm:pt modelId="{33CE1C31-C5DD-4029-8138-C04FEFEA51E5}" type="pres">
      <dgm:prSet presAssocID="{54DD3132-20DB-4BBD-B5DE-89217C9FB78D}" presName="accent_3" presStyleCnt="0"/>
      <dgm:spPr/>
      <dgm:t>
        <a:bodyPr/>
        <a:lstStyle/>
        <a:p>
          <a:endParaRPr lang="zh-CN" altLang="en-US"/>
        </a:p>
      </dgm:t>
    </dgm:pt>
    <dgm:pt modelId="{2CE844F9-BE5E-4CE8-8FCA-A4E657F23933}" type="pres">
      <dgm:prSet presAssocID="{54DD3132-20DB-4BBD-B5DE-89217C9FB78D}" presName="accentRepeatNode" presStyleLbl="solidFgAcc1" presStyleIdx="2" presStyleCnt="7"/>
      <dgm:spPr/>
      <dgm:t>
        <a:bodyPr/>
        <a:lstStyle/>
        <a:p>
          <a:endParaRPr lang="zh-CN" altLang="en-US"/>
        </a:p>
      </dgm:t>
    </dgm:pt>
    <dgm:pt modelId="{FBF3D4CE-8962-43DA-9D2C-4B9049D567B1}" type="pres">
      <dgm:prSet presAssocID="{2BBE140E-E4C4-40B0-AEE1-3E5A344589CB}" presName="text_4" presStyleLbl="node1" presStyleIdx="3" presStyleCnt="7">
        <dgm:presLayoutVars>
          <dgm:bulletEnabled val="1"/>
        </dgm:presLayoutVars>
      </dgm:prSet>
      <dgm:spPr/>
      <dgm:t>
        <a:bodyPr/>
        <a:lstStyle/>
        <a:p>
          <a:endParaRPr lang="zh-CN" altLang="en-US"/>
        </a:p>
      </dgm:t>
    </dgm:pt>
    <dgm:pt modelId="{D11F8333-CA38-4892-B1E4-4CFED9375D5A}" type="pres">
      <dgm:prSet presAssocID="{2BBE140E-E4C4-40B0-AEE1-3E5A344589CB}" presName="accent_4" presStyleCnt="0"/>
      <dgm:spPr/>
      <dgm:t>
        <a:bodyPr/>
        <a:lstStyle/>
        <a:p>
          <a:endParaRPr lang="zh-CN" altLang="en-US"/>
        </a:p>
      </dgm:t>
    </dgm:pt>
    <dgm:pt modelId="{5382FCD5-8895-4864-A156-823B81C36925}" type="pres">
      <dgm:prSet presAssocID="{2BBE140E-E4C4-40B0-AEE1-3E5A344589CB}" presName="accentRepeatNode" presStyleLbl="solidFgAcc1" presStyleIdx="3" presStyleCnt="7"/>
      <dgm:spPr/>
      <dgm:t>
        <a:bodyPr/>
        <a:lstStyle/>
        <a:p>
          <a:endParaRPr lang="zh-CN" altLang="en-US"/>
        </a:p>
      </dgm:t>
    </dgm:pt>
    <dgm:pt modelId="{4B17233E-5E7D-4E8C-8360-A4DBE07FB6D1}" type="pres">
      <dgm:prSet presAssocID="{F8E6F337-67A1-4EDB-BC20-3903748B1574}" presName="text_5" presStyleLbl="node1" presStyleIdx="4" presStyleCnt="7">
        <dgm:presLayoutVars>
          <dgm:bulletEnabled val="1"/>
        </dgm:presLayoutVars>
      </dgm:prSet>
      <dgm:spPr/>
      <dgm:t>
        <a:bodyPr/>
        <a:lstStyle/>
        <a:p>
          <a:endParaRPr lang="zh-CN" altLang="en-US"/>
        </a:p>
      </dgm:t>
    </dgm:pt>
    <dgm:pt modelId="{BDB23E9E-8A00-456E-B577-5466EB033091}" type="pres">
      <dgm:prSet presAssocID="{F8E6F337-67A1-4EDB-BC20-3903748B1574}" presName="accent_5" presStyleCnt="0"/>
      <dgm:spPr/>
      <dgm:t>
        <a:bodyPr/>
        <a:lstStyle/>
        <a:p>
          <a:endParaRPr lang="zh-CN" altLang="en-US"/>
        </a:p>
      </dgm:t>
    </dgm:pt>
    <dgm:pt modelId="{9F4131DF-5E0E-4D65-A9DA-201F0DC875A1}" type="pres">
      <dgm:prSet presAssocID="{F8E6F337-67A1-4EDB-BC20-3903748B1574}" presName="accentRepeatNode" presStyleLbl="solidFgAcc1" presStyleIdx="4" presStyleCnt="7"/>
      <dgm:spPr/>
      <dgm:t>
        <a:bodyPr/>
        <a:lstStyle/>
        <a:p>
          <a:endParaRPr lang="zh-CN" altLang="en-US"/>
        </a:p>
      </dgm:t>
    </dgm:pt>
    <dgm:pt modelId="{3A24C506-6C16-4130-B4E6-A6EC996273D4}" type="pres">
      <dgm:prSet presAssocID="{0E2C04A4-452D-4CD9-8738-D551927487C1}" presName="text_6" presStyleLbl="node1" presStyleIdx="5" presStyleCnt="7">
        <dgm:presLayoutVars>
          <dgm:bulletEnabled val="1"/>
        </dgm:presLayoutVars>
      </dgm:prSet>
      <dgm:spPr/>
      <dgm:t>
        <a:bodyPr/>
        <a:lstStyle/>
        <a:p>
          <a:endParaRPr lang="zh-CN" altLang="en-US"/>
        </a:p>
      </dgm:t>
    </dgm:pt>
    <dgm:pt modelId="{CB540C74-5881-45F4-B8CE-F610F094CEAC}" type="pres">
      <dgm:prSet presAssocID="{0E2C04A4-452D-4CD9-8738-D551927487C1}" presName="accent_6" presStyleCnt="0"/>
      <dgm:spPr/>
      <dgm:t>
        <a:bodyPr/>
        <a:lstStyle/>
        <a:p>
          <a:endParaRPr lang="zh-CN" altLang="en-US"/>
        </a:p>
      </dgm:t>
    </dgm:pt>
    <dgm:pt modelId="{B06EE352-357C-4245-AD7F-F2244B103820}" type="pres">
      <dgm:prSet presAssocID="{0E2C04A4-452D-4CD9-8738-D551927487C1}" presName="accentRepeatNode" presStyleLbl="solidFgAcc1" presStyleIdx="5" presStyleCnt="7"/>
      <dgm:spPr/>
      <dgm:t>
        <a:bodyPr/>
        <a:lstStyle/>
        <a:p>
          <a:endParaRPr lang="zh-CN" altLang="en-US"/>
        </a:p>
      </dgm:t>
    </dgm:pt>
    <dgm:pt modelId="{A0C50946-97FF-46F6-84E0-F5F04A56CC95}" type="pres">
      <dgm:prSet presAssocID="{B83924F6-E9E3-463C-A17B-D8C9918E1BFF}" presName="text_7" presStyleLbl="node1" presStyleIdx="6" presStyleCnt="7">
        <dgm:presLayoutVars>
          <dgm:bulletEnabled val="1"/>
        </dgm:presLayoutVars>
      </dgm:prSet>
      <dgm:spPr/>
      <dgm:t>
        <a:bodyPr/>
        <a:lstStyle/>
        <a:p>
          <a:endParaRPr lang="zh-CN" altLang="en-US"/>
        </a:p>
      </dgm:t>
    </dgm:pt>
    <dgm:pt modelId="{F6263480-01CE-403D-9E4D-5305B1E94D28}" type="pres">
      <dgm:prSet presAssocID="{B83924F6-E9E3-463C-A17B-D8C9918E1BFF}" presName="accent_7" presStyleCnt="0"/>
      <dgm:spPr/>
      <dgm:t>
        <a:bodyPr/>
        <a:lstStyle/>
        <a:p>
          <a:endParaRPr lang="zh-CN" altLang="en-US"/>
        </a:p>
      </dgm:t>
    </dgm:pt>
    <dgm:pt modelId="{B1C9E9ED-2525-4056-9DE6-719A61BA2AFB}" type="pres">
      <dgm:prSet presAssocID="{B83924F6-E9E3-463C-A17B-D8C9918E1BFF}" presName="accentRepeatNode" presStyleLbl="solidFgAcc1" presStyleIdx="6" presStyleCnt="7"/>
      <dgm:spPr/>
      <dgm:t>
        <a:bodyPr/>
        <a:lstStyle/>
        <a:p>
          <a:endParaRPr lang="zh-CN" altLang="en-US"/>
        </a:p>
      </dgm:t>
    </dgm:pt>
  </dgm:ptLst>
  <dgm:cxnLst>
    <dgm:cxn modelId="{03A13835-660D-4CF5-AB9D-53112411461F}" srcId="{C9B60DB4-6B42-4847-8072-E22BA52EE186}" destId="{B83924F6-E9E3-463C-A17B-D8C9918E1BFF}" srcOrd="6" destOrd="0" parTransId="{BFA16EBB-8F02-4E06-9C21-374C2F0756DB}" sibTransId="{3B893842-BAB5-4FC0-B4F9-A74BD1D63D53}"/>
    <dgm:cxn modelId="{7A35D448-CD99-48CA-8FD1-8DD87F5D4065}" type="presOf" srcId="{54DD3132-20DB-4BBD-B5DE-89217C9FB78D}" destId="{48911AEE-5232-44FA-B640-B5E4469F628D}" srcOrd="0" destOrd="0" presId="urn:microsoft.com/office/officeart/2008/layout/VerticalCurvedList"/>
    <dgm:cxn modelId="{9D04E442-DA25-46F6-9574-E4F9A472B947}" type="presOf" srcId="{ED9737C6-AED1-4B49-9F9E-A046ABDF7034}" destId="{6690E440-99AB-4CC7-8F04-7C3A25382AC6}" srcOrd="0" destOrd="0" presId="urn:microsoft.com/office/officeart/2008/layout/VerticalCurvedList"/>
    <dgm:cxn modelId="{5836337B-7077-4393-9D94-D86E31AB3A15}" srcId="{C9B60DB4-6B42-4847-8072-E22BA52EE186}" destId="{ED9737C6-AED1-4B49-9F9E-A046ABDF7034}" srcOrd="0" destOrd="0" parTransId="{662BABE4-D258-4EEA-B1F3-D9800DFB8EF8}" sibTransId="{FAFAA4D0-4CB0-4DA7-A8FB-D1356DC15E01}"/>
    <dgm:cxn modelId="{0ACC7266-6A29-4A51-B600-0BFD5CF8AAC8}" type="presOf" srcId="{2BBE140E-E4C4-40B0-AEE1-3E5A344589CB}" destId="{FBF3D4CE-8962-43DA-9D2C-4B9049D567B1}" srcOrd="0" destOrd="0" presId="urn:microsoft.com/office/officeart/2008/layout/VerticalCurvedList"/>
    <dgm:cxn modelId="{330CB9B8-673F-442E-A8B2-EB8B9AE0B53C}" srcId="{C9B60DB4-6B42-4847-8072-E22BA52EE186}" destId="{0E2C04A4-452D-4CD9-8738-D551927487C1}" srcOrd="5" destOrd="0" parTransId="{31350B99-0751-44B5-B1B6-4F84A6C228CF}" sibTransId="{3EB434CC-9D21-4FA8-ACA6-8F2168C11419}"/>
    <dgm:cxn modelId="{CEAA3841-B337-4EAC-B892-38630C23BBCA}" srcId="{C9B60DB4-6B42-4847-8072-E22BA52EE186}" destId="{CDC0A874-CB59-4665-A710-364599F5D91D}" srcOrd="1" destOrd="0" parTransId="{489644E7-CB69-4ECE-A7FA-FD64DF6C6C46}" sibTransId="{347A3423-DC09-4032-8BF7-69D59F24F97B}"/>
    <dgm:cxn modelId="{68EB18D7-B2B4-43CD-9D85-3FE71E2DB724}" type="presOf" srcId="{CDC0A874-CB59-4665-A710-364599F5D91D}" destId="{E26C3CA6-DA69-4760-BCD1-6B965C30C465}" srcOrd="0" destOrd="0" presId="urn:microsoft.com/office/officeart/2008/layout/VerticalCurvedList"/>
    <dgm:cxn modelId="{3C3A55B4-A2BE-484A-86DE-39D5DC70C02B}" type="presOf" srcId="{B83924F6-E9E3-463C-A17B-D8C9918E1BFF}" destId="{A0C50946-97FF-46F6-84E0-F5F04A56CC95}" srcOrd="0" destOrd="0" presId="urn:microsoft.com/office/officeart/2008/layout/VerticalCurvedList"/>
    <dgm:cxn modelId="{16DE6E5D-9857-4B98-9FAA-7541A93F32F8}" srcId="{C9B60DB4-6B42-4847-8072-E22BA52EE186}" destId="{F8E6F337-67A1-4EDB-BC20-3903748B1574}" srcOrd="4" destOrd="0" parTransId="{E88139CF-3144-4983-AC14-1C244A5211E5}" sibTransId="{83A281E0-4093-4D96-8D99-198487B3789B}"/>
    <dgm:cxn modelId="{83056536-185B-4050-BEFF-F2F65229538A}" srcId="{C9B60DB4-6B42-4847-8072-E22BA52EE186}" destId="{2BBE140E-E4C4-40B0-AEE1-3E5A344589CB}" srcOrd="3" destOrd="0" parTransId="{5CEF6826-DCFC-4955-AEFB-04B916BE6CD2}" sibTransId="{9EEBB516-8C16-40B1-99AC-3E627C57B3FF}"/>
    <dgm:cxn modelId="{11FFF138-9AE6-434F-8D73-D9EFB58BCBAD}" type="presOf" srcId="{F8E6F337-67A1-4EDB-BC20-3903748B1574}" destId="{4B17233E-5E7D-4E8C-8360-A4DBE07FB6D1}" srcOrd="0" destOrd="0" presId="urn:microsoft.com/office/officeart/2008/layout/VerticalCurvedList"/>
    <dgm:cxn modelId="{6B117799-AA89-4403-87ED-B41CD5AFBEF5}" srcId="{C9B60DB4-6B42-4847-8072-E22BA52EE186}" destId="{54DD3132-20DB-4BBD-B5DE-89217C9FB78D}" srcOrd="2" destOrd="0" parTransId="{B9FC479A-F414-425A-8BC6-BC772873C47E}" sibTransId="{8046889F-BAD5-4CC4-B452-8D4EBAFC0C96}"/>
    <dgm:cxn modelId="{D0F8138B-9C1A-4258-B012-4B498C398D6C}" type="presOf" srcId="{0E2C04A4-452D-4CD9-8738-D551927487C1}" destId="{3A24C506-6C16-4130-B4E6-A6EC996273D4}" srcOrd="0" destOrd="0" presId="urn:microsoft.com/office/officeart/2008/layout/VerticalCurvedList"/>
    <dgm:cxn modelId="{3A961B2A-9862-42A4-A82C-0FB0282B3E1F}" type="presOf" srcId="{C9B60DB4-6B42-4847-8072-E22BA52EE186}" destId="{82605B02-399B-4D2D-87BD-50F8044C27A3}" srcOrd="0" destOrd="0" presId="urn:microsoft.com/office/officeart/2008/layout/VerticalCurvedList"/>
    <dgm:cxn modelId="{B0C1CA5B-7F81-4418-994E-92E1AD3CD0BC}" type="presOf" srcId="{FAFAA4D0-4CB0-4DA7-A8FB-D1356DC15E01}" destId="{2BBCFE42-8A46-4508-A5AD-D174F357DC18}" srcOrd="0" destOrd="0" presId="urn:microsoft.com/office/officeart/2008/layout/VerticalCurvedList"/>
    <dgm:cxn modelId="{2E1857AD-4C7F-4AAC-8A17-0D5951A8A465}" type="presParOf" srcId="{82605B02-399B-4D2D-87BD-50F8044C27A3}" destId="{EA42D19E-A258-4488-95E4-09971B3C9110}" srcOrd="0" destOrd="0" presId="urn:microsoft.com/office/officeart/2008/layout/VerticalCurvedList"/>
    <dgm:cxn modelId="{5C1CA772-6D41-4DF1-9F0F-ED5AE649E716}" type="presParOf" srcId="{EA42D19E-A258-4488-95E4-09971B3C9110}" destId="{448A9477-B5B4-48FF-A7CD-037A834DC237}" srcOrd="0" destOrd="0" presId="urn:microsoft.com/office/officeart/2008/layout/VerticalCurvedList"/>
    <dgm:cxn modelId="{C7E67AA4-F6FC-4883-8E47-2E444166A34C}" type="presParOf" srcId="{448A9477-B5B4-48FF-A7CD-037A834DC237}" destId="{83ABB0CC-EB68-4B66-93F7-05213F067634}" srcOrd="0" destOrd="0" presId="urn:microsoft.com/office/officeart/2008/layout/VerticalCurvedList"/>
    <dgm:cxn modelId="{884BEE96-00EA-453D-B959-5EDCAB169D8E}" type="presParOf" srcId="{448A9477-B5B4-48FF-A7CD-037A834DC237}" destId="{2BBCFE42-8A46-4508-A5AD-D174F357DC18}" srcOrd="1" destOrd="0" presId="urn:microsoft.com/office/officeart/2008/layout/VerticalCurvedList"/>
    <dgm:cxn modelId="{8DFB5961-5046-43B9-88F6-0408A21905D4}" type="presParOf" srcId="{448A9477-B5B4-48FF-A7CD-037A834DC237}" destId="{D4B5A632-E524-49F7-B552-36048C88296D}" srcOrd="2" destOrd="0" presId="urn:microsoft.com/office/officeart/2008/layout/VerticalCurvedList"/>
    <dgm:cxn modelId="{CBA6633D-400D-4DB2-8945-A0C4BCD0189F}" type="presParOf" srcId="{448A9477-B5B4-48FF-A7CD-037A834DC237}" destId="{2187025B-BBD3-4BB4-903E-85D5C50BD516}" srcOrd="3" destOrd="0" presId="urn:microsoft.com/office/officeart/2008/layout/VerticalCurvedList"/>
    <dgm:cxn modelId="{53BB9DD7-DA37-4E0C-A0A9-A2E38B55A5B7}" type="presParOf" srcId="{EA42D19E-A258-4488-95E4-09971B3C9110}" destId="{6690E440-99AB-4CC7-8F04-7C3A25382AC6}" srcOrd="1" destOrd="0" presId="urn:microsoft.com/office/officeart/2008/layout/VerticalCurvedList"/>
    <dgm:cxn modelId="{19B29F65-E9C3-4369-B3D5-1902F08CE64A}" type="presParOf" srcId="{EA42D19E-A258-4488-95E4-09971B3C9110}" destId="{A43A941E-2EF5-47F2-B9C8-D9739AEFE5C5}" srcOrd="2" destOrd="0" presId="urn:microsoft.com/office/officeart/2008/layout/VerticalCurvedList"/>
    <dgm:cxn modelId="{07C27E85-CECD-487F-97B4-E29A7DF96790}" type="presParOf" srcId="{A43A941E-2EF5-47F2-B9C8-D9739AEFE5C5}" destId="{F8BB1DD6-11D9-48AD-9C7A-A77ABF5ECAEC}" srcOrd="0" destOrd="0" presId="urn:microsoft.com/office/officeart/2008/layout/VerticalCurvedList"/>
    <dgm:cxn modelId="{D4444FEE-0E0E-47A7-9279-263E289E860D}" type="presParOf" srcId="{EA42D19E-A258-4488-95E4-09971B3C9110}" destId="{E26C3CA6-DA69-4760-BCD1-6B965C30C465}" srcOrd="3" destOrd="0" presId="urn:microsoft.com/office/officeart/2008/layout/VerticalCurvedList"/>
    <dgm:cxn modelId="{3AC31AA1-6E30-4132-B411-A92A65707DD4}" type="presParOf" srcId="{EA42D19E-A258-4488-95E4-09971B3C9110}" destId="{8160D96B-4BE3-4298-A9BF-A981BBFC1C3B}" srcOrd="4" destOrd="0" presId="urn:microsoft.com/office/officeart/2008/layout/VerticalCurvedList"/>
    <dgm:cxn modelId="{1D9CC55A-F700-4DFF-8093-DC9205E14995}" type="presParOf" srcId="{8160D96B-4BE3-4298-A9BF-A981BBFC1C3B}" destId="{48978C1F-6551-4841-BDA6-25768BE161A7}" srcOrd="0" destOrd="0" presId="urn:microsoft.com/office/officeart/2008/layout/VerticalCurvedList"/>
    <dgm:cxn modelId="{CF975679-CE78-4097-AFC6-69D7D0E86D59}" type="presParOf" srcId="{EA42D19E-A258-4488-95E4-09971B3C9110}" destId="{48911AEE-5232-44FA-B640-B5E4469F628D}" srcOrd="5" destOrd="0" presId="urn:microsoft.com/office/officeart/2008/layout/VerticalCurvedList"/>
    <dgm:cxn modelId="{8C1B8281-1E7B-4250-8BE1-B14DB95EC10D}" type="presParOf" srcId="{EA42D19E-A258-4488-95E4-09971B3C9110}" destId="{33CE1C31-C5DD-4029-8138-C04FEFEA51E5}" srcOrd="6" destOrd="0" presId="urn:microsoft.com/office/officeart/2008/layout/VerticalCurvedList"/>
    <dgm:cxn modelId="{A838F613-D572-4B6E-900E-83E3518E85B7}" type="presParOf" srcId="{33CE1C31-C5DD-4029-8138-C04FEFEA51E5}" destId="{2CE844F9-BE5E-4CE8-8FCA-A4E657F23933}" srcOrd="0" destOrd="0" presId="urn:microsoft.com/office/officeart/2008/layout/VerticalCurvedList"/>
    <dgm:cxn modelId="{BBFF6ABA-74C7-45EA-8C09-6E401FC4F5A1}" type="presParOf" srcId="{EA42D19E-A258-4488-95E4-09971B3C9110}" destId="{FBF3D4CE-8962-43DA-9D2C-4B9049D567B1}" srcOrd="7" destOrd="0" presId="urn:microsoft.com/office/officeart/2008/layout/VerticalCurvedList"/>
    <dgm:cxn modelId="{83AE2FE3-62EA-4994-8620-D75076877A89}" type="presParOf" srcId="{EA42D19E-A258-4488-95E4-09971B3C9110}" destId="{D11F8333-CA38-4892-B1E4-4CFED9375D5A}" srcOrd="8" destOrd="0" presId="urn:microsoft.com/office/officeart/2008/layout/VerticalCurvedList"/>
    <dgm:cxn modelId="{A4B5A7CC-7697-4EFB-B702-08394A503922}" type="presParOf" srcId="{D11F8333-CA38-4892-B1E4-4CFED9375D5A}" destId="{5382FCD5-8895-4864-A156-823B81C36925}" srcOrd="0" destOrd="0" presId="urn:microsoft.com/office/officeart/2008/layout/VerticalCurvedList"/>
    <dgm:cxn modelId="{4BFBACBA-F0A1-43E2-985E-6B37DB55B4C3}" type="presParOf" srcId="{EA42D19E-A258-4488-95E4-09971B3C9110}" destId="{4B17233E-5E7D-4E8C-8360-A4DBE07FB6D1}" srcOrd="9" destOrd="0" presId="urn:microsoft.com/office/officeart/2008/layout/VerticalCurvedList"/>
    <dgm:cxn modelId="{A6FAD027-F32D-4D7A-B3C1-66C80BD58AFC}" type="presParOf" srcId="{EA42D19E-A258-4488-95E4-09971B3C9110}" destId="{BDB23E9E-8A00-456E-B577-5466EB033091}" srcOrd="10" destOrd="0" presId="urn:microsoft.com/office/officeart/2008/layout/VerticalCurvedList"/>
    <dgm:cxn modelId="{A2F34AE0-4C09-49A4-BF82-F3C1E08763C8}" type="presParOf" srcId="{BDB23E9E-8A00-456E-B577-5466EB033091}" destId="{9F4131DF-5E0E-4D65-A9DA-201F0DC875A1}" srcOrd="0" destOrd="0" presId="urn:microsoft.com/office/officeart/2008/layout/VerticalCurvedList"/>
    <dgm:cxn modelId="{0180737F-CBBF-455F-84C7-2BC939B2D89C}" type="presParOf" srcId="{EA42D19E-A258-4488-95E4-09971B3C9110}" destId="{3A24C506-6C16-4130-B4E6-A6EC996273D4}" srcOrd="11" destOrd="0" presId="urn:microsoft.com/office/officeart/2008/layout/VerticalCurvedList"/>
    <dgm:cxn modelId="{444EDD7E-784E-4A89-AC6E-1232E6EDC28A}" type="presParOf" srcId="{EA42D19E-A258-4488-95E4-09971B3C9110}" destId="{CB540C74-5881-45F4-B8CE-F610F094CEAC}" srcOrd="12" destOrd="0" presId="urn:microsoft.com/office/officeart/2008/layout/VerticalCurvedList"/>
    <dgm:cxn modelId="{77473EE3-B141-4B0D-ABB6-7C2360FCE04F}" type="presParOf" srcId="{CB540C74-5881-45F4-B8CE-F610F094CEAC}" destId="{B06EE352-357C-4245-AD7F-F2244B103820}" srcOrd="0" destOrd="0" presId="urn:microsoft.com/office/officeart/2008/layout/VerticalCurvedList"/>
    <dgm:cxn modelId="{F79B2712-E22C-4135-A592-6763BE9C50C2}" type="presParOf" srcId="{EA42D19E-A258-4488-95E4-09971B3C9110}" destId="{A0C50946-97FF-46F6-84E0-F5F04A56CC95}" srcOrd="13" destOrd="0" presId="urn:microsoft.com/office/officeart/2008/layout/VerticalCurvedList"/>
    <dgm:cxn modelId="{86E9DD60-5AD3-415A-AA87-72642F718ECE}" type="presParOf" srcId="{EA42D19E-A258-4488-95E4-09971B3C9110}" destId="{F6263480-01CE-403D-9E4D-5305B1E94D28}" srcOrd="14" destOrd="0" presId="urn:microsoft.com/office/officeart/2008/layout/VerticalCurvedList"/>
    <dgm:cxn modelId="{A379579E-FD45-4F60-B6B8-4720216AD9FD}" type="presParOf" srcId="{F6263480-01CE-403D-9E4D-5305B1E94D28}" destId="{B1C9E9ED-2525-4056-9DE6-719A61BA2AF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9B60DB4-6B42-4847-8072-E22BA52EE186}"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zh-CN" altLang="en-US"/>
        </a:p>
      </dgm:t>
    </dgm:pt>
    <dgm:pt modelId="{ED9737C6-AED1-4B49-9F9E-A046ABDF7034}">
      <dgm:prSet phldrT="[文本]"/>
      <dgm:spPr/>
      <dgm:t>
        <a:bodyPr/>
        <a:lstStyle/>
        <a:p>
          <a:r>
            <a:rPr lang="zh-CN" dirty="0" smtClean="0"/>
            <a:t>互联网的力量是无穷的，爆发性增长是完全可能</a:t>
          </a:r>
          <a:endParaRPr lang="zh-CN" altLang="en-US" dirty="0"/>
        </a:p>
      </dgm:t>
    </dgm:pt>
    <dgm:pt modelId="{662BABE4-D258-4EEA-B1F3-D9800DFB8EF8}" type="parTrans" cxnId="{5836337B-7077-4393-9D94-D86E31AB3A15}">
      <dgm:prSet/>
      <dgm:spPr/>
      <dgm:t>
        <a:bodyPr/>
        <a:lstStyle/>
        <a:p>
          <a:endParaRPr lang="zh-CN" altLang="en-US"/>
        </a:p>
      </dgm:t>
    </dgm:pt>
    <dgm:pt modelId="{FAFAA4D0-4CB0-4DA7-A8FB-D1356DC15E01}" type="sibTrans" cxnId="{5836337B-7077-4393-9D94-D86E31AB3A15}">
      <dgm:prSet/>
      <dgm:spPr/>
      <dgm:t>
        <a:bodyPr/>
        <a:lstStyle/>
        <a:p>
          <a:endParaRPr lang="zh-CN" altLang="en-US"/>
        </a:p>
      </dgm:t>
    </dgm:pt>
    <dgm:pt modelId="{CDC0A874-CB59-4665-A710-364599F5D91D}">
      <dgm:prSet phldrT="[文本]"/>
      <dgm:spPr/>
      <dgm:t>
        <a:bodyPr/>
        <a:lstStyle/>
        <a:p>
          <a:r>
            <a:rPr lang="zh-CN" dirty="0" smtClean="0"/>
            <a:t>线上线下的不间断运营，知名度提高迅速</a:t>
          </a:r>
          <a:endParaRPr lang="zh-CN" altLang="en-US" dirty="0"/>
        </a:p>
      </dgm:t>
    </dgm:pt>
    <dgm:pt modelId="{489644E7-CB69-4ECE-A7FA-FD64DF6C6C46}" type="parTrans" cxnId="{CEAA3841-B337-4EAC-B892-38630C23BBCA}">
      <dgm:prSet/>
      <dgm:spPr/>
      <dgm:t>
        <a:bodyPr/>
        <a:lstStyle/>
        <a:p>
          <a:endParaRPr lang="zh-CN" altLang="en-US"/>
        </a:p>
      </dgm:t>
    </dgm:pt>
    <dgm:pt modelId="{347A3423-DC09-4032-8BF7-69D59F24F97B}" type="sibTrans" cxnId="{CEAA3841-B337-4EAC-B892-38630C23BBCA}">
      <dgm:prSet/>
      <dgm:spPr/>
      <dgm:t>
        <a:bodyPr/>
        <a:lstStyle/>
        <a:p>
          <a:endParaRPr lang="zh-CN" altLang="en-US"/>
        </a:p>
      </dgm:t>
    </dgm:pt>
    <dgm:pt modelId="{54DD3132-20DB-4BBD-B5DE-89217C9FB78D}">
      <dgm:prSet phldrT="[文本]"/>
      <dgm:spPr/>
      <dgm:t>
        <a:bodyPr/>
        <a:lstStyle/>
        <a:p>
          <a:r>
            <a:rPr lang="zh-CN" dirty="0" smtClean="0"/>
            <a:t>店铺本身的宣传</a:t>
          </a:r>
          <a:endParaRPr lang="zh-CN" altLang="en-US" dirty="0"/>
        </a:p>
      </dgm:t>
    </dgm:pt>
    <dgm:pt modelId="{B9FC479A-F414-425A-8BC6-BC772873C47E}" type="parTrans" cxnId="{6B117799-AA89-4403-87ED-B41CD5AFBEF5}">
      <dgm:prSet/>
      <dgm:spPr/>
      <dgm:t>
        <a:bodyPr/>
        <a:lstStyle/>
        <a:p>
          <a:endParaRPr lang="zh-CN" altLang="en-US"/>
        </a:p>
      </dgm:t>
    </dgm:pt>
    <dgm:pt modelId="{8046889F-BAD5-4CC4-B452-8D4EBAFC0C96}" type="sibTrans" cxnId="{6B117799-AA89-4403-87ED-B41CD5AFBEF5}">
      <dgm:prSet/>
      <dgm:spPr/>
      <dgm:t>
        <a:bodyPr/>
        <a:lstStyle/>
        <a:p>
          <a:endParaRPr lang="zh-CN" altLang="en-US"/>
        </a:p>
      </dgm:t>
    </dgm:pt>
    <dgm:pt modelId="{2BBE140E-E4C4-40B0-AEE1-3E5A344589CB}">
      <dgm:prSet/>
      <dgm:spPr/>
      <dgm:t>
        <a:bodyPr/>
        <a:lstStyle/>
        <a:p>
          <a:r>
            <a:rPr lang="zh-CN" dirty="0" smtClean="0"/>
            <a:t>来自老用户的再次消费以及老用户带来的新客户资源</a:t>
          </a:r>
          <a:endParaRPr lang="zh-CN" altLang="en-US" dirty="0"/>
        </a:p>
      </dgm:t>
    </dgm:pt>
    <dgm:pt modelId="{5CEF6826-DCFC-4955-AEFB-04B916BE6CD2}" type="parTrans" cxnId="{83056536-185B-4050-BEFF-F2F65229538A}">
      <dgm:prSet/>
      <dgm:spPr/>
      <dgm:t>
        <a:bodyPr/>
        <a:lstStyle/>
        <a:p>
          <a:endParaRPr lang="zh-CN" altLang="en-US"/>
        </a:p>
      </dgm:t>
    </dgm:pt>
    <dgm:pt modelId="{9EEBB516-8C16-40B1-99AC-3E627C57B3FF}" type="sibTrans" cxnId="{83056536-185B-4050-BEFF-F2F65229538A}">
      <dgm:prSet/>
      <dgm:spPr/>
      <dgm:t>
        <a:bodyPr/>
        <a:lstStyle/>
        <a:p>
          <a:endParaRPr lang="zh-CN" altLang="en-US"/>
        </a:p>
      </dgm:t>
    </dgm:pt>
    <dgm:pt modelId="{F8E6F337-67A1-4EDB-BC20-3903748B1574}">
      <dgm:prSet/>
      <dgm:spPr/>
      <dgm:t>
        <a:bodyPr/>
        <a:lstStyle/>
        <a:p>
          <a:r>
            <a:rPr lang="zh-CN" dirty="0" smtClean="0"/>
            <a:t>总部运营团队不断开发和组织出新的产品，可使受众成倍增加</a:t>
          </a:r>
          <a:endParaRPr lang="zh-CN" altLang="en-US" dirty="0"/>
        </a:p>
      </dgm:t>
    </dgm:pt>
    <dgm:pt modelId="{E88139CF-3144-4983-AC14-1C244A5211E5}" type="parTrans" cxnId="{16DE6E5D-9857-4B98-9FAA-7541A93F32F8}">
      <dgm:prSet/>
      <dgm:spPr/>
      <dgm:t>
        <a:bodyPr/>
        <a:lstStyle/>
        <a:p>
          <a:endParaRPr lang="zh-CN" altLang="en-US"/>
        </a:p>
      </dgm:t>
    </dgm:pt>
    <dgm:pt modelId="{83A281E0-4093-4D96-8D99-198487B3789B}" type="sibTrans" cxnId="{16DE6E5D-9857-4B98-9FAA-7541A93F32F8}">
      <dgm:prSet/>
      <dgm:spPr/>
      <dgm:t>
        <a:bodyPr/>
        <a:lstStyle/>
        <a:p>
          <a:endParaRPr lang="zh-CN" altLang="en-US"/>
        </a:p>
      </dgm:t>
    </dgm:pt>
    <dgm:pt modelId="{0E2C04A4-452D-4CD9-8738-D551927487C1}">
      <dgm:prSet/>
      <dgm:spPr/>
      <dgm:t>
        <a:bodyPr/>
        <a:lstStyle/>
        <a:p>
          <a:r>
            <a:rPr lang="zh-CN" dirty="0" smtClean="0"/>
            <a:t>通过消费商模式，跟消费者利益捆绑，会产生大量新的客户群体</a:t>
          </a:r>
          <a:endParaRPr lang="zh-CN" altLang="en-US" dirty="0"/>
        </a:p>
      </dgm:t>
    </dgm:pt>
    <dgm:pt modelId="{31350B99-0751-44B5-B1B6-4F84A6C228CF}" type="parTrans" cxnId="{330CB9B8-673F-442E-A8B2-EB8B9AE0B53C}">
      <dgm:prSet/>
      <dgm:spPr/>
      <dgm:t>
        <a:bodyPr/>
        <a:lstStyle/>
        <a:p>
          <a:endParaRPr lang="zh-CN" altLang="en-US"/>
        </a:p>
      </dgm:t>
    </dgm:pt>
    <dgm:pt modelId="{3EB434CC-9D21-4FA8-ACA6-8F2168C11419}" type="sibTrans" cxnId="{330CB9B8-673F-442E-A8B2-EB8B9AE0B53C}">
      <dgm:prSet/>
      <dgm:spPr/>
      <dgm:t>
        <a:bodyPr/>
        <a:lstStyle/>
        <a:p>
          <a:endParaRPr lang="zh-CN" altLang="en-US"/>
        </a:p>
      </dgm:t>
    </dgm:pt>
    <dgm:pt modelId="{B83924F6-E9E3-463C-A17B-D8C9918E1BFF}">
      <dgm:prSet/>
      <dgm:spPr/>
      <dgm:t>
        <a:bodyPr/>
        <a:lstStyle/>
        <a:p>
          <a:r>
            <a:rPr lang="zh-CN" dirty="0" smtClean="0"/>
            <a:t>经营者个人的人脉资源积累</a:t>
          </a:r>
          <a:endParaRPr lang="zh-CN" altLang="en-US" dirty="0"/>
        </a:p>
      </dgm:t>
    </dgm:pt>
    <dgm:pt modelId="{BFA16EBB-8F02-4E06-9C21-374C2F0756DB}" type="parTrans" cxnId="{03A13835-660D-4CF5-AB9D-53112411461F}">
      <dgm:prSet/>
      <dgm:spPr/>
      <dgm:t>
        <a:bodyPr/>
        <a:lstStyle/>
        <a:p>
          <a:endParaRPr lang="zh-CN" altLang="en-US"/>
        </a:p>
      </dgm:t>
    </dgm:pt>
    <dgm:pt modelId="{3B893842-BAB5-4FC0-B4F9-A74BD1D63D53}" type="sibTrans" cxnId="{03A13835-660D-4CF5-AB9D-53112411461F}">
      <dgm:prSet/>
      <dgm:spPr/>
      <dgm:t>
        <a:bodyPr/>
        <a:lstStyle/>
        <a:p>
          <a:endParaRPr lang="zh-CN" altLang="en-US"/>
        </a:p>
      </dgm:t>
    </dgm:pt>
    <dgm:pt modelId="{82605B02-399B-4D2D-87BD-50F8044C27A3}" type="pres">
      <dgm:prSet presAssocID="{C9B60DB4-6B42-4847-8072-E22BA52EE186}" presName="Name0" presStyleCnt="0">
        <dgm:presLayoutVars>
          <dgm:chMax val="7"/>
          <dgm:chPref val="7"/>
          <dgm:dir/>
        </dgm:presLayoutVars>
      </dgm:prSet>
      <dgm:spPr/>
      <dgm:t>
        <a:bodyPr/>
        <a:lstStyle/>
        <a:p>
          <a:endParaRPr lang="zh-CN" altLang="en-US"/>
        </a:p>
      </dgm:t>
    </dgm:pt>
    <dgm:pt modelId="{EA42D19E-A258-4488-95E4-09971B3C9110}" type="pres">
      <dgm:prSet presAssocID="{C9B60DB4-6B42-4847-8072-E22BA52EE186}" presName="Name1" presStyleCnt="0"/>
      <dgm:spPr/>
      <dgm:t>
        <a:bodyPr/>
        <a:lstStyle/>
        <a:p>
          <a:endParaRPr lang="zh-CN" altLang="en-US"/>
        </a:p>
      </dgm:t>
    </dgm:pt>
    <dgm:pt modelId="{448A9477-B5B4-48FF-A7CD-037A834DC237}" type="pres">
      <dgm:prSet presAssocID="{C9B60DB4-6B42-4847-8072-E22BA52EE186}" presName="cycle" presStyleCnt="0"/>
      <dgm:spPr/>
      <dgm:t>
        <a:bodyPr/>
        <a:lstStyle/>
        <a:p>
          <a:endParaRPr lang="zh-CN" altLang="en-US"/>
        </a:p>
      </dgm:t>
    </dgm:pt>
    <dgm:pt modelId="{83ABB0CC-EB68-4B66-93F7-05213F067634}" type="pres">
      <dgm:prSet presAssocID="{C9B60DB4-6B42-4847-8072-E22BA52EE186}" presName="srcNode" presStyleLbl="node1" presStyleIdx="0" presStyleCnt="7"/>
      <dgm:spPr/>
      <dgm:t>
        <a:bodyPr/>
        <a:lstStyle/>
        <a:p>
          <a:endParaRPr lang="zh-CN" altLang="en-US"/>
        </a:p>
      </dgm:t>
    </dgm:pt>
    <dgm:pt modelId="{2BBCFE42-8A46-4508-A5AD-D174F357DC18}" type="pres">
      <dgm:prSet presAssocID="{C9B60DB4-6B42-4847-8072-E22BA52EE186}" presName="conn" presStyleLbl="parChTrans1D2" presStyleIdx="0" presStyleCnt="1"/>
      <dgm:spPr/>
      <dgm:t>
        <a:bodyPr/>
        <a:lstStyle/>
        <a:p>
          <a:endParaRPr lang="zh-CN" altLang="en-US"/>
        </a:p>
      </dgm:t>
    </dgm:pt>
    <dgm:pt modelId="{D4B5A632-E524-49F7-B552-36048C88296D}" type="pres">
      <dgm:prSet presAssocID="{C9B60DB4-6B42-4847-8072-E22BA52EE186}" presName="extraNode" presStyleLbl="node1" presStyleIdx="0" presStyleCnt="7"/>
      <dgm:spPr/>
      <dgm:t>
        <a:bodyPr/>
        <a:lstStyle/>
        <a:p>
          <a:endParaRPr lang="zh-CN" altLang="en-US"/>
        </a:p>
      </dgm:t>
    </dgm:pt>
    <dgm:pt modelId="{2187025B-BBD3-4BB4-903E-85D5C50BD516}" type="pres">
      <dgm:prSet presAssocID="{C9B60DB4-6B42-4847-8072-E22BA52EE186}" presName="dstNode" presStyleLbl="node1" presStyleIdx="0" presStyleCnt="7"/>
      <dgm:spPr/>
      <dgm:t>
        <a:bodyPr/>
        <a:lstStyle/>
        <a:p>
          <a:endParaRPr lang="zh-CN" altLang="en-US"/>
        </a:p>
      </dgm:t>
    </dgm:pt>
    <dgm:pt modelId="{6690E440-99AB-4CC7-8F04-7C3A25382AC6}" type="pres">
      <dgm:prSet presAssocID="{ED9737C6-AED1-4B49-9F9E-A046ABDF7034}" presName="text_1" presStyleLbl="node1" presStyleIdx="0" presStyleCnt="7">
        <dgm:presLayoutVars>
          <dgm:bulletEnabled val="1"/>
        </dgm:presLayoutVars>
      </dgm:prSet>
      <dgm:spPr/>
      <dgm:t>
        <a:bodyPr/>
        <a:lstStyle/>
        <a:p>
          <a:endParaRPr lang="zh-CN" altLang="en-US"/>
        </a:p>
      </dgm:t>
    </dgm:pt>
    <dgm:pt modelId="{A43A941E-2EF5-47F2-B9C8-D9739AEFE5C5}" type="pres">
      <dgm:prSet presAssocID="{ED9737C6-AED1-4B49-9F9E-A046ABDF7034}" presName="accent_1" presStyleCnt="0"/>
      <dgm:spPr/>
      <dgm:t>
        <a:bodyPr/>
        <a:lstStyle/>
        <a:p>
          <a:endParaRPr lang="zh-CN" altLang="en-US"/>
        </a:p>
      </dgm:t>
    </dgm:pt>
    <dgm:pt modelId="{F8BB1DD6-11D9-48AD-9C7A-A77ABF5ECAEC}" type="pres">
      <dgm:prSet presAssocID="{ED9737C6-AED1-4B49-9F9E-A046ABDF7034}" presName="accentRepeatNode" presStyleLbl="solidFgAcc1" presStyleIdx="0" presStyleCnt="7"/>
      <dgm:spPr/>
      <dgm:t>
        <a:bodyPr/>
        <a:lstStyle/>
        <a:p>
          <a:endParaRPr lang="zh-CN" altLang="en-US"/>
        </a:p>
      </dgm:t>
    </dgm:pt>
    <dgm:pt modelId="{E26C3CA6-DA69-4760-BCD1-6B965C30C465}" type="pres">
      <dgm:prSet presAssocID="{CDC0A874-CB59-4665-A710-364599F5D91D}" presName="text_2" presStyleLbl="node1" presStyleIdx="1" presStyleCnt="7">
        <dgm:presLayoutVars>
          <dgm:bulletEnabled val="1"/>
        </dgm:presLayoutVars>
      </dgm:prSet>
      <dgm:spPr/>
      <dgm:t>
        <a:bodyPr/>
        <a:lstStyle/>
        <a:p>
          <a:endParaRPr lang="zh-CN" altLang="en-US"/>
        </a:p>
      </dgm:t>
    </dgm:pt>
    <dgm:pt modelId="{8160D96B-4BE3-4298-A9BF-A981BBFC1C3B}" type="pres">
      <dgm:prSet presAssocID="{CDC0A874-CB59-4665-A710-364599F5D91D}" presName="accent_2" presStyleCnt="0"/>
      <dgm:spPr/>
      <dgm:t>
        <a:bodyPr/>
        <a:lstStyle/>
        <a:p>
          <a:endParaRPr lang="zh-CN" altLang="en-US"/>
        </a:p>
      </dgm:t>
    </dgm:pt>
    <dgm:pt modelId="{48978C1F-6551-4841-BDA6-25768BE161A7}" type="pres">
      <dgm:prSet presAssocID="{CDC0A874-CB59-4665-A710-364599F5D91D}" presName="accentRepeatNode" presStyleLbl="solidFgAcc1" presStyleIdx="1" presStyleCnt="7"/>
      <dgm:spPr/>
      <dgm:t>
        <a:bodyPr/>
        <a:lstStyle/>
        <a:p>
          <a:endParaRPr lang="zh-CN" altLang="en-US"/>
        </a:p>
      </dgm:t>
    </dgm:pt>
    <dgm:pt modelId="{48911AEE-5232-44FA-B640-B5E4469F628D}" type="pres">
      <dgm:prSet presAssocID="{54DD3132-20DB-4BBD-B5DE-89217C9FB78D}" presName="text_3" presStyleLbl="node1" presStyleIdx="2" presStyleCnt="7">
        <dgm:presLayoutVars>
          <dgm:bulletEnabled val="1"/>
        </dgm:presLayoutVars>
      </dgm:prSet>
      <dgm:spPr/>
      <dgm:t>
        <a:bodyPr/>
        <a:lstStyle/>
        <a:p>
          <a:endParaRPr lang="zh-CN" altLang="en-US"/>
        </a:p>
      </dgm:t>
    </dgm:pt>
    <dgm:pt modelId="{33CE1C31-C5DD-4029-8138-C04FEFEA51E5}" type="pres">
      <dgm:prSet presAssocID="{54DD3132-20DB-4BBD-B5DE-89217C9FB78D}" presName="accent_3" presStyleCnt="0"/>
      <dgm:spPr/>
      <dgm:t>
        <a:bodyPr/>
        <a:lstStyle/>
        <a:p>
          <a:endParaRPr lang="zh-CN" altLang="en-US"/>
        </a:p>
      </dgm:t>
    </dgm:pt>
    <dgm:pt modelId="{2CE844F9-BE5E-4CE8-8FCA-A4E657F23933}" type="pres">
      <dgm:prSet presAssocID="{54DD3132-20DB-4BBD-B5DE-89217C9FB78D}" presName="accentRepeatNode" presStyleLbl="solidFgAcc1" presStyleIdx="2" presStyleCnt="7"/>
      <dgm:spPr/>
      <dgm:t>
        <a:bodyPr/>
        <a:lstStyle/>
        <a:p>
          <a:endParaRPr lang="zh-CN" altLang="en-US"/>
        </a:p>
      </dgm:t>
    </dgm:pt>
    <dgm:pt modelId="{FBF3D4CE-8962-43DA-9D2C-4B9049D567B1}" type="pres">
      <dgm:prSet presAssocID="{2BBE140E-E4C4-40B0-AEE1-3E5A344589CB}" presName="text_4" presStyleLbl="node1" presStyleIdx="3" presStyleCnt="7">
        <dgm:presLayoutVars>
          <dgm:bulletEnabled val="1"/>
        </dgm:presLayoutVars>
      </dgm:prSet>
      <dgm:spPr/>
      <dgm:t>
        <a:bodyPr/>
        <a:lstStyle/>
        <a:p>
          <a:endParaRPr lang="zh-CN" altLang="en-US"/>
        </a:p>
      </dgm:t>
    </dgm:pt>
    <dgm:pt modelId="{D11F8333-CA38-4892-B1E4-4CFED9375D5A}" type="pres">
      <dgm:prSet presAssocID="{2BBE140E-E4C4-40B0-AEE1-3E5A344589CB}" presName="accent_4" presStyleCnt="0"/>
      <dgm:spPr/>
      <dgm:t>
        <a:bodyPr/>
        <a:lstStyle/>
        <a:p>
          <a:endParaRPr lang="zh-CN" altLang="en-US"/>
        </a:p>
      </dgm:t>
    </dgm:pt>
    <dgm:pt modelId="{5382FCD5-8895-4864-A156-823B81C36925}" type="pres">
      <dgm:prSet presAssocID="{2BBE140E-E4C4-40B0-AEE1-3E5A344589CB}" presName="accentRepeatNode" presStyleLbl="solidFgAcc1" presStyleIdx="3" presStyleCnt="7"/>
      <dgm:spPr/>
      <dgm:t>
        <a:bodyPr/>
        <a:lstStyle/>
        <a:p>
          <a:endParaRPr lang="zh-CN" altLang="en-US"/>
        </a:p>
      </dgm:t>
    </dgm:pt>
    <dgm:pt modelId="{4B17233E-5E7D-4E8C-8360-A4DBE07FB6D1}" type="pres">
      <dgm:prSet presAssocID="{F8E6F337-67A1-4EDB-BC20-3903748B1574}" presName="text_5" presStyleLbl="node1" presStyleIdx="4" presStyleCnt="7">
        <dgm:presLayoutVars>
          <dgm:bulletEnabled val="1"/>
        </dgm:presLayoutVars>
      </dgm:prSet>
      <dgm:spPr/>
      <dgm:t>
        <a:bodyPr/>
        <a:lstStyle/>
        <a:p>
          <a:endParaRPr lang="zh-CN" altLang="en-US"/>
        </a:p>
      </dgm:t>
    </dgm:pt>
    <dgm:pt modelId="{BDB23E9E-8A00-456E-B577-5466EB033091}" type="pres">
      <dgm:prSet presAssocID="{F8E6F337-67A1-4EDB-BC20-3903748B1574}" presName="accent_5" presStyleCnt="0"/>
      <dgm:spPr/>
      <dgm:t>
        <a:bodyPr/>
        <a:lstStyle/>
        <a:p>
          <a:endParaRPr lang="zh-CN" altLang="en-US"/>
        </a:p>
      </dgm:t>
    </dgm:pt>
    <dgm:pt modelId="{9F4131DF-5E0E-4D65-A9DA-201F0DC875A1}" type="pres">
      <dgm:prSet presAssocID="{F8E6F337-67A1-4EDB-BC20-3903748B1574}" presName="accentRepeatNode" presStyleLbl="solidFgAcc1" presStyleIdx="4" presStyleCnt="7"/>
      <dgm:spPr/>
      <dgm:t>
        <a:bodyPr/>
        <a:lstStyle/>
        <a:p>
          <a:endParaRPr lang="zh-CN" altLang="en-US"/>
        </a:p>
      </dgm:t>
    </dgm:pt>
    <dgm:pt modelId="{3A24C506-6C16-4130-B4E6-A6EC996273D4}" type="pres">
      <dgm:prSet presAssocID="{0E2C04A4-452D-4CD9-8738-D551927487C1}" presName="text_6" presStyleLbl="node1" presStyleIdx="5" presStyleCnt="7">
        <dgm:presLayoutVars>
          <dgm:bulletEnabled val="1"/>
        </dgm:presLayoutVars>
      </dgm:prSet>
      <dgm:spPr/>
      <dgm:t>
        <a:bodyPr/>
        <a:lstStyle/>
        <a:p>
          <a:endParaRPr lang="zh-CN" altLang="en-US"/>
        </a:p>
      </dgm:t>
    </dgm:pt>
    <dgm:pt modelId="{CB540C74-5881-45F4-B8CE-F610F094CEAC}" type="pres">
      <dgm:prSet presAssocID="{0E2C04A4-452D-4CD9-8738-D551927487C1}" presName="accent_6" presStyleCnt="0"/>
      <dgm:spPr/>
      <dgm:t>
        <a:bodyPr/>
        <a:lstStyle/>
        <a:p>
          <a:endParaRPr lang="zh-CN" altLang="en-US"/>
        </a:p>
      </dgm:t>
    </dgm:pt>
    <dgm:pt modelId="{B06EE352-357C-4245-AD7F-F2244B103820}" type="pres">
      <dgm:prSet presAssocID="{0E2C04A4-452D-4CD9-8738-D551927487C1}" presName="accentRepeatNode" presStyleLbl="solidFgAcc1" presStyleIdx="5" presStyleCnt="7"/>
      <dgm:spPr/>
      <dgm:t>
        <a:bodyPr/>
        <a:lstStyle/>
        <a:p>
          <a:endParaRPr lang="zh-CN" altLang="en-US"/>
        </a:p>
      </dgm:t>
    </dgm:pt>
    <dgm:pt modelId="{A0C50946-97FF-46F6-84E0-F5F04A56CC95}" type="pres">
      <dgm:prSet presAssocID="{B83924F6-E9E3-463C-A17B-D8C9918E1BFF}" presName="text_7" presStyleLbl="node1" presStyleIdx="6" presStyleCnt="7">
        <dgm:presLayoutVars>
          <dgm:bulletEnabled val="1"/>
        </dgm:presLayoutVars>
      </dgm:prSet>
      <dgm:spPr/>
      <dgm:t>
        <a:bodyPr/>
        <a:lstStyle/>
        <a:p>
          <a:endParaRPr lang="zh-CN" altLang="en-US"/>
        </a:p>
      </dgm:t>
    </dgm:pt>
    <dgm:pt modelId="{F6263480-01CE-403D-9E4D-5305B1E94D28}" type="pres">
      <dgm:prSet presAssocID="{B83924F6-E9E3-463C-A17B-D8C9918E1BFF}" presName="accent_7" presStyleCnt="0"/>
      <dgm:spPr/>
      <dgm:t>
        <a:bodyPr/>
        <a:lstStyle/>
        <a:p>
          <a:endParaRPr lang="zh-CN" altLang="en-US"/>
        </a:p>
      </dgm:t>
    </dgm:pt>
    <dgm:pt modelId="{B1C9E9ED-2525-4056-9DE6-719A61BA2AFB}" type="pres">
      <dgm:prSet presAssocID="{B83924F6-E9E3-463C-A17B-D8C9918E1BFF}" presName="accentRepeatNode" presStyleLbl="solidFgAcc1" presStyleIdx="6" presStyleCnt="7"/>
      <dgm:spPr/>
      <dgm:t>
        <a:bodyPr/>
        <a:lstStyle/>
        <a:p>
          <a:endParaRPr lang="zh-CN" altLang="en-US"/>
        </a:p>
      </dgm:t>
    </dgm:pt>
  </dgm:ptLst>
  <dgm:cxnLst>
    <dgm:cxn modelId="{03A13835-660D-4CF5-AB9D-53112411461F}" srcId="{C9B60DB4-6B42-4847-8072-E22BA52EE186}" destId="{B83924F6-E9E3-463C-A17B-D8C9918E1BFF}" srcOrd="6" destOrd="0" parTransId="{BFA16EBB-8F02-4E06-9C21-374C2F0756DB}" sibTransId="{3B893842-BAB5-4FC0-B4F9-A74BD1D63D53}"/>
    <dgm:cxn modelId="{5836337B-7077-4393-9D94-D86E31AB3A15}" srcId="{C9B60DB4-6B42-4847-8072-E22BA52EE186}" destId="{ED9737C6-AED1-4B49-9F9E-A046ABDF7034}" srcOrd="0" destOrd="0" parTransId="{662BABE4-D258-4EEA-B1F3-D9800DFB8EF8}" sibTransId="{FAFAA4D0-4CB0-4DA7-A8FB-D1356DC15E01}"/>
    <dgm:cxn modelId="{9A49F512-D0E5-46AB-AD14-A655939143B0}" type="presOf" srcId="{2BBE140E-E4C4-40B0-AEE1-3E5A344589CB}" destId="{FBF3D4CE-8962-43DA-9D2C-4B9049D567B1}" srcOrd="0" destOrd="0" presId="urn:microsoft.com/office/officeart/2008/layout/VerticalCurvedList"/>
    <dgm:cxn modelId="{330CB9B8-673F-442E-A8B2-EB8B9AE0B53C}" srcId="{C9B60DB4-6B42-4847-8072-E22BA52EE186}" destId="{0E2C04A4-452D-4CD9-8738-D551927487C1}" srcOrd="5" destOrd="0" parTransId="{31350B99-0751-44B5-B1B6-4F84A6C228CF}" sibTransId="{3EB434CC-9D21-4FA8-ACA6-8F2168C11419}"/>
    <dgm:cxn modelId="{CEAA3841-B337-4EAC-B892-38630C23BBCA}" srcId="{C9B60DB4-6B42-4847-8072-E22BA52EE186}" destId="{CDC0A874-CB59-4665-A710-364599F5D91D}" srcOrd="1" destOrd="0" parTransId="{489644E7-CB69-4ECE-A7FA-FD64DF6C6C46}" sibTransId="{347A3423-DC09-4032-8BF7-69D59F24F97B}"/>
    <dgm:cxn modelId="{5A4C6018-02FA-4CBB-A6B3-95873A17F772}" type="presOf" srcId="{CDC0A874-CB59-4665-A710-364599F5D91D}" destId="{E26C3CA6-DA69-4760-BCD1-6B965C30C465}" srcOrd="0" destOrd="0" presId="urn:microsoft.com/office/officeart/2008/layout/VerticalCurvedList"/>
    <dgm:cxn modelId="{16DE6E5D-9857-4B98-9FAA-7541A93F32F8}" srcId="{C9B60DB4-6B42-4847-8072-E22BA52EE186}" destId="{F8E6F337-67A1-4EDB-BC20-3903748B1574}" srcOrd="4" destOrd="0" parTransId="{E88139CF-3144-4983-AC14-1C244A5211E5}" sibTransId="{83A281E0-4093-4D96-8D99-198487B3789B}"/>
    <dgm:cxn modelId="{83056536-185B-4050-BEFF-F2F65229538A}" srcId="{C9B60DB4-6B42-4847-8072-E22BA52EE186}" destId="{2BBE140E-E4C4-40B0-AEE1-3E5A344589CB}" srcOrd="3" destOrd="0" parTransId="{5CEF6826-DCFC-4955-AEFB-04B916BE6CD2}" sibTransId="{9EEBB516-8C16-40B1-99AC-3E627C57B3FF}"/>
    <dgm:cxn modelId="{475A5514-EDDD-42FC-BE4E-F30B98881085}" type="presOf" srcId="{ED9737C6-AED1-4B49-9F9E-A046ABDF7034}" destId="{6690E440-99AB-4CC7-8F04-7C3A25382AC6}" srcOrd="0" destOrd="0" presId="urn:microsoft.com/office/officeart/2008/layout/VerticalCurvedList"/>
    <dgm:cxn modelId="{BAFEE289-6BB2-4373-BC40-E2773DDC11DF}" type="presOf" srcId="{54DD3132-20DB-4BBD-B5DE-89217C9FB78D}" destId="{48911AEE-5232-44FA-B640-B5E4469F628D}" srcOrd="0" destOrd="0" presId="urn:microsoft.com/office/officeart/2008/layout/VerticalCurvedList"/>
    <dgm:cxn modelId="{6B117799-AA89-4403-87ED-B41CD5AFBEF5}" srcId="{C9B60DB4-6B42-4847-8072-E22BA52EE186}" destId="{54DD3132-20DB-4BBD-B5DE-89217C9FB78D}" srcOrd="2" destOrd="0" parTransId="{B9FC479A-F414-425A-8BC6-BC772873C47E}" sibTransId="{8046889F-BAD5-4CC4-B452-8D4EBAFC0C96}"/>
    <dgm:cxn modelId="{E0BCD177-67A7-4302-BDAC-B9743C1FF9A8}" type="presOf" srcId="{FAFAA4D0-4CB0-4DA7-A8FB-D1356DC15E01}" destId="{2BBCFE42-8A46-4508-A5AD-D174F357DC18}" srcOrd="0" destOrd="0" presId="urn:microsoft.com/office/officeart/2008/layout/VerticalCurvedList"/>
    <dgm:cxn modelId="{018A507F-47BC-4BAA-A8F2-D2FF7E268D83}" type="presOf" srcId="{F8E6F337-67A1-4EDB-BC20-3903748B1574}" destId="{4B17233E-5E7D-4E8C-8360-A4DBE07FB6D1}" srcOrd="0" destOrd="0" presId="urn:microsoft.com/office/officeart/2008/layout/VerticalCurvedList"/>
    <dgm:cxn modelId="{7036AF26-3EF9-4526-B7D3-5EB522382968}" type="presOf" srcId="{C9B60DB4-6B42-4847-8072-E22BA52EE186}" destId="{82605B02-399B-4D2D-87BD-50F8044C27A3}" srcOrd="0" destOrd="0" presId="urn:microsoft.com/office/officeart/2008/layout/VerticalCurvedList"/>
    <dgm:cxn modelId="{0058A8F0-2896-4496-9F21-68959ECB610E}" type="presOf" srcId="{0E2C04A4-452D-4CD9-8738-D551927487C1}" destId="{3A24C506-6C16-4130-B4E6-A6EC996273D4}" srcOrd="0" destOrd="0" presId="urn:microsoft.com/office/officeart/2008/layout/VerticalCurvedList"/>
    <dgm:cxn modelId="{2C475541-FFD8-4D93-91B0-36DC25C4801B}" type="presOf" srcId="{B83924F6-E9E3-463C-A17B-D8C9918E1BFF}" destId="{A0C50946-97FF-46F6-84E0-F5F04A56CC95}" srcOrd="0" destOrd="0" presId="urn:microsoft.com/office/officeart/2008/layout/VerticalCurvedList"/>
    <dgm:cxn modelId="{7DBA0A27-D499-4288-A484-6BFCBAB01FA1}" type="presParOf" srcId="{82605B02-399B-4D2D-87BD-50F8044C27A3}" destId="{EA42D19E-A258-4488-95E4-09971B3C9110}" srcOrd="0" destOrd="0" presId="urn:microsoft.com/office/officeart/2008/layout/VerticalCurvedList"/>
    <dgm:cxn modelId="{4841BE44-42A4-4FFF-8199-DB70FFB74AED}" type="presParOf" srcId="{EA42D19E-A258-4488-95E4-09971B3C9110}" destId="{448A9477-B5B4-48FF-A7CD-037A834DC237}" srcOrd="0" destOrd="0" presId="urn:microsoft.com/office/officeart/2008/layout/VerticalCurvedList"/>
    <dgm:cxn modelId="{2C07E266-AADD-47B1-B22B-0EBC0C63201A}" type="presParOf" srcId="{448A9477-B5B4-48FF-A7CD-037A834DC237}" destId="{83ABB0CC-EB68-4B66-93F7-05213F067634}" srcOrd="0" destOrd="0" presId="urn:microsoft.com/office/officeart/2008/layout/VerticalCurvedList"/>
    <dgm:cxn modelId="{713E29C1-AF5E-4E67-9227-6CE5E0AEB115}" type="presParOf" srcId="{448A9477-B5B4-48FF-A7CD-037A834DC237}" destId="{2BBCFE42-8A46-4508-A5AD-D174F357DC18}" srcOrd="1" destOrd="0" presId="urn:microsoft.com/office/officeart/2008/layout/VerticalCurvedList"/>
    <dgm:cxn modelId="{3259571A-1704-4C3A-97E8-04FB4EC51E62}" type="presParOf" srcId="{448A9477-B5B4-48FF-A7CD-037A834DC237}" destId="{D4B5A632-E524-49F7-B552-36048C88296D}" srcOrd="2" destOrd="0" presId="urn:microsoft.com/office/officeart/2008/layout/VerticalCurvedList"/>
    <dgm:cxn modelId="{1C573780-0667-4AEA-9920-4B7E084E0887}" type="presParOf" srcId="{448A9477-B5B4-48FF-A7CD-037A834DC237}" destId="{2187025B-BBD3-4BB4-903E-85D5C50BD516}" srcOrd="3" destOrd="0" presId="urn:microsoft.com/office/officeart/2008/layout/VerticalCurvedList"/>
    <dgm:cxn modelId="{FFA2A729-31E7-43F2-8F4D-FAA0CFB93AAE}" type="presParOf" srcId="{EA42D19E-A258-4488-95E4-09971B3C9110}" destId="{6690E440-99AB-4CC7-8F04-7C3A25382AC6}" srcOrd="1" destOrd="0" presId="urn:microsoft.com/office/officeart/2008/layout/VerticalCurvedList"/>
    <dgm:cxn modelId="{A794C274-2D62-4440-A3FB-849FE1416B88}" type="presParOf" srcId="{EA42D19E-A258-4488-95E4-09971B3C9110}" destId="{A43A941E-2EF5-47F2-B9C8-D9739AEFE5C5}" srcOrd="2" destOrd="0" presId="urn:microsoft.com/office/officeart/2008/layout/VerticalCurvedList"/>
    <dgm:cxn modelId="{D1CEEA95-507B-47B9-A1B5-A842CB3D5BB2}" type="presParOf" srcId="{A43A941E-2EF5-47F2-B9C8-D9739AEFE5C5}" destId="{F8BB1DD6-11D9-48AD-9C7A-A77ABF5ECAEC}" srcOrd="0" destOrd="0" presId="urn:microsoft.com/office/officeart/2008/layout/VerticalCurvedList"/>
    <dgm:cxn modelId="{58AA1F75-B1DA-4DF2-9CB6-EF37D3EDA1C0}" type="presParOf" srcId="{EA42D19E-A258-4488-95E4-09971B3C9110}" destId="{E26C3CA6-DA69-4760-BCD1-6B965C30C465}" srcOrd="3" destOrd="0" presId="urn:microsoft.com/office/officeart/2008/layout/VerticalCurvedList"/>
    <dgm:cxn modelId="{37E4E54F-72FD-4A20-9428-138E880D58AF}" type="presParOf" srcId="{EA42D19E-A258-4488-95E4-09971B3C9110}" destId="{8160D96B-4BE3-4298-A9BF-A981BBFC1C3B}" srcOrd="4" destOrd="0" presId="urn:microsoft.com/office/officeart/2008/layout/VerticalCurvedList"/>
    <dgm:cxn modelId="{ADBB63C2-EDC6-4585-989D-54814D793177}" type="presParOf" srcId="{8160D96B-4BE3-4298-A9BF-A981BBFC1C3B}" destId="{48978C1F-6551-4841-BDA6-25768BE161A7}" srcOrd="0" destOrd="0" presId="urn:microsoft.com/office/officeart/2008/layout/VerticalCurvedList"/>
    <dgm:cxn modelId="{27F31D5E-9351-482C-AEDF-F283C786F5A5}" type="presParOf" srcId="{EA42D19E-A258-4488-95E4-09971B3C9110}" destId="{48911AEE-5232-44FA-B640-B5E4469F628D}" srcOrd="5" destOrd="0" presId="urn:microsoft.com/office/officeart/2008/layout/VerticalCurvedList"/>
    <dgm:cxn modelId="{B2619C59-9F97-4325-BE51-4DE4DFD92988}" type="presParOf" srcId="{EA42D19E-A258-4488-95E4-09971B3C9110}" destId="{33CE1C31-C5DD-4029-8138-C04FEFEA51E5}" srcOrd="6" destOrd="0" presId="urn:microsoft.com/office/officeart/2008/layout/VerticalCurvedList"/>
    <dgm:cxn modelId="{5D8CE6FC-2A27-4E43-BE2E-502D8D7251EE}" type="presParOf" srcId="{33CE1C31-C5DD-4029-8138-C04FEFEA51E5}" destId="{2CE844F9-BE5E-4CE8-8FCA-A4E657F23933}" srcOrd="0" destOrd="0" presId="urn:microsoft.com/office/officeart/2008/layout/VerticalCurvedList"/>
    <dgm:cxn modelId="{48D0346B-0064-424F-9731-E34F32BB5FCA}" type="presParOf" srcId="{EA42D19E-A258-4488-95E4-09971B3C9110}" destId="{FBF3D4CE-8962-43DA-9D2C-4B9049D567B1}" srcOrd="7" destOrd="0" presId="urn:microsoft.com/office/officeart/2008/layout/VerticalCurvedList"/>
    <dgm:cxn modelId="{59CB413A-0083-4A52-A837-817997098A58}" type="presParOf" srcId="{EA42D19E-A258-4488-95E4-09971B3C9110}" destId="{D11F8333-CA38-4892-B1E4-4CFED9375D5A}" srcOrd="8" destOrd="0" presId="urn:microsoft.com/office/officeart/2008/layout/VerticalCurvedList"/>
    <dgm:cxn modelId="{129BDFD3-2D99-4E37-9DB4-4E966328965C}" type="presParOf" srcId="{D11F8333-CA38-4892-B1E4-4CFED9375D5A}" destId="{5382FCD5-8895-4864-A156-823B81C36925}" srcOrd="0" destOrd="0" presId="urn:microsoft.com/office/officeart/2008/layout/VerticalCurvedList"/>
    <dgm:cxn modelId="{F9510D0E-1D5A-44EC-9954-04168C40E2DC}" type="presParOf" srcId="{EA42D19E-A258-4488-95E4-09971B3C9110}" destId="{4B17233E-5E7D-4E8C-8360-A4DBE07FB6D1}" srcOrd="9" destOrd="0" presId="urn:microsoft.com/office/officeart/2008/layout/VerticalCurvedList"/>
    <dgm:cxn modelId="{3862600B-E6C0-4BB6-9307-C3A78BB9C9AC}" type="presParOf" srcId="{EA42D19E-A258-4488-95E4-09971B3C9110}" destId="{BDB23E9E-8A00-456E-B577-5466EB033091}" srcOrd="10" destOrd="0" presId="urn:microsoft.com/office/officeart/2008/layout/VerticalCurvedList"/>
    <dgm:cxn modelId="{3C3E621A-549C-4205-92F3-8C60F1C74A75}" type="presParOf" srcId="{BDB23E9E-8A00-456E-B577-5466EB033091}" destId="{9F4131DF-5E0E-4D65-A9DA-201F0DC875A1}" srcOrd="0" destOrd="0" presId="urn:microsoft.com/office/officeart/2008/layout/VerticalCurvedList"/>
    <dgm:cxn modelId="{B38D2C2C-783D-4807-A9E3-1F75FAEDB846}" type="presParOf" srcId="{EA42D19E-A258-4488-95E4-09971B3C9110}" destId="{3A24C506-6C16-4130-B4E6-A6EC996273D4}" srcOrd="11" destOrd="0" presId="urn:microsoft.com/office/officeart/2008/layout/VerticalCurvedList"/>
    <dgm:cxn modelId="{B69F0AEE-C479-44B2-8730-6DDD53829E68}" type="presParOf" srcId="{EA42D19E-A258-4488-95E4-09971B3C9110}" destId="{CB540C74-5881-45F4-B8CE-F610F094CEAC}" srcOrd="12" destOrd="0" presId="urn:microsoft.com/office/officeart/2008/layout/VerticalCurvedList"/>
    <dgm:cxn modelId="{468B7C02-C19B-4846-9B7F-32049C477DE8}" type="presParOf" srcId="{CB540C74-5881-45F4-B8CE-F610F094CEAC}" destId="{B06EE352-357C-4245-AD7F-F2244B103820}" srcOrd="0" destOrd="0" presId="urn:microsoft.com/office/officeart/2008/layout/VerticalCurvedList"/>
    <dgm:cxn modelId="{E1594ED5-53E6-43F1-B47D-E397D91C8A3E}" type="presParOf" srcId="{EA42D19E-A258-4488-95E4-09971B3C9110}" destId="{A0C50946-97FF-46F6-84E0-F5F04A56CC95}" srcOrd="13" destOrd="0" presId="urn:microsoft.com/office/officeart/2008/layout/VerticalCurvedList"/>
    <dgm:cxn modelId="{9A94A098-7AE4-478E-AD9F-AB9F6F2F27E3}" type="presParOf" srcId="{EA42D19E-A258-4488-95E4-09971B3C9110}" destId="{F6263480-01CE-403D-9E4D-5305B1E94D28}" srcOrd="14" destOrd="0" presId="urn:microsoft.com/office/officeart/2008/layout/VerticalCurvedList"/>
    <dgm:cxn modelId="{01AF1C36-68B1-4C92-9D7A-65E9096D130B}" type="presParOf" srcId="{F6263480-01CE-403D-9E4D-5305B1E94D28}" destId="{B1C9E9ED-2525-4056-9DE6-719A61BA2AF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7D38C88-3A34-46AA-984B-66AF409217BB}" type="doc">
      <dgm:prSet loTypeId="urn:microsoft.com/office/officeart/2005/8/layout/hList9" loCatId="list" qsTypeId="urn:microsoft.com/office/officeart/2005/8/quickstyle/simple1" qsCatId="simple" csTypeId="urn:microsoft.com/office/officeart/2005/8/colors/accent2_5" csCatId="accent2" phldr="1"/>
      <dgm:spPr/>
      <dgm:t>
        <a:bodyPr/>
        <a:lstStyle/>
        <a:p>
          <a:endParaRPr lang="zh-CN" altLang="en-US"/>
        </a:p>
      </dgm:t>
    </dgm:pt>
    <dgm:pt modelId="{5A13E168-0F4F-4B25-A965-D4638344048F}">
      <dgm:prSet phldrT="[文本]"/>
      <dgm:spPr/>
      <dgm:t>
        <a:bodyPr/>
        <a:lstStyle/>
        <a:p>
          <a:r>
            <a:rPr lang="zh-CN" altLang="en-US" dirty="0" smtClean="0"/>
            <a:t>国际品牌</a:t>
          </a:r>
          <a:endParaRPr lang="en-US" altLang="zh-CN" dirty="0" smtClean="0"/>
        </a:p>
        <a:p>
          <a:r>
            <a:rPr lang="zh-CN" altLang="en-US" dirty="0" smtClean="0"/>
            <a:t>成衣</a:t>
          </a:r>
          <a:endParaRPr lang="zh-CN" altLang="en-US" dirty="0"/>
        </a:p>
      </dgm:t>
    </dgm:pt>
    <dgm:pt modelId="{B8733886-A1AA-4EC9-B845-AD352489095B}" type="parTrans" cxnId="{445329D4-C1E1-49DF-A381-5496284D709C}">
      <dgm:prSet/>
      <dgm:spPr/>
      <dgm:t>
        <a:bodyPr/>
        <a:lstStyle/>
        <a:p>
          <a:endParaRPr lang="zh-CN" altLang="en-US"/>
        </a:p>
      </dgm:t>
    </dgm:pt>
    <dgm:pt modelId="{A2EFA584-D3C0-45DE-9A98-9D444D095506}" type="sibTrans" cxnId="{445329D4-C1E1-49DF-A381-5496284D709C}">
      <dgm:prSet/>
      <dgm:spPr/>
      <dgm:t>
        <a:bodyPr/>
        <a:lstStyle/>
        <a:p>
          <a:endParaRPr lang="zh-CN" altLang="en-US"/>
        </a:p>
      </dgm:t>
    </dgm:pt>
    <dgm:pt modelId="{3D5E173D-AD62-40A2-94A9-F31002D1509A}">
      <dgm:prSet phldrT="[文本]"/>
      <dgm:spPr/>
      <dgm:t>
        <a:bodyPr/>
        <a:lstStyle/>
        <a:p>
          <a:r>
            <a:rPr lang="zh-CN" altLang="en-US" dirty="0" smtClean="0"/>
            <a:t>成本     </a:t>
          </a:r>
          <a:r>
            <a:rPr lang="en-US" altLang="zh-CN" dirty="0" smtClean="0"/>
            <a:t>2.5</a:t>
          </a:r>
          <a:r>
            <a:rPr lang="zh-CN" altLang="en-US" dirty="0" smtClean="0"/>
            <a:t>元 </a:t>
          </a:r>
          <a:endParaRPr lang="zh-CN" altLang="en-US" dirty="0"/>
        </a:p>
      </dgm:t>
    </dgm:pt>
    <dgm:pt modelId="{C2FF89ED-2BDA-4E48-91B0-7DB46FCFF9FE}" type="parTrans" cxnId="{3E7B4F7F-14B5-4F19-909E-19ADA89FE856}">
      <dgm:prSet/>
      <dgm:spPr/>
      <dgm:t>
        <a:bodyPr/>
        <a:lstStyle/>
        <a:p>
          <a:endParaRPr lang="zh-CN" altLang="en-US"/>
        </a:p>
      </dgm:t>
    </dgm:pt>
    <dgm:pt modelId="{5B0ADB82-5085-403D-BCA2-C402106763DC}" type="sibTrans" cxnId="{3E7B4F7F-14B5-4F19-909E-19ADA89FE856}">
      <dgm:prSet/>
      <dgm:spPr/>
      <dgm:t>
        <a:bodyPr/>
        <a:lstStyle/>
        <a:p>
          <a:endParaRPr lang="zh-CN" altLang="en-US"/>
        </a:p>
      </dgm:t>
    </dgm:pt>
    <dgm:pt modelId="{BAE863C2-C0A2-43D4-BF4D-9B9C0DAF2734}">
      <dgm:prSet phldrT="[文本]"/>
      <dgm:spPr/>
      <dgm:t>
        <a:bodyPr/>
        <a:lstStyle/>
        <a:p>
          <a:r>
            <a:rPr lang="zh-CN" altLang="en-US" dirty="0" smtClean="0"/>
            <a:t>售价    </a:t>
          </a:r>
          <a:r>
            <a:rPr lang="en-US" altLang="zh-CN" dirty="0" smtClean="0"/>
            <a:t>12-14</a:t>
          </a:r>
          <a:r>
            <a:rPr lang="zh-CN" altLang="en-US" dirty="0" smtClean="0"/>
            <a:t>元</a:t>
          </a:r>
          <a:endParaRPr lang="zh-CN" altLang="en-US" dirty="0"/>
        </a:p>
      </dgm:t>
    </dgm:pt>
    <dgm:pt modelId="{CD4698F6-1576-4A4E-93A4-00C8689BDE73}" type="parTrans" cxnId="{389F838C-B8EF-4FF7-BE3A-44B71EB1C005}">
      <dgm:prSet/>
      <dgm:spPr/>
      <dgm:t>
        <a:bodyPr/>
        <a:lstStyle/>
        <a:p>
          <a:endParaRPr lang="zh-CN" altLang="en-US"/>
        </a:p>
      </dgm:t>
    </dgm:pt>
    <dgm:pt modelId="{3B89C81E-7F43-4441-AF99-0C644C35D007}" type="sibTrans" cxnId="{389F838C-B8EF-4FF7-BE3A-44B71EB1C005}">
      <dgm:prSet/>
      <dgm:spPr/>
      <dgm:t>
        <a:bodyPr/>
        <a:lstStyle/>
        <a:p>
          <a:endParaRPr lang="zh-CN" altLang="en-US"/>
        </a:p>
      </dgm:t>
    </dgm:pt>
    <dgm:pt modelId="{3FADC063-3F8B-4D74-A5AC-8CDC5B972BF1}">
      <dgm:prSet phldrT="[文本]"/>
      <dgm:spPr/>
      <dgm:t>
        <a:bodyPr/>
        <a:lstStyle/>
        <a:p>
          <a:r>
            <a:rPr lang="zh-CN" altLang="en-US" dirty="0" smtClean="0"/>
            <a:t>国内品牌</a:t>
          </a:r>
          <a:endParaRPr lang="en-US" altLang="zh-CN" dirty="0" smtClean="0"/>
        </a:p>
        <a:p>
          <a:r>
            <a:rPr lang="zh-CN" altLang="en-US" dirty="0" smtClean="0"/>
            <a:t>成衣</a:t>
          </a:r>
          <a:endParaRPr lang="zh-CN" altLang="en-US" dirty="0"/>
        </a:p>
      </dgm:t>
    </dgm:pt>
    <dgm:pt modelId="{E410B907-7916-4662-B2DD-16847EE64DA1}" type="parTrans" cxnId="{724ED52D-34E3-49C5-883A-4B3DDFC01C5A}">
      <dgm:prSet/>
      <dgm:spPr/>
      <dgm:t>
        <a:bodyPr/>
        <a:lstStyle/>
        <a:p>
          <a:endParaRPr lang="zh-CN" altLang="en-US"/>
        </a:p>
      </dgm:t>
    </dgm:pt>
    <dgm:pt modelId="{EE20697F-40E6-4B18-85B0-DAF03CC6CE7A}" type="sibTrans" cxnId="{724ED52D-34E3-49C5-883A-4B3DDFC01C5A}">
      <dgm:prSet/>
      <dgm:spPr/>
      <dgm:t>
        <a:bodyPr/>
        <a:lstStyle/>
        <a:p>
          <a:endParaRPr lang="zh-CN" altLang="en-US"/>
        </a:p>
      </dgm:t>
    </dgm:pt>
    <dgm:pt modelId="{6AD47B13-2116-439D-BC23-4C1B6A5D0B33}">
      <dgm:prSet phldrT="[文本]"/>
      <dgm:spPr/>
      <dgm:t>
        <a:bodyPr/>
        <a:lstStyle/>
        <a:p>
          <a:r>
            <a:rPr lang="zh-CN" altLang="en-US" dirty="0" smtClean="0"/>
            <a:t>成本     </a:t>
          </a:r>
          <a:r>
            <a:rPr lang="en-US" altLang="zh-CN" dirty="0" smtClean="0"/>
            <a:t>1.5</a:t>
          </a:r>
          <a:r>
            <a:rPr lang="zh-CN" altLang="en-US" dirty="0" smtClean="0"/>
            <a:t>元</a:t>
          </a:r>
          <a:endParaRPr lang="zh-CN" altLang="en-US" dirty="0"/>
        </a:p>
      </dgm:t>
    </dgm:pt>
    <dgm:pt modelId="{E9691F52-D01A-4DFA-B132-59CF4CBF95F0}" type="parTrans" cxnId="{73A65CB3-FE4D-42B5-A852-FFF019D53FC9}">
      <dgm:prSet/>
      <dgm:spPr/>
      <dgm:t>
        <a:bodyPr/>
        <a:lstStyle/>
        <a:p>
          <a:endParaRPr lang="zh-CN" altLang="en-US"/>
        </a:p>
      </dgm:t>
    </dgm:pt>
    <dgm:pt modelId="{4EAC2C14-1867-4010-A23A-58B9F5E8580D}" type="sibTrans" cxnId="{73A65CB3-FE4D-42B5-A852-FFF019D53FC9}">
      <dgm:prSet/>
      <dgm:spPr/>
      <dgm:t>
        <a:bodyPr/>
        <a:lstStyle/>
        <a:p>
          <a:endParaRPr lang="zh-CN" altLang="en-US"/>
        </a:p>
      </dgm:t>
    </dgm:pt>
    <dgm:pt modelId="{EA741535-76AD-473E-8BAC-1CB97C2F4FA3}">
      <dgm:prSet phldrT="[文本]"/>
      <dgm:spPr/>
      <dgm:t>
        <a:bodyPr/>
        <a:lstStyle/>
        <a:p>
          <a:r>
            <a:rPr lang="zh-CN" altLang="en-US" dirty="0" smtClean="0"/>
            <a:t>售价     </a:t>
          </a:r>
          <a:r>
            <a:rPr lang="en-US" altLang="zh-CN" dirty="0" smtClean="0"/>
            <a:t>8-10</a:t>
          </a:r>
          <a:r>
            <a:rPr lang="zh-CN" altLang="en-US" dirty="0" smtClean="0"/>
            <a:t>元</a:t>
          </a:r>
          <a:endParaRPr lang="zh-CN" altLang="en-US" dirty="0"/>
        </a:p>
      </dgm:t>
    </dgm:pt>
    <dgm:pt modelId="{3872E7FC-4422-4DF6-A096-F88DAC408DD7}" type="parTrans" cxnId="{6CEA3916-3AA3-404E-A5D2-C960F059F4C9}">
      <dgm:prSet/>
      <dgm:spPr/>
      <dgm:t>
        <a:bodyPr/>
        <a:lstStyle/>
        <a:p>
          <a:endParaRPr lang="zh-CN" altLang="en-US"/>
        </a:p>
      </dgm:t>
    </dgm:pt>
    <dgm:pt modelId="{D5E7B184-347C-4E91-97BD-3129BD96221D}" type="sibTrans" cxnId="{6CEA3916-3AA3-404E-A5D2-C960F059F4C9}">
      <dgm:prSet/>
      <dgm:spPr/>
      <dgm:t>
        <a:bodyPr/>
        <a:lstStyle/>
        <a:p>
          <a:endParaRPr lang="zh-CN" altLang="en-US"/>
        </a:p>
      </dgm:t>
    </dgm:pt>
    <dgm:pt modelId="{95419BDA-6192-4DDF-9C8F-8FEE2A0F4963}">
      <dgm:prSet phldrT="[文本]"/>
      <dgm:spPr/>
      <dgm:t>
        <a:bodyPr/>
        <a:lstStyle/>
        <a:p>
          <a:r>
            <a:rPr lang="zh-CN" altLang="en-US" dirty="0" smtClean="0"/>
            <a:t>国际品牌定制</a:t>
          </a:r>
          <a:endParaRPr lang="zh-CN" altLang="en-US" dirty="0"/>
        </a:p>
      </dgm:t>
    </dgm:pt>
    <dgm:pt modelId="{1A1A8A9C-7E5E-4F13-AE59-0758629D8D42}" type="parTrans" cxnId="{5373F024-3462-4E8C-8CAE-0137E42CD146}">
      <dgm:prSet/>
      <dgm:spPr/>
      <dgm:t>
        <a:bodyPr/>
        <a:lstStyle/>
        <a:p>
          <a:endParaRPr lang="zh-CN" altLang="en-US"/>
        </a:p>
      </dgm:t>
    </dgm:pt>
    <dgm:pt modelId="{6FC8F446-2A14-494B-AFDE-E32D666CFA38}" type="sibTrans" cxnId="{5373F024-3462-4E8C-8CAE-0137E42CD146}">
      <dgm:prSet/>
      <dgm:spPr/>
      <dgm:t>
        <a:bodyPr/>
        <a:lstStyle/>
        <a:p>
          <a:endParaRPr lang="zh-CN" altLang="en-US"/>
        </a:p>
      </dgm:t>
    </dgm:pt>
    <dgm:pt modelId="{1EBD0AD0-72B2-4E7E-88D6-31A0A656C343}">
      <dgm:prSet phldrT="[文本]"/>
      <dgm:spPr/>
      <dgm:t>
        <a:bodyPr/>
        <a:lstStyle/>
        <a:p>
          <a:r>
            <a:rPr lang="zh-CN" altLang="en-US" dirty="0" smtClean="0"/>
            <a:t>成本     </a:t>
          </a:r>
          <a:r>
            <a:rPr lang="en-US" altLang="zh-CN" dirty="0" smtClean="0"/>
            <a:t>4.5</a:t>
          </a:r>
          <a:r>
            <a:rPr lang="zh-CN" altLang="en-US" dirty="0" smtClean="0"/>
            <a:t>元</a:t>
          </a:r>
          <a:endParaRPr lang="zh-CN" altLang="en-US" dirty="0"/>
        </a:p>
      </dgm:t>
    </dgm:pt>
    <dgm:pt modelId="{1FA5B0E3-A016-4AB0-BED6-B6EC0DF10EF5}" type="parTrans" cxnId="{E8BA0ED4-1ECA-44E7-B51D-0E49C1F943C9}">
      <dgm:prSet/>
      <dgm:spPr/>
      <dgm:t>
        <a:bodyPr/>
        <a:lstStyle/>
        <a:p>
          <a:endParaRPr lang="zh-CN" altLang="en-US"/>
        </a:p>
      </dgm:t>
    </dgm:pt>
    <dgm:pt modelId="{98B6BC19-DF3B-4C2E-B146-2C20CC69C277}" type="sibTrans" cxnId="{E8BA0ED4-1ECA-44E7-B51D-0E49C1F943C9}">
      <dgm:prSet/>
      <dgm:spPr/>
      <dgm:t>
        <a:bodyPr/>
        <a:lstStyle/>
        <a:p>
          <a:endParaRPr lang="zh-CN" altLang="en-US"/>
        </a:p>
      </dgm:t>
    </dgm:pt>
    <dgm:pt modelId="{CFE9C390-7EE9-489C-BE16-32D8BBC4C514}">
      <dgm:prSet phldrT="[文本]"/>
      <dgm:spPr/>
      <dgm:t>
        <a:bodyPr/>
        <a:lstStyle/>
        <a:p>
          <a:r>
            <a:rPr lang="zh-CN" altLang="en-US" dirty="0" smtClean="0"/>
            <a:t>售价    </a:t>
          </a:r>
          <a:r>
            <a:rPr lang="en-US" altLang="zh-CN" dirty="0" smtClean="0"/>
            <a:t>18-20</a:t>
          </a:r>
          <a:r>
            <a:rPr lang="zh-CN" altLang="en-US" dirty="0" smtClean="0"/>
            <a:t>元</a:t>
          </a:r>
          <a:endParaRPr lang="zh-CN" altLang="en-US" dirty="0"/>
        </a:p>
      </dgm:t>
    </dgm:pt>
    <dgm:pt modelId="{3E2C847A-0A62-4D32-B4C2-C548361CE6D9}" type="parTrans" cxnId="{7D416A9E-853F-447B-B628-71C8AFB561E4}">
      <dgm:prSet/>
      <dgm:spPr/>
      <dgm:t>
        <a:bodyPr/>
        <a:lstStyle/>
        <a:p>
          <a:endParaRPr lang="zh-CN" altLang="en-US"/>
        </a:p>
      </dgm:t>
    </dgm:pt>
    <dgm:pt modelId="{902EF8DD-66A8-41F9-AF53-75E3A29AFCF7}" type="sibTrans" cxnId="{7D416A9E-853F-447B-B628-71C8AFB561E4}">
      <dgm:prSet/>
      <dgm:spPr/>
      <dgm:t>
        <a:bodyPr/>
        <a:lstStyle/>
        <a:p>
          <a:endParaRPr lang="zh-CN" altLang="en-US"/>
        </a:p>
      </dgm:t>
    </dgm:pt>
    <dgm:pt modelId="{4F464E43-F5EF-4936-8F50-E609DA7AB65B}">
      <dgm:prSet/>
      <dgm:spPr/>
      <dgm:t>
        <a:bodyPr/>
        <a:lstStyle/>
        <a:p>
          <a:r>
            <a:rPr lang="zh-CN" altLang="en-US" dirty="0" smtClean="0"/>
            <a:t>国内定制店</a:t>
          </a:r>
          <a:endParaRPr lang="zh-CN" altLang="en-US" dirty="0"/>
        </a:p>
      </dgm:t>
    </dgm:pt>
    <dgm:pt modelId="{D29EFBD9-0547-4820-B7FD-1661548BD84F}" type="parTrans" cxnId="{2053C13E-B3AF-4121-8107-1C132AE0EB8B}">
      <dgm:prSet/>
      <dgm:spPr/>
      <dgm:t>
        <a:bodyPr/>
        <a:lstStyle/>
        <a:p>
          <a:endParaRPr lang="zh-CN" altLang="en-US"/>
        </a:p>
      </dgm:t>
    </dgm:pt>
    <dgm:pt modelId="{A918B621-A158-447C-9363-0F4740B6FC2B}" type="sibTrans" cxnId="{2053C13E-B3AF-4121-8107-1C132AE0EB8B}">
      <dgm:prSet/>
      <dgm:spPr/>
      <dgm:t>
        <a:bodyPr/>
        <a:lstStyle/>
        <a:p>
          <a:endParaRPr lang="zh-CN" altLang="en-US"/>
        </a:p>
      </dgm:t>
    </dgm:pt>
    <dgm:pt modelId="{3F6E005C-7810-44F2-BA3A-464505C88B49}">
      <dgm:prSet/>
      <dgm:spPr/>
      <dgm:t>
        <a:bodyPr/>
        <a:lstStyle/>
        <a:p>
          <a:r>
            <a:rPr lang="zh-CN" altLang="en-US" dirty="0" smtClean="0"/>
            <a:t>我们</a:t>
          </a:r>
          <a:endParaRPr lang="en-US" altLang="zh-CN" dirty="0" smtClean="0"/>
        </a:p>
        <a:p>
          <a:r>
            <a:rPr lang="zh-CN" altLang="en-US" dirty="0" smtClean="0"/>
            <a:t>知明领袖</a:t>
          </a:r>
          <a:endParaRPr lang="zh-CN" altLang="en-US" dirty="0"/>
        </a:p>
      </dgm:t>
    </dgm:pt>
    <dgm:pt modelId="{A563E1E7-50A7-4430-AA77-724F941FDDAF}" type="parTrans" cxnId="{967C9C16-1A4D-49D4-8D23-4D15561316B7}">
      <dgm:prSet/>
      <dgm:spPr/>
      <dgm:t>
        <a:bodyPr/>
        <a:lstStyle/>
        <a:p>
          <a:endParaRPr lang="zh-CN" altLang="en-US"/>
        </a:p>
      </dgm:t>
    </dgm:pt>
    <dgm:pt modelId="{A0C878C3-8F3C-4055-B486-0E4E44F0F20D}" type="sibTrans" cxnId="{967C9C16-1A4D-49D4-8D23-4D15561316B7}">
      <dgm:prSet/>
      <dgm:spPr/>
      <dgm:t>
        <a:bodyPr/>
        <a:lstStyle/>
        <a:p>
          <a:endParaRPr lang="zh-CN" altLang="en-US"/>
        </a:p>
      </dgm:t>
    </dgm:pt>
    <dgm:pt modelId="{65FBDFC6-B0DE-412B-B736-F1B9C0787ABD}">
      <dgm:prSet/>
      <dgm:spPr/>
      <dgm:t>
        <a:bodyPr/>
        <a:lstStyle/>
        <a:p>
          <a:r>
            <a:rPr lang="zh-CN" altLang="en-US" dirty="0" smtClean="0"/>
            <a:t>成本     </a:t>
          </a:r>
          <a:r>
            <a:rPr lang="en-US" altLang="zh-CN" dirty="0" smtClean="0"/>
            <a:t>3.5</a:t>
          </a:r>
          <a:r>
            <a:rPr lang="zh-CN" altLang="en-US" dirty="0" smtClean="0"/>
            <a:t>元</a:t>
          </a:r>
          <a:endParaRPr lang="zh-CN" altLang="en-US" dirty="0"/>
        </a:p>
      </dgm:t>
    </dgm:pt>
    <dgm:pt modelId="{E1CE5CBA-28A3-41C2-B432-734806B59709}" type="parTrans" cxnId="{E90B80AA-8CF1-4F82-82A5-C3E58E3E0007}">
      <dgm:prSet/>
      <dgm:spPr/>
      <dgm:t>
        <a:bodyPr/>
        <a:lstStyle/>
        <a:p>
          <a:endParaRPr lang="zh-CN" altLang="en-US"/>
        </a:p>
      </dgm:t>
    </dgm:pt>
    <dgm:pt modelId="{39BB91C6-3B57-4C61-9455-837F0F82F8D1}" type="sibTrans" cxnId="{E90B80AA-8CF1-4F82-82A5-C3E58E3E0007}">
      <dgm:prSet/>
      <dgm:spPr/>
      <dgm:t>
        <a:bodyPr/>
        <a:lstStyle/>
        <a:p>
          <a:endParaRPr lang="zh-CN" altLang="en-US"/>
        </a:p>
      </dgm:t>
    </dgm:pt>
    <dgm:pt modelId="{2C2B9061-124A-4FAD-9E5A-20BC04A5667E}">
      <dgm:prSet/>
      <dgm:spPr/>
      <dgm:t>
        <a:bodyPr/>
        <a:lstStyle/>
        <a:p>
          <a:r>
            <a:rPr lang="zh-CN" altLang="en-US" dirty="0" smtClean="0"/>
            <a:t>成本 </a:t>
          </a:r>
          <a:endParaRPr lang="en-US" altLang="zh-CN" dirty="0" smtClean="0"/>
        </a:p>
        <a:p>
          <a:r>
            <a:rPr lang="en-US" altLang="zh-CN" dirty="0" smtClean="0"/>
            <a:t>3</a:t>
          </a:r>
          <a:r>
            <a:rPr lang="zh-CN" altLang="en-US" dirty="0" smtClean="0"/>
            <a:t>元（目前）</a:t>
          </a:r>
          <a:endParaRPr lang="en-US" altLang="zh-CN" dirty="0" smtClean="0"/>
        </a:p>
        <a:p>
          <a:r>
            <a:rPr lang="en-US" altLang="zh-CN" dirty="0" smtClean="0"/>
            <a:t>2.2</a:t>
          </a:r>
          <a:r>
            <a:rPr lang="zh-CN" altLang="en-US" dirty="0" smtClean="0"/>
            <a:t>元</a:t>
          </a:r>
          <a:r>
            <a:rPr lang="en-US" altLang="zh-CN" dirty="0" smtClean="0"/>
            <a:t>(1</a:t>
          </a:r>
          <a:r>
            <a:rPr lang="zh-CN" altLang="en-US" dirty="0" smtClean="0"/>
            <a:t>年后）</a:t>
          </a:r>
          <a:endParaRPr lang="zh-CN" altLang="en-US" dirty="0"/>
        </a:p>
      </dgm:t>
    </dgm:pt>
    <dgm:pt modelId="{9050AB83-E5CB-4EA1-A872-7E9C8E9C214C}" type="parTrans" cxnId="{FBCEE7D7-F401-42F7-B20D-742EE224D921}">
      <dgm:prSet/>
      <dgm:spPr/>
      <dgm:t>
        <a:bodyPr/>
        <a:lstStyle/>
        <a:p>
          <a:endParaRPr lang="zh-CN" altLang="en-US"/>
        </a:p>
      </dgm:t>
    </dgm:pt>
    <dgm:pt modelId="{36CE7079-EFD0-4D1F-B9EA-B07074614B6E}" type="sibTrans" cxnId="{FBCEE7D7-F401-42F7-B20D-742EE224D921}">
      <dgm:prSet/>
      <dgm:spPr/>
      <dgm:t>
        <a:bodyPr/>
        <a:lstStyle/>
        <a:p>
          <a:endParaRPr lang="zh-CN" altLang="en-US"/>
        </a:p>
      </dgm:t>
    </dgm:pt>
    <dgm:pt modelId="{63FA5424-1D3D-49BC-BE06-51B6DFC3939D}">
      <dgm:prSet/>
      <dgm:spPr/>
      <dgm:t>
        <a:bodyPr/>
        <a:lstStyle/>
        <a:p>
          <a:r>
            <a:rPr lang="zh-CN" altLang="en-US" dirty="0" smtClean="0"/>
            <a:t>售价    </a:t>
          </a:r>
          <a:r>
            <a:rPr lang="en-US" altLang="zh-CN" dirty="0" smtClean="0"/>
            <a:t>14-16</a:t>
          </a:r>
          <a:r>
            <a:rPr lang="zh-CN" altLang="en-US" dirty="0" smtClean="0"/>
            <a:t>元</a:t>
          </a:r>
          <a:endParaRPr lang="zh-CN" altLang="en-US" dirty="0"/>
        </a:p>
      </dgm:t>
    </dgm:pt>
    <dgm:pt modelId="{0B1337DC-EC39-4BB3-86A0-5A5C66164B3B}" type="parTrans" cxnId="{999696C1-49E9-4D5D-A370-6B921FD46647}">
      <dgm:prSet/>
      <dgm:spPr/>
      <dgm:t>
        <a:bodyPr/>
        <a:lstStyle/>
        <a:p>
          <a:endParaRPr lang="zh-CN" altLang="en-US"/>
        </a:p>
      </dgm:t>
    </dgm:pt>
    <dgm:pt modelId="{98ED7ABB-18E2-415D-BED1-8123DB7AEE0B}" type="sibTrans" cxnId="{999696C1-49E9-4D5D-A370-6B921FD46647}">
      <dgm:prSet/>
      <dgm:spPr/>
      <dgm:t>
        <a:bodyPr/>
        <a:lstStyle/>
        <a:p>
          <a:endParaRPr lang="zh-CN" altLang="en-US"/>
        </a:p>
      </dgm:t>
    </dgm:pt>
    <dgm:pt modelId="{F4510C70-F7B3-4682-A18C-55390B015809}">
      <dgm:prSet/>
      <dgm:spPr/>
      <dgm:t>
        <a:bodyPr/>
        <a:lstStyle/>
        <a:p>
          <a:r>
            <a:rPr lang="zh-CN" altLang="en-US" dirty="0" smtClean="0"/>
            <a:t>售价  </a:t>
          </a:r>
          <a:endParaRPr lang="en-US" altLang="zh-CN" dirty="0" smtClean="0"/>
        </a:p>
        <a:p>
          <a:r>
            <a:rPr lang="en-US" altLang="zh-CN" dirty="0" smtClean="0"/>
            <a:t>8-10</a:t>
          </a:r>
          <a:r>
            <a:rPr lang="zh-CN" altLang="en-US" dirty="0" smtClean="0"/>
            <a:t>元（目前）  </a:t>
          </a:r>
          <a:endParaRPr lang="en-US" altLang="zh-CN" dirty="0" smtClean="0"/>
        </a:p>
        <a:p>
          <a:r>
            <a:rPr lang="en-US" altLang="zh-CN" dirty="0" smtClean="0"/>
            <a:t>7-8</a:t>
          </a:r>
          <a:r>
            <a:rPr lang="zh-CN" altLang="en-US" dirty="0" smtClean="0"/>
            <a:t>元（</a:t>
          </a:r>
          <a:r>
            <a:rPr lang="en-US" altLang="zh-CN" dirty="0" smtClean="0"/>
            <a:t>1</a:t>
          </a:r>
          <a:r>
            <a:rPr lang="zh-CN" altLang="en-US" dirty="0" smtClean="0"/>
            <a:t>年后）</a:t>
          </a:r>
          <a:endParaRPr lang="zh-CN" altLang="en-US" dirty="0"/>
        </a:p>
      </dgm:t>
    </dgm:pt>
    <dgm:pt modelId="{52AD6527-F605-4FD6-9649-03D07431A2CB}" type="parTrans" cxnId="{94644A4A-2C5F-4615-8410-5304BB473BD0}">
      <dgm:prSet/>
      <dgm:spPr/>
      <dgm:t>
        <a:bodyPr/>
        <a:lstStyle/>
        <a:p>
          <a:endParaRPr lang="zh-CN" altLang="en-US"/>
        </a:p>
      </dgm:t>
    </dgm:pt>
    <dgm:pt modelId="{08B5316D-D882-4378-A785-D6BFFF833EEF}" type="sibTrans" cxnId="{94644A4A-2C5F-4615-8410-5304BB473BD0}">
      <dgm:prSet/>
      <dgm:spPr/>
      <dgm:t>
        <a:bodyPr/>
        <a:lstStyle/>
        <a:p>
          <a:endParaRPr lang="zh-CN" altLang="en-US"/>
        </a:p>
      </dgm:t>
    </dgm:pt>
    <dgm:pt modelId="{E4C17835-DE5F-4B93-8D4B-CCA95FD9063E}" type="pres">
      <dgm:prSet presAssocID="{37D38C88-3A34-46AA-984B-66AF409217BB}" presName="list" presStyleCnt="0">
        <dgm:presLayoutVars>
          <dgm:dir/>
          <dgm:animLvl val="lvl"/>
        </dgm:presLayoutVars>
      </dgm:prSet>
      <dgm:spPr/>
      <dgm:t>
        <a:bodyPr/>
        <a:lstStyle/>
        <a:p>
          <a:endParaRPr lang="zh-CN" altLang="en-US"/>
        </a:p>
      </dgm:t>
    </dgm:pt>
    <dgm:pt modelId="{D8A34746-24E2-4FD5-8F73-0B49D8DC66AF}" type="pres">
      <dgm:prSet presAssocID="{5A13E168-0F4F-4B25-A965-D4638344048F}" presName="posSpace" presStyleCnt="0"/>
      <dgm:spPr/>
    </dgm:pt>
    <dgm:pt modelId="{767A1602-FA37-4148-8397-91FCAED8A986}" type="pres">
      <dgm:prSet presAssocID="{5A13E168-0F4F-4B25-A965-D4638344048F}" presName="vertFlow" presStyleCnt="0"/>
      <dgm:spPr/>
    </dgm:pt>
    <dgm:pt modelId="{96F493C1-5935-4542-8081-1A14CF552A4F}" type="pres">
      <dgm:prSet presAssocID="{5A13E168-0F4F-4B25-A965-D4638344048F}" presName="topSpace" presStyleCnt="0"/>
      <dgm:spPr/>
    </dgm:pt>
    <dgm:pt modelId="{D163BEDD-2E96-42C4-86D9-115715D46FF5}" type="pres">
      <dgm:prSet presAssocID="{5A13E168-0F4F-4B25-A965-D4638344048F}" presName="firstComp" presStyleCnt="0"/>
      <dgm:spPr/>
    </dgm:pt>
    <dgm:pt modelId="{99FC086A-641D-44A3-85F4-DEB6E502C725}" type="pres">
      <dgm:prSet presAssocID="{5A13E168-0F4F-4B25-A965-D4638344048F}" presName="firstChild" presStyleLbl="bgAccFollowNode1" presStyleIdx="0" presStyleCnt="10"/>
      <dgm:spPr/>
      <dgm:t>
        <a:bodyPr/>
        <a:lstStyle/>
        <a:p>
          <a:endParaRPr lang="zh-CN" altLang="en-US"/>
        </a:p>
      </dgm:t>
    </dgm:pt>
    <dgm:pt modelId="{44A73B1E-0C89-4E88-BC48-DEB17EB15148}" type="pres">
      <dgm:prSet presAssocID="{5A13E168-0F4F-4B25-A965-D4638344048F}" presName="firstChildTx" presStyleLbl="bgAccFollowNode1" presStyleIdx="0" presStyleCnt="10">
        <dgm:presLayoutVars>
          <dgm:bulletEnabled val="1"/>
        </dgm:presLayoutVars>
      </dgm:prSet>
      <dgm:spPr/>
      <dgm:t>
        <a:bodyPr/>
        <a:lstStyle/>
        <a:p>
          <a:endParaRPr lang="zh-CN" altLang="en-US"/>
        </a:p>
      </dgm:t>
    </dgm:pt>
    <dgm:pt modelId="{427C09E7-2FEA-4521-A7EB-FB49D26E3359}" type="pres">
      <dgm:prSet presAssocID="{BAE863C2-C0A2-43D4-BF4D-9B9C0DAF2734}" presName="comp" presStyleCnt="0"/>
      <dgm:spPr/>
    </dgm:pt>
    <dgm:pt modelId="{999E61BD-07CE-4EBD-A880-78F708C53CE4}" type="pres">
      <dgm:prSet presAssocID="{BAE863C2-C0A2-43D4-BF4D-9B9C0DAF2734}" presName="child" presStyleLbl="bgAccFollowNode1" presStyleIdx="1" presStyleCnt="10"/>
      <dgm:spPr/>
      <dgm:t>
        <a:bodyPr/>
        <a:lstStyle/>
        <a:p>
          <a:endParaRPr lang="zh-CN" altLang="en-US"/>
        </a:p>
      </dgm:t>
    </dgm:pt>
    <dgm:pt modelId="{475745C0-CAA5-4075-A352-FD152695BD8D}" type="pres">
      <dgm:prSet presAssocID="{BAE863C2-C0A2-43D4-BF4D-9B9C0DAF2734}" presName="childTx" presStyleLbl="bgAccFollowNode1" presStyleIdx="1" presStyleCnt="10">
        <dgm:presLayoutVars>
          <dgm:bulletEnabled val="1"/>
        </dgm:presLayoutVars>
      </dgm:prSet>
      <dgm:spPr/>
      <dgm:t>
        <a:bodyPr/>
        <a:lstStyle/>
        <a:p>
          <a:endParaRPr lang="zh-CN" altLang="en-US"/>
        </a:p>
      </dgm:t>
    </dgm:pt>
    <dgm:pt modelId="{6E911C75-16E4-49A5-A190-74638C2ABBAA}" type="pres">
      <dgm:prSet presAssocID="{5A13E168-0F4F-4B25-A965-D4638344048F}" presName="negSpace" presStyleCnt="0"/>
      <dgm:spPr/>
    </dgm:pt>
    <dgm:pt modelId="{E99F9BE7-DAFC-4245-B9ED-B6F51F04C3DB}" type="pres">
      <dgm:prSet presAssocID="{5A13E168-0F4F-4B25-A965-D4638344048F}" presName="circle" presStyleLbl="node1" presStyleIdx="0" presStyleCnt="5"/>
      <dgm:spPr/>
      <dgm:t>
        <a:bodyPr/>
        <a:lstStyle/>
        <a:p>
          <a:endParaRPr lang="zh-CN" altLang="en-US"/>
        </a:p>
      </dgm:t>
    </dgm:pt>
    <dgm:pt modelId="{9AA58DB1-E797-49C5-89D1-C5BCE7A50B22}" type="pres">
      <dgm:prSet presAssocID="{A2EFA584-D3C0-45DE-9A98-9D444D095506}" presName="transSpace" presStyleCnt="0"/>
      <dgm:spPr/>
    </dgm:pt>
    <dgm:pt modelId="{2C73C240-0715-49C5-AC89-A00CD8756403}" type="pres">
      <dgm:prSet presAssocID="{3FADC063-3F8B-4D74-A5AC-8CDC5B972BF1}" presName="posSpace" presStyleCnt="0"/>
      <dgm:spPr/>
    </dgm:pt>
    <dgm:pt modelId="{CB70C48B-3A8C-4251-87EA-A94013F4644A}" type="pres">
      <dgm:prSet presAssocID="{3FADC063-3F8B-4D74-A5AC-8CDC5B972BF1}" presName="vertFlow" presStyleCnt="0"/>
      <dgm:spPr/>
    </dgm:pt>
    <dgm:pt modelId="{A2140D3E-CBEA-4B3D-9C56-8FB4C84A05FB}" type="pres">
      <dgm:prSet presAssocID="{3FADC063-3F8B-4D74-A5AC-8CDC5B972BF1}" presName="topSpace" presStyleCnt="0"/>
      <dgm:spPr/>
    </dgm:pt>
    <dgm:pt modelId="{76BF03FE-3B73-4EED-9610-97C9519E7389}" type="pres">
      <dgm:prSet presAssocID="{3FADC063-3F8B-4D74-A5AC-8CDC5B972BF1}" presName="firstComp" presStyleCnt="0"/>
      <dgm:spPr/>
    </dgm:pt>
    <dgm:pt modelId="{CC808C6E-E444-4052-AF7A-6881CED03F88}" type="pres">
      <dgm:prSet presAssocID="{3FADC063-3F8B-4D74-A5AC-8CDC5B972BF1}" presName="firstChild" presStyleLbl="bgAccFollowNode1" presStyleIdx="2" presStyleCnt="10"/>
      <dgm:spPr/>
      <dgm:t>
        <a:bodyPr/>
        <a:lstStyle/>
        <a:p>
          <a:endParaRPr lang="zh-CN" altLang="en-US"/>
        </a:p>
      </dgm:t>
    </dgm:pt>
    <dgm:pt modelId="{611B9649-D663-45BF-A898-44F0AE33888E}" type="pres">
      <dgm:prSet presAssocID="{3FADC063-3F8B-4D74-A5AC-8CDC5B972BF1}" presName="firstChildTx" presStyleLbl="bgAccFollowNode1" presStyleIdx="2" presStyleCnt="10">
        <dgm:presLayoutVars>
          <dgm:bulletEnabled val="1"/>
        </dgm:presLayoutVars>
      </dgm:prSet>
      <dgm:spPr/>
      <dgm:t>
        <a:bodyPr/>
        <a:lstStyle/>
        <a:p>
          <a:endParaRPr lang="zh-CN" altLang="en-US"/>
        </a:p>
      </dgm:t>
    </dgm:pt>
    <dgm:pt modelId="{484E1B01-47EC-4C4B-AECB-60B9DB7C1803}" type="pres">
      <dgm:prSet presAssocID="{EA741535-76AD-473E-8BAC-1CB97C2F4FA3}" presName="comp" presStyleCnt="0"/>
      <dgm:spPr/>
    </dgm:pt>
    <dgm:pt modelId="{FB68F55D-18D7-4FFF-AD95-E466060658F7}" type="pres">
      <dgm:prSet presAssocID="{EA741535-76AD-473E-8BAC-1CB97C2F4FA3}" presName="child" presStyleLbl="bgAccFollowNode1" presStyleIdx="3" presStyleCnt="10"/>
      <dgm:spPr/>
      <dgm:t>
        <a:bodyPr/>
        <a:lstStyle/>
        <a:p>
          <a:endParaRPr lang="zh-CN" altLang="en-US"/>
        </a:p>
      </dgm:t>
    </dgm:pt>
    <dgm:pt modelId="{5A9370A2-F3E3-41FE-B5EA-1C3960F68EC3}" type="pres">
      <dgm:prSet presAssocID="{EA741535-76AD-473E-8BAC-1CB97C2F4FA3}" presName="childTx" presStyleLbl="bgAccFollowNode1" presStyleIdx="3" presStyleCnt="10">
        <dgm:presLayoutVars>
          <dgm:bulletEnabled val="1"/>
        </dgm:presLayoutVars>
      </dgm:prSet>
      <dgm:spPr/>
      <dgm:t>
        <a:bodyPr/>
        <a:lstStyle/>
        <a:p>
          <a:endParaRPr lang="zh-CN" altLang="en-US"/>
        </a:p>
      </dgm:t>
    </dgm:pt>
    <dgm:pt modelId="{34DA645D-2F58-46E0-9FB4-597B5BDFE1C8}" type="pres">
      <dgm:prSet presAssocID="{3FADC063-3F8B-4D74-A5AC-8CDC5B972BF1}" presName="negSpace" presStyleCnt="0"/>
      <dgm:spPr/>
    </dgm:pt>
    <dgm:pt modelId="{404C04AE-7306-412E-95DC-A0F9B7DEF905}" type="pres">
      <dgm:prSet presAssocID="{3FADC063-3F8B-4D74-A5AC-8CDC5B972BF1}" presName="circle" presStyleLbl="node1" presStyleIdx="1" presStyleCnt="5"/>
      <dgm:spPr/>
      <dgm:t>
        <a:bodyPr/>
        <a:lstStyle/>
        <a:p>
          <a:endParaRPr lang="zh-CN" altLang="en-US"/>
        </a:p>
      </dgm:t>
    </dgm:pt>
    <dgm:pt modelId="{CABA61F5-3766-4BD4-803B-80985FB719E2}" type="pres">
      <dgm:prSet presAssocID="{EE20697F-40E6-4B18-85B0-DAF03CC6CE7A}" presName="transSpace" presStyleCnt="0"/>
      <dgm:spPr/>
    </dgm:pt>
    <dgm:pt modelId="{4423E355-7222-49B9-BA72-C4BFB55B6C83}" type="pres">
      <dgm:prSet presAssocID="{95419BDA-6192-4DDF-9C8F-8FEE2A0F4963}" presName="posSpace" presStyleCnt="0"/>
      <dgm:spPr/>
    </dgm:pt>
    <dgm:pt modelId="{DED08F92-043D-4E30-8984-E5BCE4E33B2A}" type="pres">
      <dgm:prSet presAssocID="{95419BDA-6192-4DDF-9C8F-8FEE2A0F4963}" presName="vertFlow" presStyleCnt="0"/>
      <dgm:spPr/>
    </dgm:pt>
    <dgm:pt modelId="{CE472E07-12B7-496A-BCD3-62B1B7E16934}" type="pres">
      <dgm:prSet presAssocID="{95419BDA-6192-4DDF-9C8F-8FEE2A0F4963}" presName="topSpace" presStyleCnt="0"/>
      <dgm:spPr/>
    </dgm:pt>
    <dgm:pt modelId="{5C4B1333-EC59-4BB1-A3C7-D45184D20A1C}" type="pres">
      <dgm:prSet presAssocID="{95419BDA-6192-4DDF-9C8F-8FEE2A0F4963}" presName="firstComp" presStyleCnt="0"/>
      <dgm:spPr/>
    </dgm:pt>
    <dgm:pt modelId="{CA994609-CA82-45BD-BEFC-6C28CD3327F9}" type="pres">
      <dgm:prSet presAssocID="{95419BDA-6192-4DDF-9C8F-8FEE2A0F4963}" presName="firstChild" presStyleLbl="bgAccFollowNode1" presStyleIdx="4" presStyleCnt="10"/>
      <dgm:spPr/>
      <dgm:t>
        <a:bodyPr/>
        <a:lstStyle/>
        <a:p>
          <a:endParaRPr lang="zh-CN" altLang="en-US"/>
        </a:p>
      </dgm:t>
    </dgm:pt>
    <dgm:pt modelId="{740D2A42-DB4F-4DD0-AB5A-4248D789EC3C}" type="pres">
      <dgm:prSet presAssocID="{95419BDA-6192-4DDF-9C8F-8FEE2A0F4963}" presName="firstChildTx" presStyleLbl="bgAccFollowNode1" presStyleIdx="4" presStyleCnt="10">
        <dgm:presLayoutVars>
          <dgm:bulletEnabled val="1"/>
        </dgm:presLayoutVars>
      </dgm:prSet>
      <dgm:spPr/>
      <dgm:t>
        <a:bodyPr/>
        <a:lstStyle/>
        <a:p>
          <a:endParaRPr lang="zh-CN" altLang="en-US"/>
        </a:p>
      </dgm:t>
    </dgm:pt>
    <dgm:pt modelId="{17E10814-6FE3-4819-B622-1B16C1A34D26}" type="pres">
      <dgm:prSet presAssocID="{CFE9C390-7EE9-489C-BE16-32D8BBC4C514}" presName="comp" presStyleCnt="0"/>
      <dgm:spPr/>
    </dgm:pt>
    <dgm:pt modelId="{782D475E-02BE-4A48-AE03-5E32708DBCD6}" type="pres">
      <dgm:prSet presAssocID="{CFE9C390-7EE9-489C-BE16-32D8BBC4C514}" presName="child" presStyleLbl="bgAccFollowNode1" presStyleIdx="5" presStyleCnt="10"/>
      <dgm:spPr/>
      <dgm:t>
        <a:bodyPr/>
        <a:lstStyle/>
        <a:p>
          <a:endParaRPr lang="zh-CN" altLang="en-US"/>
        </a:p>
      </dgm:t>
    </dgm:pt>
    <dgm:pt modelId="{756B4188-50E0-4B7A-B958-480D92129808}" type="pres">
      <dgm:prSet presAssocID="{CFE9C390-7EE9-489C-BE16-32D8BBC4C514}" presName="childTx" presStyleLbl="bgAccFollowNode1" presStyleIdx="5" presStyleCnt="10">
        <dgm:presLayoutVars>
          <dgm:bulletEnabled val="1"/>
        </dgm:presLayoutVars>
      </dgm:prSet>
      <dgm:spPr/>
      <dgm:t>
        <a:bodyPr/>
        <a:lstStyle/>
        <a:p>
          <a:endParaRPr lang="zh-CN" altLang="en-US"/>
        </a:p>
      </dgm:t>
    </dgm:pt>
    <dgm:pt modelId="{23385A54-F420-4E64-8B18-6BA5070E3EE1}" type="pres">
      <dgm:prSet presAssocID="{95419BDA-6192-4DDF-9C8F-8FEE2A0F4963}" presName="negSpace" presStyleCnt="0"/>
      <dgm:spPr/>
    </dgm:pt>
    <dgm:pt modelId="{A4F9105F-4FC9-4192-BD4C-7D68AFA248C3}" type="pres">
      <dgm:prSet presAssocID="{95419BDA-6192-4DDF-9C8F-8FEE2A0F4963}" presName="circle" presStyleLbl="node1" presStyleIdx="2" presStyleCnt="5"/>
      <dgm:spPr/>
      <dgm:t>
        <a:bodyPr/>
        <a:lstStyle/>
        <a:p>
          <a:endParaRPr lang="zh-CN" altLang="en-US"/>
        </a:p>
      </dgm:t>
    </dgm:pt>
    <dgm:pt modelId="{BCE73354-1D02-4CA0-82A7-C693CEE212F2}" type="pres">
      <dgm:prSet presAssocID="{6FC8F446-2A14-494B-AFDE-E32D666CFA38}" presName="transSpace" presStyleCnt="0"/>
      <dgm:spPr/>
    </dgm:pt>
    <dgm:pt modelId="{D6B712BD-6A85-4D3F-A614-32056AAF6E0F}" type="pres">
      <dgm:prSet presAssocID="{4F464E43-F5EF-4936-8F50-E609DA7AB65B}" presName="posSpace" presStyleCnt="0"/>
      <dgm:spPr/>
    </dgm:pt>
    <dgm:pt modelId="{F8F7EB4F-690A-41F8-9825-9CA5EBACA18A}" type="pres">
      <dgm:prSet presAssocID="{4F464E43-F5EF-4936-8F50-E609DA7AB65B}" presName="vertFlow" presStyleCnt="0"/>
      <dgm:spPr/>
    </dgm:pt>
    <dgm:pt modelId="{B45937FB-D082-4CBE-A581-B75C6375EEC7}" type="pres">
      <dgm:prSet presAssocID="{4F464E43-F5EF-4936-8F50-E609DA7AB65B}" presName="topSpace" presStyleCnt="0"/>
      <dgm:spPr/>
    </dgm:pt>
    <dgm:pt modelId="{8E602BF8-4DBF-4EA0-BB7C-4301168C0E77}" type="pres">
      <dgm:prSet presAssocID="{4F464E43-F5EF-4936-8F50-E609DA7AB65B}" presName="firstComp" presStyleCnt="0"/>
      <dgm:spPr/>
    </dgm:pt>
    <dgm:pt modelId="{E6F582DF-0249-4197-B7BA-DA816594D554}" type="pres">
      <dgm:prSet presAssocID="{4F464E43-F5EF-4936-8F50-E609DA7AB65B}" presName="firstChild" presStyleLbl="bgAccFollowNode1" presStyleIdx="6" presStyleCnt="10"/>
      <dgm:spPr/>
      <dgm:t>
        <a:bodyPr/>
        <a:lstStyle/>
        <a:p>
          <a:endParaRPr lang="zh-CN" altLang="en-US"/>
        </a:p>
      </dgm:t>
    </dgm:pt>
    <dgm:pt modelId="{1A26A781-A366-485C-8D41-909B35119B79}" type="pres">
      <dgm:prSet presAssocID="{4F464E43-F5EF-4936-8F50-E609DA7AB65B}" presName="firstChildTx" presStyleLbl="bgAccFollowNode1" presStyleIdx="6" presStyleCnt="10">
        <dgm:presLayoutVars>
          <dgm:bulletEnabled val="1"/>
        </dgm:presLayoutVars>
      </dgm:prSet>
      <dgm:spPr/>
      <dgm:t>
        <a:bodyPr/>
        <a:lstStyle/>
        <a:p>
          <a:endParaRPr lang="zh-CN" altLang="en-US"/>
        </a:p>
      </dgm:t>
    </dgm:pt>
    <dgm:pt modelId="{9E4BC306-0CAC-4A15-AF6B-11FABE07EDD3}" type="pres">
      <dgm:prSet presAssocID="{63FA5424-1D3D-49BC-BE06-51B6DFC3939D}" presName="comp" presStyleCnt="0"/>
      <dgm:spPr/>
    </dgm:pt>
    <dgm:pt modelId="{2AB8117A-94C3-4A08-A74F-33288BE2C250}" type="pres">
      <dgm:prSet presAssocID="{63FA5424-1D3D-49BC-BE06-51B6DFC3939D}" presName="child" presStyleLbl="bgAccFollowNode1" presStyleIdx="7" presStyleCnt="10"/>
      <dgm:spPr/>
      <dgm:t>
        <a:bodyPr/>
        <a:lstStyle/>
        <a:p>
          <a:endParaRPr lang="zh-CN" altLang="en-US"/>
        </a:p>
      </dgm:t>
    </dgm:pt>
    <dgm:pt modelId="{CD196D05-04B8-4F2D-8037-63839E284E22}" type="pres">
      <dgm:prSet presAssocID="{63FA5424-1D3D-49BC-BE06-51B6DFC3939D}" presName="childTx" presStyleLbl="bgAccFollowNode1" presStyleIdx="7" presStyleCnt="10">
        <dgm:presLayoutVars>
          <dgm:bulletEnabled val="1"/>
        </dgm:presLayoutVars>
      </dgm:prSet>
      <dgm:spPr/>
      <dgm:t>
        <a:bodyPr/>
        <a:lstStyle/>
        <a:p>
          <a:endParaRPr lang="zh-CN" altLang="en-US"/>
        </a:p>
      </dgm:t>
    </dgm:pt>
    <dgm:pt modelId="{4F801E37-3EDC-4A84-A0CC-C2D9B834A2D7}" type="pres">
      <dgm:prSet presAssocID="{4F464E43-F5EF-4936-8F50-E609DA7AB65B}" presName="negSpace" presStyleCnt="0"/>
      <dgm:spPr/>
    </dgm:pt>
    <dgm:pt modelId="{5D72C2D4-E3F4-4DA7-AE50-B5C0A14351B0}" type="pres">
      <dgm:prSet presAssocID="{4F464E43-F5EF-4936-8F50-E609DA7AB65B}" presName="circle" presStyleLbl="node1" presStyleIdx="3" presStyleCnt="5"/>
      <dgm:spPr/>
      <dgm:t>
        <a:bodyPr/>
        <a:lstStyle/>
        <a:p>
          <a:endParaRPr lang="zh-CN" altLang="en-US"/>
        </a:p>
      </dgm:t>
    </dgm:pt>
    <dgm:pt modelId="{9154F92A-A813-4E73-96BF-C1521F521F59}" type="pres">
      <dgm:prSet presAssocID="{A918B621-A158-447C-9363-0F4740B6FC2B}" presName="transSpace" presStyleCnt="0"/>
      <dgm:spPr/>
    </dgm:pt>
    <dgm:pt modelId="{AE8C1095-E368-4ECD-8568-07E0B1C26540}" type="pres">
      <dgm:prSet presAssocID="{3F6E005C-7810-44F2-BA3A-464505C88B49}" presName="posSpace" presStyleCnt="0"/>
      <dgm:spPr/>
    </dgm:pt>
    <dgm:pt modelId="{8EABBC9D-179C-4CB8-B6CD-76A1C33A6E44}" type="pres">
      <dgm:prSet presAssocID="{3F6E005C-7810-44F2-BA3A-464505C88B49}" presName="vertFlow" presStyleCnt="0"/>
      <dgm:spPr/>
    </dgm:pt>
    <dgm:pt modelId="{5FF5AC27-AF47-48B8-ADC7-F77816A9AC23}" type="pres">
      <dgm:prSet presAssocID="{3F6E005C-7810-44F2-BA3A-464505C88B49}" presName="topSpace" presStyleCnt="0"/>
      <dgm:spPr/>
    </dgm:pt>
    <dgm:pt modelId="{3C35BE39-B791-4C00-8F0C-2C4B92E387F6}" type="pres">
      <dgm:prSet presAssocID="{3F6E005C-7810-44F2-BA3A-464505C88B49}" presName="firstComp" presStyleCnt="0"/>
      <dgm:spPr/>
    </dgm:pt>
    <dgm:pt modelId="{12D274AF-E0A8-48A3-8EEE-C6CFE9640C27}" type="pres">
      <dgm:prSet presAssocID="{3F6E005C-7810-44F2-BA3A-464505C88B49}" presName="firstChild" presStyleLbl="bgAccFollowNode1" presStyleIdx="8" presStyleCnt="10"/>
      <dgm:spPr/>
      <dgm:t>
        <a:bodyPr/>
        <a:lstStyle/>
        <a:p>
          <a:endParaRPr lang="zh-CN" altLang="en-US"/>
        </a:p>
      </dgm:t>
    </dgm:pt>
    <dgm:pt modelId="{6571137D-6803-43CF-BF29-0335DB3CB9E8}" type="pres">
      <dgm:prSet presAssocID="{3F6E005C-7810-44F2-BA3A-464505C88B49}" presName="firstChildTx" presStyleLbl="bgAccFollowNode1" presStyleIdx="8" presStyleCnt="10">
        <dgm:presLayoutVars>
          <dgm:bulletEnabled val="1"/>
        </dgm:presLayoutVars>
      </dgm:prSet>
      <dgm:spPr/>
      <dgm:t>
        <a:bodyPr/>
        <a:lstStyle/>
        <a:p>
          <a:endParaRPr lang="zh-CN" altLang="en-US"/>
        </a:p>
      </dgm:t>
    </dgm:pt>
    <dgm:pt modelId="{A08E8AA3-7681-494F-B3AA-969675252A06}" type="pres">
      <dgm:prSet presAssocID="{F4510C70-F7B3-4682-A18C-55390B015809}" presName="comp" presStyleCnt="0"/>
      <dgm:spPr/>
    </dgm:pt>
    <dgm:pt modelId="{77C5598B-A46F-44F6-B372-F26B088D1834}" type="pres">
      <dgm:prSet presAssocID="{F4510C70-F7B3-4682-A18C-55390B015809}" presName="child" presStyleLbl="bgAccFollowNode1" presStyleIdx="9" presStyleCnt="10"/>
      <dgm:spPr/>
      <dgm:t>
        <a:bodyPr/>
        <a:lstStyle/>
        <a:p>
          <a:endParaRPr lang="zh-CN" altLang="en-US"/>
        </a:p>
      </dgm:t>
    </dgm:pt>
    <dgm:pt modelId="{4B99A77C-D993-48E5-9ECF-8A2ABD894C99}" type="pres">
      <dgm:prSet presAssocID="{F4510C70-F7B3-4682-A18C-55390B015809}" presName="childTx" presStyleLbl="bgAccFollowNode1" presStyleIdx="9" presStyleCnt="10">
        <dgm:presLayoutVars>
          <dgm:bulletEnabled val="1"/>
        </dgm:presLayoutVars>
      </dgm:prSet>
      <dgm:spPr/>
      <dgm:t>
        <a:bodyPr/>
        <a:lstStyle/>
        <a:p>
          <a:endParaRPr lang="zh-CN" altLang="en-US"/>
        </a:p>
      </dgm:t>
    </dgm:pt>
    <dgm:pt modelId="{A1BC7F12-C148-4310-8066-0C7DA93A9A9E}" type="pres">
      <dgm:prSet presAssocID="{3F6E005C-7810-44F2-BA3A-464505C88B49}" presName="negSpace" presStyleCnt="0"/>
      <dgm:spPr/>
    </dgm:pt>
    <dgm:pt modelId="{4D2FADB3-141C-4EAF-B70B-AE2C8A873D27}" type="pres">
      <dgm:prSet presAssocID="{3F6E005C-7810-44F2-BA3A-464505C88B49}" presName="circle" presStyleLbl="node1" presStyleIdx="4" presStyleCnt="5"/>
      <dgm:spPr/>
      <dgm:t>
        <a:bodyPr/>
        <a:lstStyle/>
        <a:p>
          <a:endParaRPr lang="zh-CN" altLang="en-US"/>
        </a:p>
      </dgm:t>
    </dgm:pt>
  </dgm:ptLst>
  <dgm:cxnLst>
    <dgm:cxn modelId="{389F838C-B8EF-4FF7-BE3A-44B71EB1C005}" srcId="{5A13E168-0F4F-4B25-A965-D4638344048F}" destId="{BAE863C2-C0A2-43D4-BF4D-9B9C0DAF2734}" srcOrd="1" destOrd="0" parTransId="{CD4698F6-1576-4A4E-93A4-00C8689BDE73}" sibTransId="{3B89C81E-7F43-4441-AF99-0C644C35D007}"/>
    <dgm:cxn modelId="{33E6E6AF-C315-4856-8E61-91AA318E790B}" type="presOf" srcId="{3D5E173D-AD62-40A2-94A9-F31002D1509A}" destId="{44A73B1E-0C89-4E88-BC48-DEB17EB15148}" srcOrd="1" destOrd="0" presId="urn:microsoft.com/office/officeart/2005/8/layout/hList9"/>
    <dgm:cxn modelId="{5373F024-3462-4E8C-8CAE-0137E42CD146}" srcId="{37D38C88-3A34-46AA-984B-66AF409217BB}" destId="{95419BDA-6192-4DDF-9C8F-8FEE2A0F4963}" srcOrd="2" destOrd="0" parTransId="{1A1A8A9C-7E5E-4F13-AE59-0758629D8D42}" sibTransId="{6FC8F446-2A14-494B-AFDE-E32D666CFA38}"/>
    <dgm:cxn modelId="{6CEA3916-3AA3-404E-A5D2-C960F059F4C9}" srcId="{3FADC063-3F8B-4D74-A5AC-8CDC5B972BF1}" destId="{EA741535-76AD-473E-8BAC-1CB97C2F4FA3}" srcOrd="1" destOrd="0" parTransId="{3872E7FC-4422-4DF6-A096-F88DAC408DD7}" sibTransId="{D5E7B184-347C-4E91-97BD-3129BD96221D}"/>
    <dgm:cxn modelId="{082245E7-F143-47B7-9A20-885F7DB27F8F}" type="presOf" srcId="{37D38C88-3A34-46AA-984B-66AF409217BB}" destId="{E4C17835-DE5F-4B93-8D4B-CCA95FD9063E}" srcOrd="0" destOrd="0" presId="urn:microsoft.com/office/officeart/2005/8/layout/hList9"/>
    <dgm:cxn modelId="{94644A4A-2C5F-4615-8410-5304BB473BD0}" srcId="{3F6E005C-7810-44F2-BA3A-464505C88B49}" destId="{F4510C70-F7B3-4682-A18C-55390B015809}" srcOrd="1" destOrd="0" parTransId="{52AD6527-F605-4FD6-9649-03D07431A2CB}" sibTransId="{08B5316D-D882-4378-A785-D6BFFF833EEF}"/>
    <dgm:cxn modelId="{0F944D71-2EAB-4254-873E-9F0BAD514EA9}" type="presOf" srcId="{BAE863C2-C0A2-43D4-BF4D-9B9C0DAF2734}" destId="{475745C0-CAA5-4075-A352-FD152695BD8D}" srcOrd="1" destOrd="0" presId="urn:microsoft.com/office/officeart/2005/8/layout/hList9"/>
    <dgm:cxn modelId="{270E048F-DDA1-4BF9-8738-3F4043FA71E6}" type="presOf" srcId="{2C2B9061-124A-4FAD-9E5A-20BC04A5667E}" destId="{12D274AF-E0A8-48A3-8EEE-C6CFE9640C27}" srcOrd="0" destOrd="0" presId="urn:microsoft.com/office/officeart/2005/8/layout/hList9"/>
    <dgm:cxn modelId="{72546CD5-4566-42A8-A67B-645EDA962D06}" type="presOf" srcId="{3D5E173D-AD62-40A2-94A9-F31002D1509A}" destId="{99FC086A-641D-44A3-85F4-DEB6E502C725}" srcOrd="0" destOrd="0" presId="urn:microsoft.com/office/officeart/2005/8/layout/hList9"/>
    <dgm:cxn modelId="{677384F9-B839-487C-8722-4CBD721DDE91}" type="presOf" srcId="{3FADC063-3F8B-4D74-A5AC-8CDC5B972BF1}" destId="{404C04AE-7306-412E-95DC-A0F9B7DEF905}" srcOrd="0" destOrd="0" presId="urn:microsoft.com/office/officeart/2005/8/layout/hList9"/>
    <dgm:cxn modelId="{35658567-1EDF-4E5E-A77D-B492FFC91476}" type="presOf" srcId="{1EBD0AD0-72B2-4E7E-88D6-31A0A656C343}" destId="{CA994609-CA82-45BD-BEFC-6C28CD3327F9}" srcOrd="0" destOrd="0" presId="urn:microsoft.com/office/officeart/2005/8/layout/hList9"/>
    <dgm:cxn modelId="{2053C13E-B3AF-4121-8107-1C132AE0EB8B}" srcId="{37D38C88-3A34-46AA-984B-66AF409217BB}" destId="{4F464E43-F5EF-4936-8F50-E609DA7AB65B}" srcOrd="3" destOrd="0" parTransId="{D29EFBD9-0547-4820-B7FD-1661548BD84F}" sibTransId="{A918B621-A158-447C-9363-0F4740B6FC2B}"/>
    <dgm:cxn modelId="{8177FF8C-E5BF-461C-87D9-B0440875AD14}" type="presOf" srcId="{95419BDA-6192-4DDF-9C8F-8FEE2A0F4963}" destId="{A4F9105F-4FC9-4192-BD4C-7D68AFA248C3}" srcOrd="0" destOrd="0" presId="urn:microsoft.com/office/officeart/2005/8/layout/hList9"/>
    <dgm:cxn modelId="{E8BA0ED4-1ECA-44E7-B51D-0E49C1F943C9}" srcId="{95419BDA-6192-4DDF-9C8F-8FEE2A0F4963}" destId="{1EBD0AD0-72B2-4E7E-88D6-31A0A656C343}" srcOrd="0" destOrd="0" parTransId="{1FA5B0E3-A016-4AB0-BED6-B6EC0DF10EF5}" sibTransId="{98B6BC19-DF3B-4C2E-B146-2C20CC69C277}"/>
    <dgm:cxn modelId="{425A0F81-722A-499E-B729-180C5FC8748E}" type="presOf" srcId="{5A13E168-0F4F-4B25-A965-D4638344048F}" destId="{E99F9BE7-DAFC-4245-B9ED-B6F51F04C3DB}" srcOrd="0" destOrd="0" presId="urn:microsoft.com/office/officeart/2005/8/layout/hList9"/>
    <dgm:cxn modelId="{BEDD7993-9337-42B8-BB57-F34AAB2D264C}" type="presOf" srcId="{65FBDFC6-B0DE-412B-B736-F1B9C0787ABD}" destId="{1A26A781-A366-485C-8D41-909B35119B79}" srcOrd="1" destOrd="0" presId="urn:microsoft.com/office/officeart/2005/8/layout/hList9"/>
    <dgm:cxn modelId="{73A65CB3-FE4D-42B5-A852-FFF019D53FC9}" srcId="{3FADC063-3F8B-4D74-A5AC-8CDC5B972BF1}" destId="{6AD47B13-2116-439D-BC23-4C1B6A5D0B33}" srcOrd="0" destOrd="0" parTransId="{E9691F52-D01A-4DFA-B132-59CF4CBF95F0}" sibTransId="{4EAC2C14-1867-4010-A23A-58B9F5E8580D}"/>
    <dgm:cxn modelId="{E90B80AA-8CF1-4F82-82A5-C3E58E3E0007}" srcId="{4F464E43-F5EF-4936-8F50-E609DA7AB65B}" destId="{65FBDFC6-B0DE-412B-B736-F1B9C0787ABD}" srcOrd="0" destOrd="0" parTransId="{E1CE5CBA-28A3-41C2-B432-734806B59709}" sibTransId="{39BB91C6-3B57-4C61-9455-837F0F82F8D1}"/>
    <dgm:cxn modelId="{F70F666A-A60C-4AD3-92B9-264CF78FCA15}" type="presOf" srcId="{CFE9C390-7EE9-489C-BE16-32D8BBC4C514}" destId="{782D475E-02BE-4A48-AE03-5E32708DBCD6}" srcOrd="0" destOrd="0" presId="urn:microsoft.com/office/officeart/2005/8/layout/hList9"/>
    <dgm:cxn modelId="{999696C1-49E9-4D5D-A370-6B921FD46647}" srcId="{4F464E43-F5EF-4936-8F50-E609DA7AB65B}" destId="{63FA5424-1D3D-49BC-BE06-51B6DFC3939D}" srcOrd="1" destOrd="0" parTransId="{0B1337DC-EC39-4BB3-86A0-5A5C66164B3B}" sibTransId="{98ED7ABB-18E2-415D-BED1-8123DB7AEE0B}"/>
    <dgm:cxn modelId="{5AB24D2F-B9B4-48C0-A062-D2296A4B05B1}" type="presOf" srcId="{BAE863C2-C0A2-43D4-BF4D-9B9C0DAF2734}" destId="{999E61BD-07CE-4EBD-A880-78F708C53CE4}" srcOrd="0" destOrd="0" presId="urn:microsoft.com/office/officeart/2005/8/layout/hList9"/>
    <dgm:cxn modelId="{CF871AF8-5DF9-486C-970F-F46A2FB22394}" type="presOf" srcId="{F4510C70-F7B3-4682-A18C-55390B015809}" destId="{77C5598B-A46F-44F6-B372-F26B088D1834}" srcOrd="0" destOrd="0" presId="urn:microsoft.com/office/officeart/2005/8/layout/hList9"/>
    <dgm:cxn modelId="{7D416A9E-853F-447B-B628-71C8AFB561E4}" srcId="{95419BDA-6192-4DDF-9C8F-8FEE2A0F4963}" destId="{CFE9C390-7EE9-489C-BE16-32D8BBC4C514}" srcOrd="1" destOrd="0" parTransId="{3E2C847A-0A62-4D32-B4C2-C548361CE6D9}" sibTransId="{902EF8DD-66A8-41F9-AF53-75E3A29AFCF7}"/>
    <dgm:cxn modelId="{445329D4-C1E1-49DF-A381-5496284D709C}" srcId="{37D38C88-3A34-46AA-984B-66AF409217BB}" destId="{5A13E168-0F4F-4B25-A965-D4638344048F}" srcOrd="0" destOrd="0" parTransId="{B8733886-A1AA-4EC9-B845-AD352489095B}" sibTransId="{A2EFA584-D3C0-45DE-9A98-9D444D095506}"/>
    <dgm:cxn modelId="{3E7B4F7F-14B5-4F19-909E-19ADA89FE856}" srcId="{5A13E168-0F4F-4B25-A965-D4638344048F}" destId="{3D5E173D-AD62-40A2-94A9-F31002D1509A}" srcOrd="0" destOrd="0" parTransId="{C2FF89ED-2BDA-4E48-91B0-7DB46FCFF9FE}" sibTransId="{5B0ADB82-5085-403D-BCA2-C402106763DC}"/>
    <dgm:cxn modelId="{774C2BBB-B5BC-4187-892A-9F3353E4E01F}" type="presOf" srcId="{F4510C70-F7B3-4682-A18C-55390B015809}" destId="{4B99A77C-D993-48E5-9ECF-8A2ABD894C99}" srcOrd="1" destOrd="0" presId="urn:microsoft.com/office/officeart/2005/8/layout/hList9"/>
    <dgm:cxn modelId="{F0286CC1-20AE-40FA-BCB3-CD2BCC645758}" type="presOf" srcId="{1EBD0AD0-72B2-4E7E-88D6-31A0A656C343}" destId="{740D2A42-DB4F-4DD0-AB5A-4248D789EC3C}" srcOrd="1" destOrd="0" presId="urn:microsoft.com/office/officeart/2005/8/layout/hList9"/>
    <dgm:cxn modelId="{010093A6-2F7A-4ED3-B1F8-B7649C25884B}" type="presOf" srcId="{63FA5424-1D3D-49BC-BE06-51B6DFC3939D}" destId="{2AB8117A-94C3-4A08-A74F-33288BE2C250}" srcOrd="0" destOrd="0" presId="urn:microsoft.com/office/officeart/2005/8/layout/hList9"/>
    <dgm:cxn modelId="{5DC922A4-E8C4-439A-B6D0-FED0EF88FEF1}" type="presOf" srcId="{3F6E005C-7810-44F2-BA3A-464505C88B49}" destId="{4D2FADB3-141C-4EAF-B70B-AE2C8A873D27}" srcOrd="0" destOrd="0" presId="urn:microsoft.com/office/officeart/2005/8/layout/hList9"/>
    <dgm:cxn modelId="{69E239AC-0C43-4FED-B112-AF8207D8767F}" type="presOf" srcId="{2C2B9061-124A-4FAD-9E5A-20BC04A5667E}" destId="{6571137D-6803-43CF-BF29-0335DB3CB9E8}" srcOrd="1" destOrd="0" presId="urn:microsoft.com/office/officeart/2005/8/layout/hList9"/>
    <dgm:cxn modelId="{C6DB9623-C6F5-4BA3-B248-B8CE27EF0AF8}" type="presOf" srcId="{63FA5424-1D3D-49BC-BE06-51B6DFC3939D}" destId="{CD196D05-04B8-4F2D-8037-63839E284E22}" srcOrd="1" destOrd="0" presId="urn:microsoft.com/office/officeart/2005/8/layout/hList9"/>
    <dgm:cxn modelId="{BF753159-CCAB-4760-BCDD-03281BE3ACA6}" type="presOf" srcId="{6AD47B13-2116-439D-BC23-4C1B6A5D0B33}" destId="{611B9649-D663-45BF-A898-44F0AE33888E}" srcOrd="1" destOrd="0" presId="urn:microsoft.com/office/officeart/2005/8/layout/hList9"/>
    <dgm:cxn modelId="{FBCEE7D7-F401-42F7-B20D-742EE224D921}" srcId="{3F6E005C-7810-44F2-BA3A-464505C88B49}" destId="{2C2B9061-124A-4FAD-9E5A-20BC04A5667E}" srcOrd="0" destOrd="0" parTransId="{9050AB83-E5CB-4EA1-A872-7E9C8E9C214C}" sibTransId="{36CE7079-EFD0-4D1F-B9EA-B07074614B6E}"/>
    <dgm:cxn modelId="{74FBC816-2A77-4EF1-AC62-467AE7E7F1F4}" type="presOf" srcId="{EA741535-76AD-473E-8BAC-1CB97C2F4FA3}" destId="{FB68F55D-18D7-4FFF-AD95-E466060658F7}" srcOrd="0" destOrd="0" presId="urn:microsoft.com/office/officeart/2005/8/layout/hList9"/>
    <dgm:cxn modelId="{967C9C16-1A4D-49D4-8D23-4D15561316B7}" srcId="{37D38C88-3A34-46AA-984B-66AF409217BB}" destId="{3F6E005C-7810-44F2-BA3A-464505C88B49}" srcOrd="4" destOrd="0" parTransId="{A563E1E7-50A7-4430-AA77-724F941FDDAF}" sibTransId="{A0C878C3-8F3C-4055-B486-0E4E44F0F20D}"/>
    <dgm:cxn modelId="{1D2FFECC-6EE3-42E2-B64F-B1D8C45C7C24}" type="presOf" srcId="{65FBDFC6-B0DE-412B-B736-F1B9C0787ABD}" destId="{E6F582DF-0249-4197-B7BA-DA816594D554}" srcOrd="0" destOrd="0" presId="urn:microsoft.com/office/officeart/2005/8/layout/hList9"/>
    <dgm:cxn modelId="{9CBADBBB-A85C-4F65-BFB2-F79A68E741D6}" type="presOf" srcId="{CFE9C390-7EE9-489C-BE16-32D8BBC4C514}" destId="{756B4188-50E0-4B7A-B958-480D92129808}" srcOrd="1" destOrd="0" presId="urn:microsoft.com/office/officeart/2005/8/layout/hList9"/>
    <dgm:cxn modelId="{1F542467-B484-4ED8-AE22-E58FFF103DB2}" type="presOf" srcId="{6AD47B13-2116-439D-BC23-4C1B6A5D0B33}" destId="{CC808C6E-E444-4052-AF7A-6881CED03F88}" srcOrd="0" destOrd="0" presId="urn:microsoft.com/office/officeart/2005/8/layout/hList9"/>
    <dgm:cxn modelId="{12C594D2-48B0-4536-82A0-3C6905F060BA}" type="presOf" srcId="{EA741535-76AD-473E-8BAC-1CB97C2F4FA3}" destId="{5A9370A2-F3E3-41FE-B5EA-1C3960F68EC3}" srcOrd="1" destOrd="0" presId="urn:microsoft.com/office/officeart/2005/8/layout/hList9"/>
    <dgm:cxn modelId="{42FBFFEA-F9FB-4606-B6F6-24A7F7AB0DF1}" type="presOf" srcId="{4F464E43-F5EF-4936-8F50-E609DA7AB65B}" destId="{5D72C2D4-E3F4-4DA7-AE50-B5C0A14351B0}" srcOrd="0" destOrd="0" presId="urn:microsoft.com/office/officeart/2005/8/layout/hList9"/>
    <dgm:cxn modelId="{724ED52D-34E3-49C5-883A-4B3DDFC01C5A}" srcId="{37D38C88-3A34-46AA-984B-66AF409217BB}" destId="{3FADC063-3F8B-4D74-A5AC-8CDC5B972BF1}" srcOrd="1" destOrd="0" parTransId="{E410B907-7916-4662-B2DD-16847EE64DA1}" sibTransId="{EE20697F-40E6-4B18-85B0-DAF03CC6CE7A}"/>
    <dgm:cxn modelId="{4E589779-8B53-4242-A8C9-0FF7AD0CC1B4}" type="presParOf" srcId="{E4C17835-DE5F-4B93-8D4B-CCA95FD9063E}" destId="{D8A34746-24E2-4FD5-8F73-0B49D8DC66AF}" srcOrd="0" destOrd="0" presId="urn:microsoft.com/office/officeart/2005/8/layout/hList9"/>
    <dgm:cxn modelId="{A80BD8E7-A78C-46F3-9DE2-9281CFC6A876}" type="presParOf" srcId="{E4C17835-DE5F-4B93-8D4B-CCA95FD9063E}" destId="{767A1602-FA37-4148-8397-91FCAED8A986}" srcOrd="1" destOrd="0" presId="urn:microsoft.com/office/officeart/2005/8/layout/hList9"/>
    <dgm:cxn modelId="{6FA3A5DD-3E53-4A51-BBF5-B48A07A2357C}" type="presParOf" srcId="{767A1602-FA37-4148-8397-91FCAED8A986}" destId="{96F493C1-5935-4542-8081-1A14CF552A4F}" srcOrd="0" destOrd="0" presId="urn:microsoft.com/office/officeart/2005/8/layout/hList9"/>
    <dgm:cxn modelId="{75A71A12-43AE-44AE-A8C2-22821F8B6DBB}" type="presParOf" srcId="{767A1602-FA37-4148-8397-91FCAED8A986}" destId="{D163BEDD-2E96-42C4-86D9-115715D46FF5}" srcOrd="1" destOrd="0" presId="urn:microsoft.com/office/officeart/2005/8/layout/hList9"/>
    <dgm:cxn modelId="{8FB0417F-6681-496D-8A48-288373A19AAE}" type="presParOf" srcId="{D163BEDD-2E96-42C4-86D9-115715D46FF5}" destId="{99FC086A-641D-44A3-85F4-DEB6E502C725}" srcOrd="0" destOrd="0" presId="urn:microsoft.com/office/officeart/2005/8/layout/hList9"/>
    <dgm:cxn modelId="{EE5FCFF4-1838-452A-8B87-F32B8CF006A5}" type="presParOf" srcId="{D163BEDD-2E96-42C4-86D9-115715D46FF5}" destId="{44A73B1E-0C89-4E88-BC48-DEB17EB15148}" srcOrd="1" destOrd="0" presId="urn:microsoft.com/office/officeart/2005/8/layout/hList9"/>
    <dgm:cxn modelId="{F3888F77-1D28-4475-96CD-186BC9FD1FDD}" type="presParOf" srcId="{767A1602-FA37-4148-8397-91FCAED8A986}" destId="{427C09E7-2FEA-4521-A7EB-FB49D26E3359}" srcOrd="2" destOrd="0" presId="urn:microsoft.com/office/officeart/2005/8/layout/hList9"/>
    <dgm:cxn modelId="{89CF0E81-EFD8-4EA3-B33E-74A462D03076}" type="presParOf" srcId="{427C09E7-2FEA-4521-A7EB-FB49D26E3359}" destId="{999E61BD-07CE-4EBD-A880-78F708C53CE4}" srcOrd="0" destOrd="0" presId="urn:microsoft.com/office/officeart/2005/8/layout/hList9"/>
    <dgm:cxn modelId="{CD65044D-CE6C-47F6-9C7E-577082E8EEB7}" type="presParOf" srcId="{427C09E7-2FEA-4521-A7EB-FB49D26E3359}" destId="{475745C0-CAA5-4075-A352-FD152695BD8D}" srcOrd="1" destOrd="0" presId="urn:microsoft.com/office/officeart/2005/8/layout/hList9"/>
    <dgm:cxn modelId="{22875F56-A635-45D7-9BF7-3C4E62C8ECDD}" type="presParOf" srcId="{E4C17835-DE5F-4B93-8D4B-CCA95FD9063E}" destId="{6E911C75-16E4-49A5-A190-74638C2ABBAA}" srcOrd="2" destOrd="0" presId="urn:microsoft.com/office/officeart/2005/8/layout/hList9"/>
    <dgm:cxn modelId="{BFF0A1A6-F960-4988-8DDF-4CD8A4D24C6F}" type="presParOf" srcId="{E4C17835-DE5F-4B93-8D4B-CCA95FD9063E}" destId="{E99F9BE7-DAFC-4245-B9ED-B6F51F04C3DB}" srcOrd="3" destOrd="0" presId="urn:microsoft.com/office/officeart/2005/8/layout/hList9"/>
    <dgm:cxn modelId="{4B7BE402-CE8B-4259-BAD2-6C2F2B871774}" type="presParOf" srcId="{E4C17835-DE5F-4B93-8D4B-CCA95FD9063E}" destId="{9AA58DB1-E797-49C5-89D1-C5BCE7A50B22}" srcOrd="4" destOrd="0" presId="urn:microsoft.com/office/officeart/2005/8/layout/hList9"/>
    <dgm:cxn modelId="{D67A5DF7-37D4-4EB2-BBA3-3E6DECDDE57B}" type="presParOf" srcId="{E4C17835-DE5F-4B93-8D4B-CCA95FD9063E}" destId="{2C73C240-0715-49C5-AC89-A00CD8756403}" srcOrd="5" destOrd="0" presId="urn:microsoft.com/office/officeart/2005/8/layout/hList9"/>
    <dgm:cxn modelId="{B9473101-B963-4476-BA8D-B9C2DC741138}" type="presParOf" srcId="{E4C17835-DE5F-4B93-8D4B-CCA95FD9063E}" destId="{CB70C48B-3A8C-4251-87EA-A94013F4644A}" srcOrd="6" destOrd="0" presId="urn:microsoft.com/office/officeart/2005/8/layout/hList9"/>
    <dgm:cxn modelId="{40E78FF4-31A0-440B-B171-6F322C375BF6}" type="presParOf" srcId="{CB70C48B-3A8C-4251-87EA-A94013F4644A}" destId="{A2140D3E-CBEA-4B3D-9C56-8FB4C84A05FB}" srcOrd="0" destOrd="0" presId="urn:microsoft.com/office/officeart/2005/8/layout/hList9"/>
    <dgm:cxn modelId="{9DD9C23E-9F2C-4CC5-9A32-692B71B2201D}" type="presParOf" srcId="{CB70C48B-3A8C-4251-87EA-A94013F4644A}" destId="{76BF03FE-3B73-4EED-9610-97C9519E7389}" srcOrd="1" destOrd="0" presId="urn:microsoft.com/office/officeart/2005/8/layout/hList9"/>
    <dgm:cxn modelId="{5E1CC25B-81E4-41AA-A47B-754FCF54F2A6}" type="presParOf" srcId="{76BF03FE-3B73-4EED-9610-97C9519E7389}" destId="{CC808C6E-E444-4052-AF7A-6881CED03F88}" srcOrd="0" destOrd="0" presId="urn:microsoft.com/office/officeart/2005/8/layout/hList9"/>
    <dgm:cxn modelId="{71F17CEF-9244-44FF-A39B-BE5346B1C3B1}" type="presParOf" srcId="{76BF03FE-3B73-4EED-9610-97C9519E7389}" destId="{611B9649-D663-45BF-A898-44F0AE33888E}" srcOrd="1" destOrd="0" presId="urn:microsoft.com/office/officeart/2005/8/layout/hList9"/>
    <dgm:cxn modelId="{1691709B-3A05-444D-9D21-FB5AF35E3AFE}" type="presParOf" srcId="{CB70C48B-3A8C-4251-87EA-A94013F4644A}" destId="{484E1B01-47EC-4C4B-AECB-60B9DB7C1803}" srcOrd="2" destOrd="0" presId="urn:microsoft.com/office/officeart/2005/8/layout/hList9"/>
    <dgm:cxn modelId="{924705E8-C799-43EB-AFF6-2E53F55DACF4}" type="presParOf" srcId="{484E1B01-47EC-4C4B-AECB-60B9DB7C1803}" destId="{FB68F55D-18D7-4FFF-AD95-E466060658F7}" srcOrd="0" destOrd="0" presId="urn:microsoft.com/office/officeart/2005/8/layout/hList9"/>
    <dgm:cxn modelId="{6BF8B023-9AA1-44E6-9971-B8E573783289}" type="presParOf" srcId="{484E1B01-47EC-4C4B-AECB-60B9DB7C1803}" destId="{5A9370A2-F3E3-41FE-B5EA-1C3960F68EC3}" srcOrd="1" destOrd="0" presId="urn:microsoft.com/office/officeart/2005/8/layout/hList9"/>
    <dgm:cxn modelId="{F1097EC8-42A0-4EC6-A231-D486B278AC0B}" type="presParOf" srcId="{E4C17835-DE5F-4B93-8D4B-CCA95FD9063E}" destId="{34DA645D-2F58-46E0-9FB4-597B5BDFE1C8}" srcOrd="7" destOrd="0" presId="urn:microsoft.com/office/officeart/2005/8/layout/hList9"/>
    <dgm:cxn modelId="{9F4C052A-53BD-4DB7-929E-6C7E861AD9CC}" type="presParOf" srcId="{E4C17835-DE5F-4B93-8D4B-CCA95FD9063E}" destId="{404C04AE-7306-412E-95DC-A0F9B7DEF905}" srcOrd="8" destOrd="0" presId="urn:microsoft.com/office/officeart/2005/8/layout/hList9"/>
    <dgm:cxn modelId="{4C68C150-9457-449A-8742-A47454DF82A3}" type="presParOf" srcId="{E4C17835-DE5F-4B93-8D4B-CCA95FD9063E}" destId="{CABA61F5-3766-4BD4-803B-80985FB719E2}" srcOrd="9" destOrd="0" presId="urn:microsoft.com/office/officeart/2005/8/layout/hList9"/>
    <dgm:cxn modelId="{9F8E84DC-CF22-4678-97CC-C777899A24C6}" type="presParOf" srcId="{E4C17835-DE5F-4B93-8D4B-CCA95FD9063E}" destId="{4423E355-7222-49B9-BA72-C4BFB55B6C83}" srcOrd="10" destOrd="0" presId="urn:microsoft.com/office/officeart/2005/8/layout/hList9"/>
    <dgm:cxn modelId="{A848DD4A-69BA-4FC1-A68A-788A80FFD4A5}" type="presParOf" srcId="{E4C17835-DE5F-4B93-8D4B-CCA95FD9063E}" destId="{DED08F92-043D-4E30-8984-E5BCE4E33B2A}" srcOrd="11" destOrd="0" presId="urn:microsoft.com/office/officeart/2005/8/layout/hList9"/>
    <dgm:cxn modelId="{BA1B3F1D-BCB2-4F85-9FBF-3D8F4E9820C9}" type="presParOf" srcId="{DED08F92-043D-4E30-8984-E5BCE4E33B2A}" destId="{CE472E07-12B7-496A-BCD3-62B1B7E16934}" srcOrd="0" destOrd="0" presId="urn:microsoft.com/office/officeart/2005/8/layout/hList9"/>
    <dgm:cxn modelId="{B0DA1ECB-2CDC-4048-B6E9-21642CD45C6C}" type="presParOf" srcId="{DED08F92-043D-4E30-8984-E5BCE4E33B2A}" destId="{5C4B1333-EC59-4BB1-A3C7-D45184D20A1C}" srcOrd="1" destOrd="0" presId="urn:microsoft.com/office/officeart/2005/8/layout/hList9"/>
    <dgm:cxn modelId="{DC567F9C-4E2D-4C61-9E83-C8B9F4859E0D}" type="presParOf" srcId="{5C4B1333-EC59-4BB1-A3C7-D45184D20A1C}" destId="{CA994609-CA82-45BD-BEFC-6C28CD3327F9}" srcOrd="0" destOrd="0" presId="urn:microsoft.com/office/officeart/2005/8/layout/hList9"/>
    <dgm:cxn modelId="{7035BCB9-5A61-4B3E-9A22-ECC6474AC957}" type="presParOf" srcId="{5C4B1333-EC59-4BB1-A3C7-D45184D20A1C}" destId="{740D2A42-DB4F-4DD0-AB5A-4248D789EC3C}" srcOrd="1" destOrd="0" presId="urn:microsoft.com/office/officeart/2005/8/layout/hList9"/>
    <dgm:cxn modelId="{D7A130C0-3368-4838-BC01-805213EDD79A}" type="presParOf" srcId="{DED08F92-043D-4E30-8984-E5BCE4E33B2A}" destId="{17E10814-6FE3-4819-B622-1B16C1A34D26}" srcOrd="2" destOrd="0" presId="urn:microsoft.com/office/officeart/2005/8/layout/hList9"/>
    <dgm:cxn modelId="{EB6B369F-53FE-424A-90A3-85EA9F1A10A2}" type="presParOf" srcId="{17E10814-6FE3-4819-B622-1B16C1A34D26}" destId="{782D475E-02BE-4A48-AE03-5E32708DBCD6}" srcOrd="0" destOrd="0" presId="urn:microsoft.com/office/officeart/2005/8/layout/hList9"/>
    <dgm:cxn modelId="{E39DFAA9-3B10-4EEC-9E61-4B60EC9A7681}" type="presParOf" srcId="{17E10814-6FE3-4819-B622-1B16C1A34D26}" destId="{756B4188-50E0-4B7A-B958-480D92129808}" srcOrd="1" destOrd="0" presId="urn:microsoft.com/office/officeart/2005/8/layout/hList9"/>
    <dgm:cxn modelId="{5A9DD745-AF85-4555-9F12-6EDE1988E182}" type="presParOf" srcId="{E4C17835-DE5F-4B93-8D4B-CCA95FD9063E}" destId="{23385A54-F420-4E64-8B18-6BA5070E3EE1}" srcOrd="12" destOrd="0" presId="urn:microsoft.com/office/officeart/2005/8/layout/hList9"/>
    <dgm:cxn modelId="{4EC7C95E-2F14-4A59-BF11-0912A3EB9BE4}" type="presParOf" srcId="{E4C17835-DE5F-4B93-8D4B-CCA95FD9063E}" destId="{A4F9105F-4FC9-4192-BD4C-7D68AFA248C3}" srcOrd="13" destOrd="0" presId="urn:microsoft.com/office/officeart/2005/8/layout/hList9"/>
    <dgm:cxn modelId="{10580264-53E3-4E8E-9CE0-85401516408A}" type="presParOf" srcId="{E4C17835-DE5F-4B93-8D4B-CCA95FD9063E}" destId="{BCE73354-1D02-4CA0-82A7-C693CEE212F2}" srcOrd="14" destOrd="0" presId="urn:microsoft.com/office/officeart/2005/8/layout/hList9"/>
    <dgm:cxn modelId="{EC428103-F1BF-4849-9F82-380896CC649B}" type="presParOf" srcId="{E4C17835-DE5F-4B93-8D4B-CCA95FD9063E}" destId="{D6B712BD-6A85-4D3F-A614-32056AAF6E0F}" srcOrd="15" destOrd="0" presId="urn:microsoft.com/office/officeart/2005/8/layout/hList9"/>
    <dgm:cxn modelId="{DE4916C6-1ECC-4777-B189-2E983CE87018}" type="presParOf" srcId="{E4C17835-DE5F-4B93-8D4B-CCA95FD9063E}" destId="{F8F7EB4F-690A-41F8-9825-9CA5EBACA18A}" srcOrd="16" destOrd="0" presId="urn:microsoft.com/office/officeart/2005/8/layout/hList9"/>
    <dgm:cxn modelId="{65014E6D-D9BB-4B80-891F-D526846EB225}" type="presParOf" srcId="{F8F7EB4F-690A-41F8-9825-9CA5EBACA18A}" destId="{B45937FB-D082-4CBE-A581-B75C6375EEC7}" srcOrd="0" destOrd="0" presId="urn:microsoft.com/office/officeart/2005/8/layout/hList9"/>
    <dgm:cxn modelId="{9683DEE2-87F0-4C6D-AB8C-BBFECB3AA732}" type="presParOf" srcId="{F8F7EB4F-690A-41F8-9825-9CA5EBACA18A}" destId="{8E602BF8-4DBF-4EA0-BB7C-4301168C0E77}" srcOrd="1" destOrd="0" presId="urn:microsoft.com/office/officeart/2005/8/layout/hList9"/>
    <dgm:cxn modelId="{796B4004-2435-4CEE-B9AC-F8AF5CF394A8}" type="presParOf" srcId="{8E602BF8-4DBF-4EA0-BB7C-4301168C0E77}" destId="{E6F582DF-0249-4197-B7BA-DA816594D554}" srcOrd="0" destOrd="0" presId="urn:microsoft.com/office/officeart/2005/8/layout/hList9"/>
    <dgm:cxn modelId="{E68C9A30-57BE-4094-98E5-AB2306A415CD}" type="presParOf" srcId="{8E602BF8-4DBF-4EA0-BB7C-4301168C0E77}" destId="{1A26A781-A366-485C-8D41-909B35119B79}" srcOrd="1" destOrd="0" presId="urn:microsoft.com/office/officeart/2005/8/layout/hList9"/>
    <dgm:cxn modelId="{5C6C9DAF-D67D-4887-A3D8-0EDEEE42D203}" type="presParOf" srcId="{F8F7EB4F-690A-41F8-9825-9CA5EBACA18A}" destId="{9E4BC306-0CAC-4A15-AF6B-11FABE07EDD3}" srcOrd="2" destOrd="0" presId="urn:microsoft.com/office/officeart/2005/8/layout/hList9"/>
    <dgm:cxn modelId="{E8106854-44E5-421D-9E91-BCB1C59BAB2D}" type="presParOf" srcId="{9E4BC306-0CAC-4A15-AF6B-11FABE07EDD3}" destId="{2AB8117A-94C3-4A08-A74F-33288BE2C250}" srcOrd="0" destOrd="0" presId="urn:microsoft.com/office/officeart/2005/8/layout/hList9"/>
    <dgm:cxn modelId="{419B37CE-87A9-4FD8-AF59-AE43AFD820BB}" type="presParOf" srcId="{9E4BC306-0CAC-4A15-AF6B-11FABE07EDD3}" destId="{CD196D05-04B8-4F2D-8037-63839E284E22}" srcOrd="1" destOrd="0" presId="urn:microsoft.com/office/officeart/2005/8/layout/hList9"/>
    <dgm:cxn modelId="{58C2161F-6A1F-4780-AEAC-B84926E1DA4D}" type="presParOf" srcId="{E4C17835-DE5F-4B93-8D4B-CCA95FD9063E}" destId="{4F801E37-3EDC-4A84-A0CC-C2D9B834A2D7}" srcOrd="17" destOrd="0" presId="urn:microsoft.com/office/officeart/2005/8/layout/hList9"/>
    <dgm:cxn modelId="{DAEA8AB7-E5A4-4FFA-9E5A-A21EE8868D16}" type="presParOf" srcId="{E4C17835-DE5F-4B93-8D4B-CCA95FD9063E}" destId="{5D72C2D4-E3F4-4DA7-AE50-B5C0A14351B0}" srcOrd="18" destOrd="0" presId="urn:microsoft.com/office/officeart/2005/8/layout/hList9"/>
    <dgm:cxn modelId="{0FCF5140-87E8-4FC6-A82F-42407868EBB4}" type="presParOf" srcId="{E4C17835-DE5F-4B93-8D4B-CCA95FD9063E}" destId="{9154F92A-A813-4E73-96BF-C1521F521F59}" srcOrd="19" destOrd="0" presId="urn:microsoft.com/office/officeart/2005/8/layout/hList9"/>
    <dgm:cxn modelId="{506C85E1-326A-40C8-853C-341EAFE15480}" type="presParOf" srcId="{E4C17835-DE5F-4B93-8D4B-CCA95FD9063E}" destId="{AE8C1095-E368-4ECD-8568-07E0B1C26540}" srcOrd="20" destOrd="0" presId="urn:microsoft.com/office/officeart/2005/8/layout/hList9"/>
    <dgm:cxn modelId="{A29840D0-7223-4964-82E5-602A971DB0D1}" type="presParOf" srcId="{E4C17835-DE5F-4B93-8D4B-CCA95FD9063E}" destId="{8EABBC9D-179C-4CB8-B6CD-76A1C33A6E44}" srcOrd="21" destOrd="0" presId="urn:microsoft.com/office/officeart/2005/8/layout/hList9"/>
    <dgm:cxn modelId="{43FC1128-FBB1-4481-B252-C245A61B4D8A}" type="presParOf" srcId="{8EABBC9D-179C-4CB8-B6CD-76A1C33A6E44}" destId="{5FF5AC27-AF47-48B8-ADC7-F77816A9AC23}" srcOrd="0" destOrd="0" presId="urn:microsoft.com/office/officeart/2005/8/layout/hList9"/>
    <dgm:cxn modelId="{C3C1C977-27BF-4109-83E3-2456BBCAB923}" type="presParOf" srcId="{8EABBC9D-179C-4CB8-B6CD-76A1C33A6E44}" destId="{3C35BE39-B791-4C00-8F0C-2C4B92E387F6}" srcOrd="1" destOrd="0" presId="urn:microsoft.com/office/officeart/2005/8/layout/hList9"/>
    <dgm:cxn modelId="{43F075AA-779A-4C7B-B97C-E2F50689C2ED}" type="presParOf" srcId="{3C35BE39-B791-4C00-8F0C-2C4B92E387F6}" destId="{12D274AF-E0A8-48A3-8EEE-C6CFE9640C27}" srcOrd="0" destOrd="0" presId="urn:microsoft.com/office/officeart/2005/8/layout/hList9"/>
    <dgm:cxn modelId="{16636A74-42CD-4E89-B103-B05ECAADD685}" type="presParOf" srcId="{3C35BE39-B791-4C00-8F0C-2C4B92E387F6}" destId="{6571137D-6803-43CF-BF29-0335DB3CB9E8}" srcOrd="1" destOrd="0" presId="urn:microsoft.com/office/officeart/2005/8/layout/hList9"/>
    <dgm:cxn modelId="{EBAD89E9-B3D6-4906-A189-18866C4A72B0}" type="presParOf" srcId="{8EABBC9D-179C-4CB8-B6CD-76A1C33A6E44}" destId="{A08E8AA3-7681-494F-B3AA-969675252A06}" srcOrd="2" destOrd="0" presId="urn:microsoft.com/office/officeart/2005/8/layout/hList9"/>
    <dgm:cxn modelId="{37CC0C13-C4BC-4EB6-9840-FA5B94785F44}" type="presParOf" srcId="{A08E8AA3-7681-494F-B3AA-969675252A06}" destId="{77C5598B-A46F-44F6-B372-F26B088D1834}" srcOrd="0" destOrd="0" presId="urn:microsoft.com/office/officeart/2005/8/layout/hList9"/>
    <dgm:cxn modelId="{7E4CABFE-FE5F-49ED-A21E-53D1E12FC6C5}" type="presParOf" srcId="{A08E8AA3-7681-494F-B3AA-969675252A06}" destId="{4B99A77C-D993-48E5-9ECF-8A2ABD894C99}" srcOrd="1" destOrd="0" presId="urn:microsoft.com/office/officeart/2005/8/layout/hList9"/>
    <dgm:cxn modelId="{D355FB11-3F77-4E64-B25E-7476F8897A04}" type="presParOf" srcId="{E4C17835-DE5F-4B93-8D4B-CCA95FD9063E}" destId="{A1BC7F12-C148-4310-8066-0C7DA93A9A9E}" srcOrd="22" destOrd="0" presId="urn:microsoft.com/office/officeart/2005/8/layout/hList9"/>
    <dgm:cxn modelId="{8EAE6001-CD42-4BA8-9E7B-E5B79459D39E}" type="presParOf" srcId="{E4C17835-DE5F-4B93-8D4B-CCA95FD9063E}" destId="{4D2FADB3-141C-4EAF-B70B-AE2C8A873D27}" srcOrd="2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A2B967-28BB-40C0-812D-08ADEFC3AC7F}"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0AA5E567-C672-40E1-A71C-C324806286D0}">
      <dgm:prSet phldrT="[文本]"/>
      <dgm:spPr/>
      <dgm:t>
        <a:bodyPr/>
        <a:lstStyle/>
        <a:p>
          <a:r>
            <a:rPr lang="zh-CN" altLang="en-US" dirty="0" smtClean="0"/>
            <a:t>第</a:t>
          </a:r>
          <a:r>
            <a:rPr lang="en-US" altLang="zh-CN" dirty="0" smtClean="0"/>
            <a:t>2</a:t>
          </a:r>
          <a:r>
            <a:rPr lang="zh-CN" altLang="en-US" dirty="0" smtClean="0"/>
            <a:t>年   </a:t>
          </a:r>
          <a:r>
            <a:rPr lang="en-US" dirty="0" smtClean="0"/>
            <a:t>ROI=20</a:t>
          </a:r>
          <a:endParaRPr lang="zh-CN" altLang="en-US" dirty="0"/>
        </a:p>
      </dgm:t>
    </dgm:pt>
    <dgm:pt modelId="{CA09E636-AC2B-4E86-94DA-6645A6391A2A}" type="parTrans" cxnId="{6FBE7F99-3CD3-4E60-8916-76ED7EEF5A7F}">
      <dgm:prSet/>
      <dgm:spPr/>
      <dgm:t>
        <a:bodyPr/>
        <a:lstStyle/>
        <a:p>
          <a:endParaRPr lang="zh-CN" altLang="en-US"/>
        </a:p>
      </dgm:t>
    </dgm:pt>
    <dgm:pt modelId="{94C4EE65-C4C0-4E88-BA80-CFE6BB8B15A4}" type="sibTrans" cxnId="{6FBE7F99-3CD3-4E60-8916-76ED7EEF5A7F}">
      <dgm:prSet/>
      <dgm:spPr/>
      <dgm:t>
        <a:bodyPr/>
        <a:lstStyle/>
        <a:p>
          <a:endParaRPr lang="zh-CN" altLang="en-US"/>
        </a:p>
      </dgm:t>
    </dgm:pt>
    <dgm:pt modelId="{8EE6E412-D3BB-4DA4-8D5A-E1ED46FF91D6}">
      <dgm:prSet phldrT="[文本]"/>
      <dgm:spPr/>
      <dgm:t>
        <a:bodyPr/>
        <a:lstStyle/>
        <a:p>
          <a:r>
            <a:rPr lang="zh-CN" altLang="en-US" dirty="0" smtClean="0"/>
            <a:t>第</a:t>
          </a:r>
          <a:r>
            <a:rPr lang="en-US" altLang="zh-CN" dirty="0" smtClean="0"/>
            <a:t>3</a:t>
          </a:r>
          <a:r>
            <a:rPr lang="zh-CN" altLang="en-US" dirty="0" smtClean="0"/>
            <a:t>年   </a:t>
          </a:r>
          <a:r>
            <a:rPr lang="en-US" dirty="0" smtClean="0"/>
            <a:t>ROI=141</a:t>
          </a:r>
          <a:endParaRPr lang="zh-CN" altLang="en-US" dirty="0"/>
        </a:p>
      </dgm:t>
    </dgm:pt>
    <dgm:pt modelId="{D7671EB1-D7F9-4FA1-A906-188FA5C515A2}" type="parTrans" cxnId="{1F029BBA-C5B1-43A0-A23F-72C9B2AF1C2C}">
      <dgm:prSet/>
      <dgm:spPr/>
      <dgm:t>
        <a:bodyPr/>
        <a:lstStyle/>
        <a:p>
          <a:endParaRPr lang="zh-CN" altLang="en-US"/>
        </a:p>
      </dgm:t>
    </dgm:pt>
    <dgm:pt modelId="{7A307BD2-DD8C-454C-A730-0295619E3922}" type="sibTrans" cxnId="{1F029BBA-C5B1-43A0-A23F-72C9B2AF1C2C}">
      <dgm:prSet/>
      <dgm:spPr/>
      <dgm:t>
        <a:bodyPr/>
        <a:lstStyle/>
        <a:p>
          <a:endParaRPr lang="zh-CN" altLang="en-US"/>
        </a:p>
      </dgm:t>
    </dgm:pt>
    <dgm:pt modelId="{3B2C703D-DF62-4EE3-9478-2B3AF3115A91}">
      <dgm:prSet phldrT="[文本]"/>
      <dgm:spPr/>
      <dgm:t>
        <a:bodyPr/>
        <a:lstStyle/>
        <a:p>
          <a:r>
            <a:rPr lang="zh-CN" altLang="en-US" dirty="0" smtClean="0"/>
            <a:t>第</a:t>
          </a:r>
          <a:r>
            <a:rPr lang="en-US" altLang="zh-CN" dirty="0" smtClean="0"/>
            <a:t>5</a:t>
          </a:r>
          <a:r>
            <a:rPr lang="zh-CN" altLang="en-US" dirty="0" smtClean="0"/>
            <a:t>年   </a:t>
          </a:r>
          <a:r>
            <a:rPr lang="en-US" dirty="0" smtClean="0"/>
            <a:t>ROI=996</a:t>
          </a:r>
          <a:endParaRPr lang="zh-CN" altLang="en-US" dirty="0"/>
        </a:p>
      </dgm:t>
    </dgm:pt>
    <dgm:pt modelId="{412F0135-01E3-4279-96F4-37523D9CEFBA}" type="parTrans" cxnId="{B355F638-6431-4882-A8CE-04D0C2420B06}">
      <dgm:prSet/>
      <dgm:spPr/>
      <dgm:t>
        <a:bodyPr/>
        <a:lstStyle/>
        <a:p>
          <a:endParaRPr lang="zh-CN" altLang="en-US"/>
        </a:p>
      </dgm:t>
    </dgm:pt>
    <dgm:pt modelId="{1350527F-1842-4707-8F3F-6ABDE48E68B0}" type="sibTrans" cxnId="{B355F638-6431-4882-A8CE-04D0C2420B06}">
      <dgm:prSet/>
      <dgm:spPr/>
      <dgm:t>
        <a:bodyPr/>
        <a:lstStyle/>
        <a:p>
          <a:endParaRPr lang="zh-CN" altLang="en-US"/>
        </a:p>
      </dgm:t>
    </dgm:pt>
    <dgm:pt modelId="{6918BCA2-3EE5-4498-A22C-1EF7AC91F02B}">
      <dgm:prSet/>
      <dgm:spPr/>
      <dgm:t>
        <a:bodyPr/>
        <a:lstStyle/>
        <a:p>
          <a:r>
            <a:rPr lang="en-US" altLang="zh-CN" dirty="0" smtClean="0"/>
            <a:t>3</a:t>
          </a:r>
          <a:r>
            <a:rPr lang="zh-CN" altLang="en-US" dirty="0" smtClean="0"/>
            <a:t>年平均   </a:t>
          </a:r>
          <a:r>
            <a:rPr lang="en-US" dirty="0" smtClean="0"/>
            <a:t>ROI=53</a:t>
          </a:r>
          <a:endParaRPr lang="zh-CN" altLang="en-US" dirty="0"/>
        </a:p>
      </dgm:t>
    </dgm:pt>
    <dgm:pt modelId="{BFC42661-07D4-4CEC-8C90-52BD1559ABC8}" type="parTrans" cxnId="{6082E96D-0A33-4EC6-8637-292F41F9BEA7}">
      <dgm:prSet/>
      <dgm:spPr/>
      <dgm:t>
        <a:bodyPr/>
        <a:lstStyle/>
        <a:p>
          <a:endParaRPr lang="zh-CN" altLang="en-US"/>
        </a:p>
      </dgm:t>
    </dgm:pt>
    <dgm:pt modelId="{701D023B-D429-4108-9A55-01FF7F8C4FBE}" type="sibTrans" cxnId="{6082E96D-0A33-4EC6-8637-292F41F9BEA7}">
      <dgm:prSet/>
      <dgm:spPr/>
      <dgm:t>
        <a:bodyPr/>
        <a:lstStyle/>
        <a:p>
          <a:endParaRPr lang="zh-CN" altLang="en-US"/>
        </a:p>
      </dgm:t>
    </dgm:pt>
    <dgm:pt modelId="{80BB6460-5F70-4B3C-BA7D-B25C956FF7A6}">
      <dgm:prSet/>
      <dgm:spPr/>
      <dgm:t>
        <a:bodyPr/>
        <a:lstStyle/>
        <a:p>
          <a:r>
            <a:rPr lang="en-US" altLang="zh-CN" dirty="0" smtClean="0"/>
            <a:t>5</a:t>
          </a:r>
          <a:r>
            <a:rPr lang="zh-CN" altLang="en-US" dirty="0" smtClean="0"/>
            <a:t>年平均   </a:t>
          </a:r>
          <a:r>
            <a:rPr lang="en-US" dirty="0" smtClean="0"/>
            <a:t>ROI=307</a:t>
          </a:r>
          <a:endParaRPr lang="zh-CN" altLang="en-US" dirty="0"/>
        </a:p>
      </dgm:t>
    </dgm:pt>
    <dgm:pt modelId="{6A0F6494-BE72-46A5-AEDA-FCC5A722F2F5}" type="parTrans" cxnId="{A4DB36C9-AD8E-42FA-8A3E-088FFE9CFFF1}">
      <dgm:prSet/>
      <dgm:spPr/>
      <dgm:t>
        <a:bodyPr/>
        <a:lstStyle/>
        <a:p>
          <a:endParaRPr lang="zh-CN" altLang="en-US"/>
        </a:p>
      </dgm:t>
    </dgm:pt>
    <dgm:pt modelId="{78998E8F-3006-47E3-ACB6-91757BBADF00}" type="sibTrans" cxnId="{A4DB36C9-AD8E-42FA-8A3E-088FFE9CFFF1}">
      <dgm:prSet/>
      <dgm:spPr/>
      <dgm:t>
        <a:bodyPr/>
        <a:lstStyle/>
        <a:p>
          <a:endParaRPr lang="zh-CN" altLang="en-US"/>
        </a:p>
      </dgm:t>
    </dgm:pt>
    <dgm:pt modelId="{F12C5073-D75D-4AEF-84E7-AC0F84D41C2D}">
      <dgm:prSet/>
      <dgm:spPr/>
      <dgm:t>
        <a:bodyPr/>
        <a:lstStyle/>
        <a:p>
          <a:r>
            <a:rPr lang="en-US" altLang="zh-CN" dirty="0" smtClean="0"/>
            <a:t>5</a:t>
          </a:r>
          <a:r>
            <a:rPr lang="zh-CN" altLang="en-US" dirty="0" smtClean="0"/>
            <a:t>年累计   </a:t>
          </a:r>
          <a:r>
            <a:rPr lang="en-US" dirty="0" smtClean="0"/>
            <a:t>ROI=1534</a:t>
          </a:r>
          <a:endParaRPr lang="zh-CN" altLang="en-US" dirty="0"/>
        </a:p>
      </dgm:t>
    </dgm:pt>
    <dgm:pt modelId="{4D4218E2-5A8F-413C-9361-9F37DF9E51E8}" type="parTrans" cxnId="{8DB0AF7D-5EC8-4803-B6EA-072834398F18}">
      <dgm:prSet/>
      <dgm:spPr/>
      <dgm:t>
        <a:bodyPr/>
        <a:lstStyle/>
        <a:p>
          <a:endParaRPr lang="zh-CN" altLang="en-US"/>
        </a:p>
      </dgm:t>
    </dgm:pt>
    <dgm:pt modelId="{32541AAD-32BC-4A69-8646-5D8A7A483F46}" type="sibTrans" cxnId="{8DB0AF7D-5EC8-4803-B6EA-072834398F18}">
      <dgm:prSet/>
      <dgm:spPr/>
      <dgm:t>
        <a:bodyPr/>
        <a:lstStyle/>
        <a:p>
          <a:endParaRPr lang="zh-CN" altLang="en-US"/>
        </a:p>
      </dgm:t>
    </dgm:pt>
    <dgm:pt modelId="{F9712426-F9F5-48C9-8FAC-70887FA6C3B1}" type="pres">
      <dgm:prSet presAssocID="{54A2B967-28BB-40C0-812D-08ADEFC3AC7F}" presName="compositeShape" presStyleCnt="0">
        <dgm:presLayoutVars>
          <dgm:dir/>
          <dgm:resizeHandles/>
        </dgm:presLayoutVars>
      </dgm:prSet>
      <dgm:spPr/>
      <dgm:t>
        <a:bodyPr/>
        <a:lstStyle/>
        <a:p>
          <a:endParaRPr lang="zh-CN" altLang="en-US"/>
        </a:p>
      </dgm:t>
    </dgm:pt>
    <dgm:pt modelId="{8C48C8A6-9F38-46A8-8A1F-3C00BFED32AC}" type="pres">
      <dgm:prSet presAssocID="{54A2B967-28BB-40C0-812D-08ADEFC3AC7F}" presName="pyramid" presStyleLbl="node1" presStyleIdx="0" presStyleCnt="1"/>
      <dgm:spPr/>
    </dgm:pt>
    <dgm:pt modelId="{6606E69C-BB48-427E-83F8-66C7D7351C9C}" type="pres">
      <dgm:prSet presAssocID="{54A2B967-28BB-40C0-812D-08ADEFC3AC7F}" presName="theList" presStyleCnt="0"/>
      <dgm:spPr/>
    </dgm:pt>
    <dgm:pt modelId="{C6CC910F-4A7A-4A78-A42E-28F4176E1946}" type="pres">
      <dgm:prSet presAssocID="{0AA5E567-C672-40E1-A71C-C324806286D0}" presName="aNode" presStyleLbl="fgAcc1" presStyleIdx="0" presStyleCnt="6">
        <dgm:presLayoutVars>
          <dgm:bulletEnabled val="1"/>
        </dgm:presLayoutVars>
      </dgm:prSet>
      <dgm:spPr/>
      <dgm:t>
        <a:bodyPr/>
        <a:lstStyle/>
        <a:p>
          <a:endParaRPr lang="zh-CN" altLang="en-US"/>
        </a:p>
      </dgm:t>
    </dgm:pt>
    <dgm:pt modelId="{6A187BCB-72BE-433E-BDB6-59039EB45251}" type="pres">
      <dgm:prSet presAssocID="{0AA5E567-C672-40E1-A71C-C324806286D0}" presName="aSpace" presStyleCnt="0"/>
      <dgm:spPr/>
    </dgm:pt>
    <dgm:pt modelId="{5D438018-D16A-4044-BD9F-7DD2BA641042}" type="pres">
      <dgm:prSet presAssocID="{8EE6E412-D3BB-4DA4-8D5A-E1ED46FF91D6}" presName="aNode" presStyleLbl="fgAcc1" presStyleIdx="1" presStyleCnt="6">
        <dgm:presLayoutVars>
          <dgm:bulletEnabled val="1"/>
        </dgm:presLayoutVars>
      </dgm:prSet>
      <dgm:spPr/>
      <dgm:t>
        <a:bodyPr/>
        <a:lstStyle/>
        <a:p>
          <a:endParaRPr lang="zh-CN" altLang="en-US"/>
        </a:p>
      </dgm:t>
    </dgm:pt>
    <dgm:pt modelId="{B0881207-CCDB-4F60-B89B-8397049737CD}" type="pres">
      <dgm:prSet presAssocID="{8EE6E412-D3BB-4DA4-8D5A-E1ED46FF91D6}" presName="aSpace" presStyleCnt="0"/>
      <dgm:spPr/>
    </dgm:pt>
    <dgm:pt modelId="{4E0F121B-9D39-49D8-88DE-8A39C8E4DAAD}" type="pres">
      <dgm:prSet presAssocID="{3B2C703D-DF62-4EE3-9478-2B3AF3115A91}" presName="aNode" presStyleLbl="fgAcc1" presStyleIdx="2" presStyleCnt="6">
        <dgm:presLayoutVars>
          <dgm:bulletEnabled val="1"/>
        </dgm:presLayoutVars>
      </dgm:prSet>
      <dgm:spPr/>
      <dgm:t>
        <a:bodyPr/>
        <a:lstStyle/>
        <a:p>
          <a:endParaRPr lang="zh-CN" altLang="en-US"/>
        </a:p>
      </dgm:t>
    </dgm:pt>
    <dgm:pt modelId="{E5974941-A55A-411F-A926-76A188235F36}" type="pres">
      <dgm:prSet presAssocID="{3B2C703D-DF62-4EE3-9478-2B3AF3115A91}" presName="aSpace" presStyleCnt="0"/>
      <dgm:spPr/>
    </dgm:pt>
    <dgm:pt modelId="{91A9D6A4-2BE4-414A-AA87-08FB5786D4C0}" type="pres">
      <dgm:prSet presAssocID="{6918BCA2-3EE5-4498-A22C-1EF7AC91F02B}" presName="aNode" presStyleLbl="fgAcc1" presStyleIdx="3" presStyleCnt="6">
        <dgm:presLayoutVars>
          <dgm:bulletEnabled val="1"/>
        </dgm:presLayoutVars>
      </dgm:prSet>
      <dgm:spPr/>
      <dgm:t>
        <a:bodyPr/>
        <a:lstStyle/>
        <a:p>
          <a:endParaRPr lang="zh-CN" altLang="en-US"/>
        </a:p>
      </dgm:t>
    </dgm:pt>
    <dgm:pt modelId="{4FBF06D4-977A-433D-A654-612B8698DC90}" type="pres">
      <dgm:prSet presAssocID="{6918BCA2-3EE5-4498-A22C-1EF7AC91F02B}" presName="aSpace" presStyleCnt="0"/>
      <dgm:spPr/>
    </dgm:pt>
    <dgm:pt modelId="{DC35B403-EA0C-422C-9D73-38755CF26628}" type="pres">
      <dgm:prSet presAssocID="{80BB6460-5F70-4B3C-BA7D-B25C956FF7A6}" presName="aNode" presStyleLbl="fgAcc1" presStyleIdx="4" presStyleCnt="6">
        <dgm:presLayoutVars>
          <dgm:bulletEnabled val="1"/>
        </dgm:presLayoutVars>
      </dgm:prSet>
      <dgm:spPr/>
      <dgm:t>
        <a:bodyPr/>
        <a:lstStyle/>
        <a:p>
          <a:endParaRPr lang="zh-CN" altLang="en-US"/>
        </a:p>
      </dgm:t>
    </dgm:pt>
    <dgm:pt modelId="{43C59CF5-26FD-4C7D-929A-4B827CC69015}" type="pres">
      <dgm:prSet presAssocID="{80BB6460-5F70-4B3C-BA7D-B25C956FF7A6}" presName="aSpace" presStyleCnt="0"/>
      <dgm:spPr/>
    </dgm:pt>
    <dgm:pt modelId="{8161633E-9C88-4F34-8CA7-5415DC8C05B6}" type="pres">
      <dgm:prSet presAssocID="{F12C5073-D75D-4AEF-84E7-AC0F84D41C2D}" presName="aNode" presStyleLbl="fgAcc1" presStyleIdx="5" presStyleCnt="6">
        <dgm:presLayoutVars>
          <dgm:bulletEnabled val="1"/>
        </dgm:presLayoutVars>
      </dgm:prSet>
      <dgm:spPr/>
      <dgm:t>
        <a:bodyPr/>
        <a:lstStyle/>
        <a:p>
          <a:endParaRPr lang="zh-CN" altLang="en-US"/>
        </a:p>
      </dgm:t>
    </dgm:pt>
    <dgm:pt modelId="{37101B00-1DCE-45E8-869B-7083BB57F99D}" type="pres">
      <dgm:prSet presAssocID="{F12C5073-D75D-4AEF-84E7-AC0F84D41C2D}" presName="aSpace" presStyleCnt="0"/>
      <dgm:spPr/>
    </dgm:pt>
  </dgm:ptLst>
  <dgm:cxnLst>
    <dgm:cxn modelId="{A4DB36C9-AD8E-42FA-8A3E-088FFE9CFFF1}" srcId="{54A2B967-28BB-40C0-812D-08ADEFC3AC7F}" destId="{80BB6460-5F70-4B3C-BA7D-B25C956FF7A6}" srcOrd="4" destOrd="0" parTransId="{6A0F6494-BE72-46A5-AEDA-FCC5A722F2F5}" sibTransId="{78998E8F-3006-47E3-ACB6-91757BBADF00}"/>
    <dgm:cxn modelId="{B4B21D0F-9948-43D2-A448-0680BD631ABF}" type="presOf" srcId="{80BB6460-5F70-4B3C-BA7D-B25C956FF7A6}" destId="{DC35B403-EA0C-422C-9D73-38755CF26628}" srcOrd="0" destOrd="0" presId="urn:microsoft.com/office/officeart/2005/8/layout/pyramid2"/>
    <dgm:cxn modelId="{7C5B3282-C0CC-4178-ADD3-F5395D5C83AF}" type="presOf" srcId="{F12C5073-D75D-4AEF-84E7-AC0F84D41C2D}" destId="{8161633E-9C88-4F34-8CA7-5415DC8C05B6}" srcOrd="0" destOrd="0" presId="urn:microsoft.com/office/officeart/2005/8/layout/pyramid2"/>
    <dgm:cxn modelId="{8FDA3B6B-48BB-4E13-A102-3A2B836F7384}" type="presOf" srcId="{3B2C703D-DF62-4EE3-9478-2B3AF3115A91}" destId="{4E0F121B-9D39-49D8-88DE-8A39C8E4DAAD}" srcOrd="0" destOrd="0" presId="urn:microsoft.com/office/officeart/2005/8/layout/pyramid2"/>
    <dgm:cxn modelId="{B355F638-6431-4882-A8CE-04D0C2420B06}" srcId="{54A2B967-28BB-40C0-812D-08ADEFC3AC7F}" destId="{3B2C703D-DF62-4EE3-9478-2B3AF3115A91}" srcOrd="2" destOrd="0" parTransId="{412F0135-01E3-4279-96F4-37523D9CEFBA}" sibTransId="{1350527F-1842-4707-8F3F-6ABDE48E68B0}"/>
    <dgm:cxn modelId="{F5915F00-C60F-4800-B223-4DDC0C6BA328}" type="presOf" srcId="{6918BCA2-3EE5-4498-A22C-1EF7AC91F02B}" destId="{91A9D6A4-2BE4-414A-AA87-08FB5786D4C0}" srcOrd="0" destOrd="0" presId="urn:microsoft.com/office/officeart/2005/8/layout/pyramid2"/>
    <dgm:cxn modelId="{1F029BBA-C5B1-43A0-A23F-72C9B2AF1C2C}" srcId="{54A2B967-28BB-40C0-812D-08ADEFC3AC7F}" destId="{8EE6E412-D3BB-4DA4-8D5A-E1ED46FF91D6}" srcOrd="1" destOrd="0" parTransId="{D7671EB1-D7F9-4FA1-A906-188FA5C515A2}" sibTransId="{7A307BD2-DD8C-454C-A730-0295619E3922}"/>
    <dgm:cxn modelId="{525B32F6-4ACA-40DA-B201-93303E98F184}" type="presOf" srcId="{8EE6E412-D3BB-4DA4-8D5A-E1ED46FF91D6}" destId="{5D438018-D16A-4044-BD9F-7DD2BA641042}" srcOrd="0" destOrd="0" presId="urn:microsoft.com/office/officeart/2005/8/layout/pyramid2"/>
    <dgm:cxn modelId="{6BA64C46-FB69-4E03-A2D9-5E5CFE662469}" type="presOf" srcId="{0AA5E567-C672-40E1-A71C-C324806286D0}" destId="{C6CC910F-4A7A-4A78-A42E-28F4176E1946}" srcOrd="0" destOrd="0" presId="urn:microsoft.com/office/officeart/2005/8/layout/pyramid2"/>
    <dgm:cxn modelId="{6FBE7F99-3CD3-4E60-8916-76ED7EEF5A7F}" srcId="{54A2B967-28BB-40C0-812D-08ADEFC3AC7F}" destId="{0AA5E567-C672-40E1-A71C-C324806286D0}" srcOrd="0" destOrd="0" parTransId="{CA09E636-AC2B-4E86-94DA-6645A6391A2A}" sibTransId="{94C4EE65-C4C0-4E88-BA80-CFE6BB8B15A4}"/>
    <dgm:cxn modelId="{FFAD0A99-994A-4E64-A8BE-87C114832A19}" type="presOf" srcId="{54A2B967-28BB-40C0-812D-08ADEFC3AC7F}" destId="{F9712426-F9F5-48C9-8FAC-70887FA6C3B1}" srcOrd="0" destOrd="0" presId="urn:microsoft.com/office/officeart/2005/8/layout/pyramid2"/>
    <dgm:cxn modelId="{8DB0AF7D-5EC8-4803-B6EA-072834398F18}" srcId="{54A2B967-28BB-40C0-812D-08ADEFC3AC7F}" destId="{F12C5073-D75D-4AEF-84E7-AC0F84D41C2D}" srcOrd="5" destOrd="0" parTransId="{4D4218E2-5A8F-413C-9361-9F37DF9E51E8}" sibTransId="{32541AAD-32BC-4A69-8646-5D8A7A483F46}"/>
    <dgm:cxn modelId="{6082E96D-0A33-4EC6-8637-292F41F9BEA7}" srcId="{54A2B967-28BB-40C0-812D-08ADEFC3AC7F}" destId="{6918BCA2-3EE5-4498-A22C-1EF7AC91F02B}" srcOrd="3" destOrd="0" parTransId="{BFC42661-07D4-4CEC-8C90-52BD1559ABC8}" sibTransId="{701D023B-D429-4108-9A55-01FF7F8C4FBE}"/>
    <dgm:cxn modelId="{6C26FFFC-5D9A-4E98-9C9D-067E46D3D30E}" type="presParOf" srcId="{F9712426-F9F5-48C9-8FAC-70887FA6C3B1}" destId="{8C48C8A6-9F38-46A8-8A1F-3C00BFED32AC}" srcOrd="0" destOrd="0" presId="urn:microsoft.com/office/officeart/2005/8/layout/pyramid2"/>
    <dgm:cxn modelId="{FC0B75B5-A7CF-4F42-9075-3401B31DC877}" type="presParOf" srcId="{F9712426-F9F5-48C9-8FAC-70887FA6C3B1}" destId="{6606E69C-BB48-427E-83F8-66C7D7351C9C}" srcOrd="1" destOrd="0" presId="urn:microsoft.com/office/officeart/2005/8/layout/pyramid2"/>
    <dgm:cxn modelId="{E154B06E-0462-4338-ADC1-13A2172AB0F5}" type="presParOf" srcId="{6606E69C-BB48-427E-83F8-66C7D7351C9C}" destId="{C6CC910F-4A7A-4A78-A42E-28F4176E1946}" srcOrd="0" destOrd="0" presId="urn:microsoft.com/office/officeart/2005/8/layout/pyramid2"/>
    <dgm:cxn modelId="{7E4965F3-764F-4D9D-B462-985A57DE5B29}" type="presParOf" srcId="{6606E69C-BB48-427E-83F8-66C7D7351C9C}" destId="{6A187BCB-72BE-433E-BDB6-59039EB45251}" srcOrd="1" destOrd="0" presId="urn:microsoft.com/office/officeart/2005/8/layout/pyramid2"/>
    <dgm:cxn modelId="{C5EFA074-D631-47C0-9DB8-4AE4578D2E0D}" type="presParOf" srcId="{6606E69C-BB48-427E-83F8-66C7D7351C9C}" destId="{5D438018-D16A-4044-BD9F-7DD2BA641042}" srcOrd="2" destOrd="0" presId="urn:microsoft.com/office/officeart/2005/8/layout/pyramid2"/>
    <dgm:cxn modelId="{25DF7061-38D2-4D00-AA00-F2630591EF3D}" type="presParOf" srcId="{6606E69C-BB48-427E-83F8-66C7D7351C9C}" destId="{B0881207-CCDB-4F60-B89B-8397049737CD}" srcOrd="3" destOrd="0" presId="urn:microsoft.com/office/officeart/2005/8/layout/pyramid2"/>
    <dgm:cxn modelId="{F4535592-7BD3-4705-B5B9-96DB266EDFDA}" type="presParOf" srcId="{6606E69C-BB48-427E-83F8-66C7D7351C9C}" destId="{4E0F121B-9D39-49D8-88DE-8A39C8E4DAAD}" srcOrd="4" destOrd="0" presId="urn:microsoft.com/office/officeart/2005/8/layout/pyramid2"/>
    <dgm:cxn modelId="{F2E51C86-5212-4424-8B80-E4F7481921DF}" type="presParOf" srcId="{6606E69C-BB48-427E-83F8-66C7D7351C9C}" destId="{E5974941-A55A-411F-A926-76A188235F36}" srcOrd="5" destOrd="0" presId="urn:microsoft.com/office/officeart/2005/8/layout/pyramid2"/>
    <dgm:cxn modelId="{6C1C5491-771E-4183-9756-BA8A8410C25C}" type="presParOf" srcId="{6606E69C-BB48-427E-83F8-66C7D7351C9C}" destId="{91A9D6A4-2BE4-414A-AA87-08FB5786D4C0}" srcOrd="6" destOrd="0" presId="urn:microsoft.com/office/officeart/2005/8/layout/pyramid2"/>
    <dgm:cxn modelId="{85F63623-0A1E-41F0-A6CD-9148A7CC39AF}" type="presParOf" srcId="{6606E69C-BB48-427E-83F8-66C7D7351C9C}" destId="{4FBF06D4-977A-433D-A654-612B8698DC90}" srcOrd="7" destOrd="0" presId="urn:microsoft.com/office/officeart/2005/8/layout/pyramid2"/>
    <dgm:cxn modelId="{35038E4A-22A5-48A7-BC49-904A0E3513CD}" type="presParOf" srcId="{6606E69C-BB48-427E-83F8-66C7D7351C9C}" destId="{DC35B403-EA0C-422C-9D73-38755CF26628}" srcOrd="8" destOrd="0" presId="urn:microsoft.com/office/officeart/2005/8/layout/pyramid2"/>
    <dgm:cxn modelId="{06F2A2B7-FBD3-4DDB-9805-F1739143E691}" type="presParOf" srcId="{6606E69C-BB48-427E-83F8-66C7D7351C9C}" destId="{43C59CF5-26FD-4C7D-929A-4B827CC69015}" srcOrd="9" destOrd="0" presId="urn:microsoft.com/office/officeart/2005/8/layout/pyramid2"/>
    <dgm:cxn modelId="{FD9EF51E-047D-4F30-BB9C-FCF75F4C8559}" type="presParOf" srcId="{6606E69C-BB48-427E-83F8-66C7D7351C9C}" destId="{8161633E-9C88-4F34-8CA7-5415DC8C05B6}" srcOrd="10" destOrd="0" presId="urn:microsoft.com/office/officeart/2005/8/layout/pyramid2"/>
    <dgm:cxn modelId="{64ADDDA3-35B1-4E05-A322-991A3049F21F}" type="presParOf" srcId="{6606E69C-BB48-427E-83F8-66C7D7351C9C}" destId="{37101B00-1DCE-45E8-869B-7083BB57F99D}"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t>‹#›</a:t>
            </a:fld>
            <a:endParaRPr lang="zh-CN" altLang="en-US"/>
          </a:p>
        </p:txBody>
      </p:sp>
    </p:spTree>
    <p:extLst>
      <p:ext uri="{BB962C8B-B14F-4D97-AF65-F5344CB8AC3E}">
        <p14:creationId xmlns:p14="http://schemas.microsoft.com/office/powerpoint/2010/main" val="3806555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2016/11/28</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357506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604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82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9430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5624" y="908050"/>
            <a:ext cx="10601349" cy="63500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25624" y="1600200"/>
            <a:ext cx="10601349" cy="4525963"/>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Freeform 5"/>
          <p:cNvSpPr>
            <a:spLocks/>
          </p:cNvSpPr>
          <p:nvPr userDrawn="1"/>
        </p:nvSpPr>
        <p:spPr bwMode="auto">
          <a:xfrm>
            <a:off x="63836" y="73174"/>
            <a:ext cx="1227152" cy="486466"/>
          </a:xfrm>
          <a:custGeom>
            <a:avLst/>
            <a:gdLst>
              <a:gd name="T0" fmla="*/ 0 w 1600"/>
              <a:gd name="T1" fmla="*/ 0 h 617"/>
              <a:gd name="T2" fmla="*/ 1429 w 1600"/>
              <a:gd name="T3" fmla="*/ 0 h 617"/>
              <a:gd name="T4" fmla="*/ 1600 w 1600"/>
              <a:gd name="T5" fmla="*/ 308 h 617"/>
              <a:gd name="T6" fmla="*/ 1429 w 1600"/>
              <a:gd name="T7" fmla="*/ 617 h 617"/>
              <a:gd name="T8" fmla="*/ 0 w 1600"/>
              <a:gd name="T9" fmla="*/ 617 h 617"/>
              <a:gd name="T10" fmla="*/ 0 w 1600"/>
              <a:gd name="T11" fmla="*/ 0 h 617"/>
            </a:gdLst>
            <a:ahLst/>
            <a:cxnLst>
              <a:cxn ang="0">
                <a:pos x="T0" y="T1"/>
              </a:cxn>
              <a:cxn ang="0">
                <a:pos x="T2" y="T3"/>
              </a:cxn>
              <a:cxn ang="0">
                <a:pos x="T4" y="T5"/>
              </a:cxn>
              <a:cxn ang="0">
                <a:pos x="T6" y="T7"/>
              </a:cxn>
              <a:cxn ang="0">
                <a:pos x="T8" y="T9"/>
              </a:cxn>
              <a:cxn ang="0">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userDrawn="1"/>
        </p:nvSpPr>
        <p:spPr bwMode="auto">
          <a:xfrm>
            <a:off x="1196834" y="73174"/>
            <a:ext cx="10215809" cy="486466"/>
          </a:xfrm>
          <a:custGeom>
            <a:avLst/>
            <a:gdLst>
              <a:gd name="T0" fmla="*/ 0 w 13327"/>
              <a:gd name="T1" fmla="*/ 0 h 617"/>
              <a:gd name="T2" fmla="*/ 13155 w 13327"/>
              <a:gd name="T3" fmla="*/ 0 h 617"/>
              <a:gd name="T4" fmla="*/ 13327 w 13327"/>
              <a:gd name="T5" fmla="*/ 308 h 617"/>
              <a:gd name="T6" fmla="*/ 13155 w 13327"/>
              <a:gd name="T7" fmla="*/ 617 h 617"/>
              <a:gd name="T8" fmla="*/ 0 w 13327"/>
              <a:gd name="T9" fmla="*/ 617 h 617"/>
              <a:gd name="T10" fmla="*/ 171 w 13327"/>
              <a:gd name="T11" fmla="*/ 308 h 617"/>
              <a:gd name="T12" fmla="*/ 0 w 13327"/>
              <a:gd name="T13" fmla="*/ 0 h 617"/>
            </a:gdLst>
            <a:ahLst/>
            <a:cxnLst>
              <a:cxn ang="0">
                <a:pos x="T0" y="T1"/>
              </a:cxn>
              <a:cxn ang="0">
                <a:pos x="T2" y="T3"/>
              </a:cxn>
              <a:cxn ang="0">
                <a:pos x="T4" y="T5"/>
              </a:cxn>
              <a:cxn ang="0">
                <a:pos x="T6" y="T7"/>
              </a:cxn>
              <a:cxn ang="0">
                <a:pos x="T8" y="T9"/>
              </a:cxn>
              <a:cxn ang="0">
                <a:pos x="T10" y="T11"/>
              </a:cxn>
              <a:cxn ang="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userDrawn="1"/>
        </p:nvSpPr>
        <p:spPr bwMode="auto">
          <a:xfrm>
            <a:off x="11320056" y="73174"/>
            <a:ext cx="812871" cy="486466"/>
          </a:xfrm>
          <a:custGeom>
            <a:avLst/>
            <a:gdLst>
              <a:gd name="T0" fmla="*/ 0 w 1060"/>
              <a:gd name="T1" fmla="*/ 0 h 617"/>
              <a:gd name="T2" fmla="*/ 1060 w 1060"/>
              <a:gd name="T3" fmla="*/ 0 h 617"/>
              <a:gd name="T4" fmla="*/ 1060 w 1060"/>
              <a:gd name="T5" fmla="*/ 617 h 617"/>
              <a:gd name="T6" fmla="*/ 0 w 1060"/>
              <a:gd name="T7" fmla="*/ 617 h 617"/>
              <a:gd name="T8" fmla="*/ 172 w 1060"/>
              <a:gd name="T9" fmla="*/ 308 h 617"/>
              <a:gd name="T10" fmla="*/ 0 w 1060"/>
              <a:gd name="T11" fmla="*/ 0 h 617"/>
            </a:gdLst>
            <a:ahLst/>
            <a:cxnLst>
              <a:cxn ang="0">
                <a:pos x="T0" y="T1"/>
              </a:cxn>
              <a:cxn ang="0">
                <a:pos x="T2" y="T3"/>
              </a:cxn>
              <a:cxn ang="0">
                <a:pos x="T4" y="T5"/>
              </a:cxn>
              <a:cxn ang="0">
                <a:pos x="T6" y="T7"/>
              </a:cxn>
              <a:cxn ang="0">
                <a:pos x="T8" y="T9"/>
              </a:cxn>
              <a:cxn ang="0">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TextBox 14"/>
          <p:cNvSpPr txBox="1"/>
          <p:nvPr userDrawn="1"/>
        </p:nvSpPr>
        <p:spPr>
          <a:xfrm>
            <a:off x="11528228" y="116632"/>
            <a:ext cx="492443" cy="369332"/>
          </a:xfrm>
          <a:prstGeom prst="rect">
            <a:avLst/>
          </a:prstGeom>
          <a:noFill/>
        </p:spPr>
        <p:txBody>
          <a:bodyPr wrap="none" rtlCol="0">
            <a:spAutoFit/>
          </a:bodyPr>
          <a:lstStyle/>
          <a:p>
            <a:pPr algn="ctr"/>
            <a:fld id="{B879B013-EF15-44F9-9A4C-93BE492C244C}" type="slidenum">
              <a:rPr lang="zh-CN" altLang="en-US" sz="1800" smtClean="0">
                <a:solidFill>
                  <a:schemeClr val="accent2"/>
                </a:solidFill>
                <a:latin typeface="+mn-ea"/>
                <a:ea typeface="+mn-ea"/>
              </a:rPr>
              <a:pPr algn="ctr"/>
              <a:t>‹#›</a:t>
            </a:fld>
            <a:endParaRPr lang="zh-CN" altLang="en-US" sz="1800" dirty="0">
              <a:solidFill>
                <a:schemeClr val="accent2"/>
              </a:solidFill>
              <a:latin typeface="+mn-ea"/>
              <a:ea typeface="+mn-ea"/>
            </a:endParaRPr>
          </a:p>
        </p:txBody>
      </p:sp>
    </p:spTree>
    <p:extLst>
      <p:ext uri="{BB962C8B-B14F-4D97-AF65-F5344CB8AC3E}">
        <p14:creationId xmlns:p14="http://schemas.microsoft.com/office/powerpoint/2010/main" val="364612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33333">
                                          <p:cBhvr additive="base">
                                            <p:cTn id="7" dur="300" fill="hold"/>
                                            <p:tgtEl>
                                              <p:spTgt spid="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14:presetBounceEnd="33333">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3333">
                                          <p:cBhvr additive="base">
                                            <p:cTn id="16" dur="300" fill="hold"/>
                                            <p:tgtEl>
                                              <p:spTgt spid="10"/>
                                            </p:tgtEl>
                                            <p:attrNameLst>
                                              <p:attrName>ppt_x</p:attrName>
                                            </p:attrNameLst>
                                          </p:cBhvr>
                                          <p:tavLst>
                                            <p:tav tm="0">
                                              <p:val>
                                                <p:strVal val="1+#ppt_w/2"/>
                                              </p:val>
                                            </p:tav>
                                            <p:tav tm="100000">
                                              <p:val>
                                                <p:strVal val="#ppt_x"/>
                                              </p:val>
                                            </p:tav>
                                          </p:tavLst>
                                        </p:anim>
                                        <p:anim calcmode="lin" valueType="num" p14:bounceEnd="33333">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300" fill="hold"/>
                                            <p:tgtEl>
                                              <p:spTgt spid="10"/>
                                            </p:tgtEl>
                                            <p:attrNameLst>
                                              <p:attrName>ppt_x</p:attrName>
                                            </p:attrNameLst>
                                          </p:cBhvr>
                                          <p:tavLst>
                                            <p:tav tm="0">
                                              <p:val>
                                                <p:strVal val="1+#ppt_w/2"/>
                                              </p:val>
                                            </p:tav>
                                            <p:tav tm="100000">
                                              <p:val>
                                                <p:strVal val="#ppt_x"/>
                                              </p:val>
                                            </p:tav>
                                          </p:tavLst>
                                        </p:anim>
                                        <p:anim calcmode="lin" valueType="num">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88542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898880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747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0494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047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8931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iming>
    <p:tnLst>
      <p:par>
        <p:cTn id="1" dur="indefinite" restart="never" nodeType="tmRoot"/>
      </p:par>
    </p:tnLst>
  </p:timing>
  <p:txStyles>
    <p:titleStyle>
      <a:lvl1pPr algn="l" rtl="0" fontAlgn="base">
        <a:spcBef>
          <a:spcPct val="0"/>
        </a:spcBef>
        <a:spcAft>
          <a:spcPct val="0"/>
        </a:spcAft>
        <a:defRPr sz="2400">
          <a:solidFill>
            <a:schemeClr val="accent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2.jp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400" b="1" dirty="0" smtClean="0">
                <a:solidFill>
                  <a:schemeClr val="tx1"/>
                </a:solidFill>
                <a:latin typeface="+mn-ea"/>
                <a:ea typeface="+mn-ea"/>
              </a:rPr>
              <a:t>商业计划书</a:t>
            </a:r>
            <a:endParaRPr lang="zh-CN" sz="6400" b="1" dirty="0">
              <a:solidFill>
                <a:schemeClr val="tx1"/>
              </a:solidFill>
              <a:latin typeface="+mn-ea"/>
              <a:ea typeface="+mn-ea"/>
            </a:endParaRP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chemeClr val="tx1"/>
                </a:solidFill>
              </a:rPr>
              <a:t>宁波市知明服饰有限公司</a:t>
            </a:r>
            <a:endParaRPr lang="zh-CN" sz="2800" b="0" dirty="0">
              <a:solidFill>
                <a:schemeClr val="tx1"/>
              </a:solidFill>
            </a:endParaRPr>
          </a:p>
        </p:txBody>
      </p:sp>
      <p:sp>
        <p:nvSpPr>
          <p:cNvPr id="51" name="Rectangle 4"/>
          <p:cNvSpPr txBox="1">
            <a:spLocks noChangeArrowheads="1"/>
          </p:cNvSpPr>
          <p:nvPr/>
        </p:nvSpPr>
        <p:spPr bwMode="auto">
          <a:xfrm>
            <a:off x="655171" y="4221088"/>
            <a:ext cx="7459434"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chemeClr val="tx1"/>
                </a:solidFill>
                <a:latin typeface="+mn-ea"/>
                <a:ea typeface="+mn-ea"/>
              </a:rPr>
              <a:t>基于</a:t>
            </a:r>
            <a:r>
              <a:rPr lang="en-US" altLang="zh-CN" sz="2800" b="0" dirty="0" smtClean="0">
                <a:solidFill>
                  <a:schemeClr val="tx1"/>
                </a:solidFill>
                <a:latin typeface="+mn-ea"/>
                <a:ea typeface="+mn-ea"/>
              </a:rPr>
              <a:t>O2O</a:t>
            </a:r>
            <a:r>
              <a:rPr lang="zh-CN" altLang="en-US" sz="2800" b="0" dirty="0" smtClean="0">
                <a:solidFill>
                  <a:schemeClr val="tx1"/>
                </a:solidFill>
                <a:latin typeface="+mn-ea"/>
                <a:ea typeface="+mn-ea"/>
              </a:rPr>
              <a:t>模式的个性服装大众化定制平台</a:t>
            </a:r>
            <a:endParaRPr lang="zh-CN" altLang="zh-CN" sz="2800" b="0" dirty="0">
              <a:solidFill>
                <a:schemeClr val="tx1"/>
              </a:solidFill>
              <a:latin typeface="+mn-ea"/>
              <a:ea typeface="+mn-ea"/>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2" name="背景音乐 - 2 - 盟军敢死队 勇往直前(短).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1725" y="-1251520"/>
            <a:ext cx="609600" cy="609600"/>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828" y="98052"/>
            <a:ext cx="698054" cy="744192"/>
          </a:xfrm>
          <a:prstGeom prst="rect">
            <a:avLst/>
          </a:prstGeom>
        </p:spPr>
      </p:pic>
    </p:spTree>
    <p:extLst>
      <p:ext uri="{BB962C8B-B14F-4D97-AF65-F5344CB8AC3E}">
        <p14:creationId xmlns:p14="http://schemas.microsoft.com/office/powerpoint/2010/main" val="1624874197"/>
      </p:ext>
    </p:extLst>
  </p:cSld>
  <p:clrMapOvr>
    <a:masterClrMapping/>
  </p:clrMapOvr>
  <mc:AlternateContent xmlns:mc="http://schemas.openxmlformats.org/markup-compatibility/2006" xmlns:p14="http://schemas.microsoft.com/office/powerpoint/2010/main">
    <mc:Choice Requires="p14">
      <p:transition spd="slow" p14:dur="2000" advTm="9437">
        <p14:flash/>
      </p:transition>
    </mc:Choice>
    <mc:Fallback xmlns="">
      <p:transition spd="slow" advTm="943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14:presetBounceEnd="20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20000">
                                          <p:cBhvr additive="base">
                                            <p:cTn id="10"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2" presetClass="entr" presetSubtype="12"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10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fill="hold"/>
                                            <p:tgtEl>
                                              <p:spTgt spid="36"/>
                                            </p:tgtEl>
                                            <p:attrNameLst>
                                              <p:attrName>ppt_x</p:attrName>
                                            </p:attrNameLst>
                                          </p:cBhvr>
                                          <p:tavLst>
                                            <p:tav tm="0">
                                              <p:val>
                                                <p:strVal val="0-#ppt_w/2"/>
                                              </p:val>
                                            </p:tav>
                                            <p:tav tm="100000">
                                              <p:val>
                                                <p:strVal val="#ppt_x"/>
                                              </p:val>
                                            </p:tav>
                                          </p:tavLst>
                                        </p:anim>
                                        <p:anim calcmode="lin" valueType="num">
                                          <p:cBhvr additive="base">
                                            <p:cTn id="53" dur="50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2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3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fill="hold"/>
                                            <p:tgtEl>
                                              <p:spTgt spid="40"/>
                                            </p:tgtEl>
                                            <p:attrNameLst>
                                              <p:attrName>ppt_x</p:attrName>
                                            </p:attrNameLst>
                                          </p:cBhvr>
                                          <p:tavLst>
                                            <p:tav tm="0">
                                              <p:val>
                                                <p:strVal val="0-#ppt_w/2"/>
                                              </p:val>
                                            </p:tav>
                                            <p:tav tm="100000">
                                              <p:val>
                                                <p:strVal val="#ppt_x"/>
                                              </p:val>
                                            </p:tav>
                                          </p:tavLst>
                                        </p:anim>
                                        <p:anim calcmode="lin" valueType="num">
                                          <p:cBhvr additive="base">
                                            <p:cTn id="61" dur="500" fill="hold"/>
                                            <p:tgtEl>
                                              <p:spTgt spid="40"/>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40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0-#ppt_w/2"/>
                                              </p:val>
                                            </p:tav>
                                            <p:tav tm="100000">
                                              <p:val>
                                                <p:strVal val="#ppt_x"/>
                                              </p:val>
                                            </p:tav>
                                          </p:tavLst>
                                        </p:anim>
                                        <p:anim calcmode="lin" valueType="num">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par>
                              <p:cTn id="66" fill="hold">
                                <p:stCondLst>
                                  <p:cond delay="4200"/>
                                </p:stCondLst>
                                <p:childTnLst>
                                  <p:par>
                                    <p:cTn id="67" presetID="56" presetClass="entr" presetSubtype="0" fill="hold" grpId="0" nodeType="afterEffect">
                                      <p:stCondLst>
                                        <p:cond delay="0"/>
                                      </p:stCondLst>
                                      <p:iterate type="lt">
                                        <p:tmPct val="10000"/>
                                      </p:iterate>
                                      <p:childTnLst>
                                        <p:set>
                                          <p:cBhvr>
                                            <p:cTn id="68" dur="1" fill="hold">
                                              <p:stCondLst>
                                                <p:cond delay="0"/>
                                              </p:stCondLst>
                                            </p:cTn>
                                            <p:tgtEl>
                                              <p:spTgt spid="49"/>
                                            </p:tgtEl>
                                            <p:attrNameLst>
                                              <p:attrName>style.visibility</p:attrName>
                                            </p:attrNameLst>
                                          </p:cBhvr>
                                          <p:to>
                                            <p:strVal val="visible"/>
                                          </p:to>
                                        </p:set>
                                        <p:anim by="(-#ppt_w*2)" calcmode="lin" valueType="num">
                                          <p:cBhvr rctx="PPT">
                                            <p:cTn id="69" dur="500" autoRev="1" fill="hold">
                                              <p:stCondLst>
                                                <p:cond delay="0"/>
                                              </p:stCondLst>
                                            </p:cTn>
                                            <p:tgtEl>
                                              <p:spTgt spid="49"/>
                                            </p:tgtEl>
                                            <p:attrNameLst>
                                              <p:attrName>ppt_w</p:attrName>
                                            </p:attrNameLst>
                                          </p:cBhvr>
                                        </p:anim>
                                        <p:anim by="(#ppt_w*0.50)" calcmode="lin" valueType="num">
                                          <p:cBhvr>
                                            <p:cTn id="70" dur="500" decel="50000" autoRev="1" fill="hold">
                                              <p:stCondLst>
                                                <p:cond delay="0"/>
                                              </p:stCondLst>
                                            </p:cTn>
                                            <p:tgtEl>
                                              <p:spTgt spid="49"/>
                                            </p:tgtEl>
                                            <p:attrNameLst>
                                              <p:attrName>ppt_x</p:attrName>
                                            </p:attrNameLst>
                                          </p:cBhvr>
                                        </p:anim>
                                        <p:anim from="(-#ppt_h/2)" to="(#ppt_y)" calcmode="lin" valueType="num">
                                          <p:cBhvr>
                                            <p:cTn id="71" dur="1000" fill="hold">
                                              <p:stCondLst>
                                                <p:cond delay="0"/>
                                              </p:stCondLst>
                                            </p:cTn>
                                            <p:tgtEl>
                                              <p:spTgt spid="49"/>
                                            </p:tgtEl>
                                            <p:attrNameLst>
                                              <p:attrName>ppt_y</p:attrName>
                                            </p:attrNameLst>
                                          </p:cBhvr>
                                        </p:anim>
                                        <p:animRot by="21600000">
                                          <p:cBhvr>
                                            <p:cTn id="72" dur="1000" fill="hold">
                                              <p:stCondLst>
                                                <p:cond delay="0"/>
                                              </p:stCondLst>
                                            </p:cTn>
                                            <p:tgtEl>
                                              <p:spTgt spid="49"/>
                                            </p:tgtEl>
                                            <p:attrNameLst>
                                              <p:attrName>r</p:attrName>
                                            </p:attrNameLst>
                                          </p:cBhvr>
                                        </p:animRot>
                                      </p:childTnLst>
                                    </p:cTn>
                                  </p:par>
                                </p:childTnLst>
                              </p:cTn>
                            </p:par>
                            <p:par>
                              <p:cTn id="73" fill="hold">
                                <p:stCondLst>
                                  <p:cond delay="5600"/>
                                </p:stCondLst>
                                <p:childTnLst>
                                  <p:par>
                                    <p:cTn id="74" presetID="22" presetClass="entr" presetSubtype="8" fill="hold" grpId="0"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left)">
                                          <p:cBhvr>
                                            <p:cTn id="76" dur="500"/>
                                            <p:tgtEl>
                                              <p:spTgt spid="51"/>
                                            </p:tgtEl>
                                          </p:cBhvr>
                                        </p:animEffect>
                                      </p:childTnLst>
                                    </p:cTn>
                                  </p:par>
                                </p:childTnLst>
                              </p:cTn>
                            </p:par>
                            <p:par>
                              <p:cTn id="77" fill="hold">
                                <p:stCondLst>
                                  <p:cond delay="61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6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100"/>
                                </p:stCondLst>
                                <p:childTnLst>
                                  <p:par>
                                    <p:cTn id="87" presetID="2" presetClass="entr" presetSubtype="9" fill="hold" grpId="0" nodeType="afterEffect" p14:presetBounceEnd="40000">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14:bounceEnd="40000">
                                          <p:cBhvr additive="base">
                                            <p:cTn id="89"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1" repeatCount="indefinite" fill="remove" display="0">
                      <p:stCondLst>
                        <p:cond delay="indefinite"/>
                      </p:stCondLst>
                      <p:endCondLst>
                        <p:cond evt="onStopAudio" delay="0">
                          <p:tgtEl>
                            <p:sldTgt/>
                          </p:tgtEl>
                        </p:cond>
                      </p:endCondLst>
                    </p:cTn>
                    <p:tgtEl>
                      <p:spTgt spid="12"/>
                    </p:tgtEl>
                  </p:cMediaNode>
                </p:audio>
              </p:childTnLst>
            </p:cTn>
          </p:par>
        </p:tnLst>
        <p:bldLst>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2" presetClass="entr" presetSubtype="12"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12" fill="hold" nodeType="withEffect">
                                      <p:stCondLst>
                                        <p:cond delay="10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fill="hold"/>
                                            <p:tgtEl>
                                              <p:spTgt spid="36"/>
                                            </p:tgtEl>
                                            <p:attrNameLst>
                                              <p:attrName>ppt_x</p:attrName>
                                            </p:attrNameLst>
                                          </p:cBhvr>
                                          <p:tavLst>
                                            <p:tav tm="0">
                                              <p:val>
                                                <p:strVal val="0-#ppt_w/2"/>
                                              </p:val>
                                            </p:tav>
                                            <p:tav tm="100000">
                                              <p:val>
                                                <p:strVal val="#ppt_x"/>
                                              </p:val>
                                            </p:tav>
                                          </p:tavLst>
                                        </p:anim>
                                        <p:anim calcmode="lin" valueType="num">
                                          <p:cBhvr additive="base">
                                            <p:cTn id="53" dur="50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2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0-#ppt_w/2"/>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3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fill="hold"/>
                                            <p:tgtEl>
                                              <p:spTgt spid="40"/>
                                            </p:tgtEl>
                                            <p:attrNameLst>
                                              <p:attrName>ppt_x</p:attrName>
                                            </p:attrNameLst>
                                          </p:cBhvr>
                                          <p:tavLst>
                                            <p:tav tm="0">
                                              <p:val>
                                                <p:strVal val="0-#ppt_w/2"/>
                                              </p:val>
                                            </p:tav>
                                            <p:tav tm="100000">
                                              <p:val>
                                                <p:strVal val="#ppt_x"/>
                                              </p:val>
                                            </p:tav>
                                          </p:tavLst>
                                        </p:anim>
                                        <p:anim calcmode="lin" valueType="num">
                                          <p:cBhvr additive="base">
                                            <p:cTn id="61" dur="500" fill="hold"/>
                                            <p:tgtEl>
                                              <p:spTgt spid="40"/>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40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0-#ppt_w/2"/>
                                              </p:val>
                                            </p:tav>
                                            <p:tav tm="100000">
                                              <p:val>
                                                <p:strVal val="#ppt_x"/>
                                              </p:val>
                                            </p:tav>
                                          </p:tavLst>
                                        </p:anim>
                                        <p:anim calcmode="lin" valueType="num">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par>
                              <p:cTn id="66" fill="hold">
                                <p:stCondLst>
                                  <p:cond delay="4200"/>
                                </p:stCondLst>
                                <p:childTnLst>
                                  <p:par>
                                    <p:cTn id="67" presetID="56" presetClass="entr" presetSubtype="0" fill="hold" grpId="0" nodeType="afterEffect">
                                      <p:stCondLst>
                                        <p:cond delay="0"/>
                                      </p:stCondLst>
                                      <p:iterate type="lt">
                                        <p:tmPct val="10000"/>
                                      </p:iterate>
                                      <p:childTnLst>
                                        <p:set>
                                          <p:cBhvr>
                                            <p:cTn id="68" dur="1" fill="hold">
                                              <p:stCondLst>
                                                <p:cond delay="0"/>
                                              </p:stCondLst>
                                            </p:cTn>
                                            <p:tgtEl>
                                              <p:spTgt spid="49"/>
                                            </p:tgtEl>
                                            <p:attrNameLst>
                                              <p:attrName>style.visibility</p:attrName>
                                            </p:attrNameLst>
                                          </p:cBhvr>
                                          <p:to>
                                            <p:strVal val="visible"/>
                                          </p:to>
                                        </p:set>
                                        <p:anim by="(-#ppt_w*2)" calcmode="lin" valueType="num">
                                          <p:cBhvr rctx="PPT">
                                            <p:cTn id="69" dur="500" autoRev="1" fill="hold">
                                              <p:stCondLst>
                                                <p:cond delay="0"/>
                                              </p:stCondLst>
                                            </p:cTn>
                                            <p:tgtEl>
                                              <p:spTgt spid="49"/>
                                            </p:tgtEl>
                                            <p:attrNameLst>
                                              <p:attrName>ppt_w</p:attrName>
                                            </p:attrNameLst>
                                          </p:cBhvr>
                                        </p:anim>
                                        <p:anim by="(#ppt_w*0.50)" calcmode="lin" valueType="num">
                                          <p:cBhvr>
                                            <p:cTn id="70" dur="500" decel="50000" autoRev="1" fill="hold">
                                              <p:stCondLst>
                                                <p:cond delay="0"/>
                                              </p:stCondLst>
                                            </p:cTn>
                                            <p:tgtEl>
                                              <p:spTgt spid="49"/>
                                            </p:tgtEl>
                                            <p:attrNameLst>
                                              <p:attrName>ppt_x</p:attrName>
                                            </p:attrNameLst>
                                          </p:cBhvr>
                                        </p:anim>
                                        <p:anim from="(-#ppt_h/2)" to="(#ppt_y)" calcmode="lin" valueType="num">
                                          <p:cBhvr>
                                            <p:cTn id="71" dur="1000" fill="hold">
                                              <p:stCondLst>
                                                <p:cond delay="0"/>
                                              </p:stCondLst>
                                            </p:cTn>
                                            <p:tgtEl>
                                              <p:spTgt spid="49"/>
                                            </p:tgtEl>
                                            <p:attrNameLst>
                                              <p:attrName>ppt_y</p:attrName>
                                            </p:attrNameLst>
                                          </p:cBhvr>
                                        </p:anim>
                                        <p:animRot by="21600000">
                                          <p:cBhvr>
                                            <p:cTn id="72" dur="1000" fill="hold">
                                              <p:stCondLst>
                                                <p:cond delay="0"/>
                                              </p:stCondLst>
                                            </p:cTn>
                                            <p:tgtEl>
                                              <p:spTgt spid="49"/>
                                            </p:tgtEl>
                                            <p:attrNameLst>
                                              <p:attrName>r</p:attrName>
                                            </p:attrNameLst>
                                          </p:cBhvr>
                                        </p:animRot>
                                      </p:childTnLst>
                                    </p:cTn>
                                  </p:par>
                                </p:childTnLst>
                              </p:cTn>
                            </p:par>
                            <p:par>
                              <p:cTn id="73" fill="hold">
                                <p:stCondLst>
                                  <p:cond delay="5600"/>
                                </p:stCondLst>
                                <p:childTnLst>
                                  <p:par>
                                    <p:cTn id="74" presetID="22" presetClass="entr" presetSubtype="8" fill="hold" grpId="0"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left)">
                                          <p:cBhvr>
                                            <p:cTn id="76" dur="500"/>
                                            <p:tgtEl>
                                              <p:spTgt spid="51"/>
                                            </p:tgtEl>
                                          </p:cBhvr>
                                        </p:animEffect>
                                      </p:childTnLst>
                                    </p:cTn>
                                  </p:par>
                                </p:childTnLst>
                              </p:cTn>
                            </p:par>
                            <p:par>
                              <p:cTn id="77" fill="hold">
                                <p:stCondLst>
                                  <p:cond delay="61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6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100"/>
                                </p:stCondLst>
                                <p:childTnLst>
                                  <p:par>
                                    <p:cTn id="87" presetID="2" presetClass="entr" presetSubtype="9" fill="hold" grpId="0" nodeType="after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0-#ppt_w/2"/>
                                              </p:val>
                                            </p:tav>
                                            <p:tav tm="100000">
                                              <p:val>
                                                <p:strVal val="#ppt_x"/>
                                              </p:val>
                                            </p:tav>
                                          </p:tavLst>
                                        </p:anim>
                                        <p:anim calcmode="lin" valueType="num">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1" repeatCount="indefinite" fill="remove" display="0">
                      <p:stCondLst>
                        <p:cond delay="indefinite"/>
                      </p:stCondLst>
                      <p:endCondLst>
                        <p:cond evt="onStopAudio" delay="0">
                          <p:tgtEl>
                            <p:sldTgt/>
                          </p:tgtEl>
                        </p:cond>
                      </p:endCondLst>
                    </p:cTn>
                    <p:tgtEl>
                      <p:spTgt spid="12"/>
                    </p:tgtEl>
                  </p:cMediaNode>
                </p:audio>
              </p:childTnLst>
            </p:cTn>
          </p:par>
        </p:tnLst>
        <p:bldLst>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Fallback>
  </mc:AlternateContent>
  <p:extLst mod="1">
    <p:ext uri="{E180D4A7-C9FB-4DFB-919C-405C955672EB}">
      <p14:showEvtLst xmlns:p14="http://schemas.microsoft.com/office/powerpoint/2010/main">
        <p14:playEvt time="0" objId="1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smtClean="0">
                <a:solidFill>
                  <a:schemeClr val="accent2"/>
                </a:solidFill>
                <a:latin typeface="微软雅黑"/>
                <a:ea typeface="微软雅黑"/>
              </a:rPr>
              <a:t>项目介绍</a:t>
            </a:r>
            <a:endParaRPr lang="zh-CN" altLang="en-US" sz="4800" b="1" dirty="0">
              <a:solidFill>
                <a:schemeClr val="accent2"/>
              </a:solidFill>
              <a:latin typeface="微软雅黑"/>
              <a:ea typeface="微软雅黑"/>
            </a:endParaRP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1"/>
          <p:cNvSpPr>
            <a:spLocks noEditPoints="1"/>
          </p:cNvSpPr>
          <p:nvPr/>
        </p:nvSpPr>
        <p:spPr bwMode="auto">
          <a:xfrm>
            <a:off x="5408859" y="1937983"/>
            <a:ext cx="1379044" cy="108967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6"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1"/>
          <p:cNvSpPr>
            <a:spLocks noChangeAspect="1" noChangeArrowheads="1"/>
          </p:cNvSpPr>
          <p:nvPr/>
        </p:nvSpPr>
        <p:spPr bwMode="auto">
          <a:xfrm>
            <a:off x="3841073" y="5713233"/>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项目来源</a:t>
            </a:r>
            <a:endParaRPr lang="zh-CN" altLang="en-US" sz="2000" dirty="0">
              <a:solidFill>
                <a:schemeClr val="accent2"/>
              </a:solidFill>
              <a:latin typeface="+mn-ea"/>
              <a:ea typeface="+mn-ea"/>
            </a:endParaRP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项目解决的问题</a:t>
            </a:r>
            <a:endParaRPr lang="zh-CN" altLang="en-US" sz="2000" dirty="0">
              <a:solidFill>
                <a:schemeClr val="accent2"/>
              </a:solidFill>
              <a:latin typeface="+mn-ea"/>
              <a:ea typeface="+mn-ea"/>
            </a:endParaRPr>
          </a:p>
        </p:txBody>
      </p:sp>
      <p:sp>
        <p:nvSpPr>
          <p:cNvPr id="22" name="TextBox 21"/>
          <p:cNvSpPr txBox="1"/>
          <p:nvPr/>
        </p:nvSpPr>
        <p:spPr>
          <a:xfrm>
            <a:off x="4204290" y="5621178"/>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smtClean="0">
                <a:solidFill>
                  <a:schemeClr val="accent2"/>
                </a:solidFill>
              </a:rPr>
              <a:t>竞争对手</a:t>
            </a:r>
            <a:endParaRPr lang="zh-CN" altLang="en-US" sz="2000" dirty="0">
              <a:solidFill>
                <a:schemeClr val="accent2"/>
              </a:solidFill>
            </a:endParaRPr>
          </a:p>
        </p:txBody>
      </p:sp>
      <p:sp>
        <p:nvSpPr>
          <p:cNvPr id="23" name="TextBox 22"/>
          <p:cNvSpPr txBox="1"/>
          <p:nvPr/>
        </p:nvSpPr>
        <p:spPr>
          <a:xfrm>
            <a:off x="6857828" y="5621178"/>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项目亮点</a:t>
            </a:r>
            <a:endParaRPr lang="zh-CN" altLang="en-US" sz="2000" dirty="0">
              <a:solidFill>
                <a:schemeClr val="accent2"/>
              </a:solidFill>
              <a:latin typeface="+mn-ea"/>
              <a:ea typeface="+mn-ea"/>
            </a:endParaRPr>
          </a:p>
        </p:txBody>
      </p:sp>
      <p:sp>
        <p:nvSpPr>
          <p:cNvPr id="24" name="Oval 42"/>
          <p:cNvSpPr>
            <a:spLocks noChangeAspect="1" noChangeArrowheads="1"/>
          </p:cNvSpPr>
          <p:nvPr/>
        </p:nvSpPr>
        <p:spPr bwMode="auto">
          <a:xfrm>
            <a:off x="6494611"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需求分</a:t>
            </a:r>
            <a:r>
              <a:rPr lang="zh-CN" altLang="en-US" sz="2000" dirty="0">
                <a:solidFill>
                  <a:schemeClr val="accent2"/>
                </a:solidFill>
                <a:latin typeface="+mn-ea"/>
                <a:ea typeface="+mn-ea"/>
              </a:rPr>
              <a:t>析</a:t>
            </a:r>
          </a:p>
        </p:txBody>
      </p:sp>
      <p:sp>
        <p:nvSpPr>
          <p:cNvPr id="26" name="Oval 42"/>
          <p:cNvSpPr>
            <a:spLocks noChangeAspect="1" noChangeArrowheads="1"/>
          </p:cNvSpPr>
          <p:nvPr/>
        </p:nvSpPr>
        <p:spPr bwMode="auto">
          <a:xfrm>
            <a:off x="6494611" y="571262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00210"/>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行业前景</a:t>
            </a:r>
            <a:endParaRPr lang="zh-CN" altLang="en-US" sz="2000" dirty="0">
              <a:solidFill>
                <a:schemeClr val="accent2"/>
              </a:solidFill>
              <a:latin typeface="+mn-ea"/>
              <a:ea typeface="+mn-ea"/>
            </a:endParaRPr>
          </a:p>
        </p:txBody>
      </p:sp>
    </p:spTree>
    <p:extLst>
      <p:ext uri="{BB962C8B-B14F-4D97-AF65-F5344CB8AC3E}">
        <p14:creationId xmlns:p14="http://schemas.microsoft.com/office/powerpoint/2010/main" val="3837745650"/>
      </p:ext>
    </p:extLst>
  </p:cSld>
  <p:clrMapOvr>
    <a:masterClrMapping/>
  </p:clrMapOvr>
  <p:transition spd="slow" advTm="5435">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0-#ppt_w/2"/>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15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2" grpId="0" animBg="1"/>
      <p:bldP spid="16" grpId="0" animBg="1"/>
      <p:bldP spid="17" grpId="0" animBg="1"/>
      <p:bldP spid="18" grpId="0" animBg="1"/>
      <p:bldP spid="20" grpId="0"/>
      <p:bldP spid="21" grpId="0"/>
      <p:bldP spid="22" grpId="0"/>
      <p:bldP spid="23" grpId="0"/>
      <p:bldP spid="24" grpId="0" animBg="1"/>
      <p:bldP spid="25" grpId="0"/>
      <p:bldP spid="26"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2.1 </a:t>
            </a:r>
            <a:r>
              <a:rPr lang="zh-CN" altLang="en-US" sz="2800" dirty="0" smtClean="0">
                <a:solidFill>
                  <a:schemeClr val="accent2"/>
                </a:solidFill>
                <a:latin typeface="微软雅黑"/>
                <a:ea typeface="微软雅黑"/>
              </a:rPr>
              <a:t>项目来源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54565" y="836712"/>
            <a:ext cx="4032448" cy="6021288"/>
          </a:xfrm>
          <a:prstGeom prst="rect">
            <a:avLst/>
          </a:prstGeom>
        </p:spPr>
      </p:pic>
      <p:sp>
        <p:nvSpPr>
          <p:cNvPr id="2" name="TextBox 1"/>
          <p:cNvSpPr txBox="1"/>
          <p:nvPr/>
        </p:nvSpPr>
        <p:spPr>
          <a:xfrm>
            <a:off x="708088" y="947499"/>
            <a:ext cx="7879080" cy="1015663"/>
          </a:xfrm>
          <a:prstGeom prst="rect">
            <a:avLst/>
          </a:prstGeom>
          <a:noFill/>
        </p:spPr>
        <p:txBody>
          <a:bodyPr wrap="none" rtlCol="0">
            <a:spAutoFit/>
          </a:bodyPr>
          <a:lstStyle/>
          <a:p>
            <a:r>
              <a:rPr lang="zh-CN" altLang="en-US" sz="6000" b="1" dirty="0" smtClean="0">
                <a:solidFill>
                  <a:schemeClr val="bg2"/>
                </a:solidFill>
                <a:latin typeface="+mn-ea"/>
                <a:ea typeface="+mn-ea"/>
              </a:rPr>
              <a:t>服装行业的发展瓶颈？</a:t>
            </a:r>
            <a:endParaRPr lang="zh-CN" altLang="en-US" sz="6000" b="1" dirty="0">
              <a:solidFill>
                <a:schemeClr val="bg2"/>
              </a:solidFill>
              <a:latin typeface="+mn-ea"/>
              <a:ea typeface="+mn-ea"/>
            </a:endParaRPr>
          </a:p>
        </p:txBody>
      </p:sp>
      <p:sp>
        <p:nvSpPr>
          <p:cNvPr id="6" name="TextBox 5"/>
          <p:cNvSpPr txBox="1"/>
          <p:nvPr/>
        </p:nvSpPr>
        <p:spPr>
          <a:xfrm>
            <a:off x="474548" y="2079817"/>
            <a:ext cx="5109091" cy="584775"/>
          </a:xfrm>
          <a:prstGeom prst="rect">
            <a:avLst/>
          </a:prstGeom>
          <a:noFill/>
        </p:spPr>
        <p:txBody>
          <a:bodyPr wrap="none" rtlCol="0">
            <a:spAutoFit/>
          </a:bodyPr>
          <a:lstStyle/>
          <a:p>
            <a:r>
              <a:rPr lang="zh-CN" altLang="en-US" sz="3200" dirty="0" smtClean="0">
                <a:solidFill>
                  <a:schemeClr val="accent1"/>
                </a:solidFill>
                <a:latin typeface="华文新魏" pitchFamily="2" charset="-122"/>
                <a:ea typeface="华文新魏" pitchFamily="2" charset="-122"/>
              </a:rPr>
              <a:t>这是一个品牌缺失的年代！</a:t>
            </a:r>
            <a:endParaRPr lang="zh-CN" altLang="en-US" sz="3200" dirty="0">
              <a:solidFill>
                <a:schemeClr val="accent1"/>
              </a:solidFill>
              <a:latin typeface="华文新魏" pitchFamily="2" charset="-122"/>
              <a:ea typeface="华文新魏" pitchFamily="2" charset="-122"/>
            </a:endParaRPr>
          </a:p>
        </p:txBody>
      </p:sp>
      <p:sp>
        <p:nvSpPr>
          <p:cNvPr id="7" name="TextBox 6"/>
          <p:cNvSpPr txBox="1"/>
          <p:nvPr/>
        </p:nvSpPr>
        <p:spPr>
          <a:xfrm>
            <a:off x="1187278" y="3864007"/>
            <a:ext cx="5480988" cy="707886"/>
          </a:xfrm>
          <a:prstGeom prst="rect">
            <a:avLst/>
          </a:prstGeom>
          <a:noFill/>
        </p:spPr>
        <p:txBody>
          <a:bodyPr wrap="none" rtlCol="0">
            <a:spAutoFit/>
          </a:bodyPr>
          <a:lstStyle/>
          <a:p>
            <a:r>
              <a:rPr lang="en-US" altLang="zh-CN" sz="4000" b="1" dirty="0" smtClean="0">
                <a:solidFill>
                  <a:schemeClr val="accent1"/>
                </a:solidFill>
                <a:latin typeface="+mn-ea"/>
                <a:ea typeface="+mn-ea"/>
              </a:rPr>
              <a:t>20%</a:t>
            </a:r>
            <a:r>
              <a:rPr lang="zh-CN" altLang="en-US" sz="4000" b="1" dirty="0" smtClean="0">
                <a:solidFill>
                  <a:schemeClr val="accent1"/>
                </a:solidFill>
                <a:latin typeface="+mn-ea"/>
                <a:ea typeface="+mn-ea"/>
              </a:rPr>
              <a:t>销售养</a:t>
            </a:r>
            <a:r>
              <a:rPr lang="en-US" altLang="zh-CN" sz="4000" b="1" dirty="0" smtClean="0">
                <a:solidFill>
                  <a:schemeClr val="accent1"/>
                </a:solidFill>
                <a:latin typeface="+mn-ea"/>
                <a:ea typeface="+mn-ea"/>
              </a:rPr>
              <a:t>80%</a:t>
            </a:r>
            <a:r>
              <a:rPr lang="zh-CN" altLang="en-US" sz="4000" b="1" dirty="0" smtClean="0">
                <a:solidFill>
                  <a:schemeClr val="accent1"/>
                </a:solidFill>
                <a:latin typeface="+mn-ea"/>
                <a:ea typeface="+mn-ea"/>
              </a:rPr>
              <a:t>库存！</a:t>
            </a:r>
            <a:endParaRPr lang="zh-CN" altLang="en-US" sz="4000" b="1" dirty="0">
              <a:solidFill>
                <a:schemeClr val="accent1"/>
              </a:solidFill>
              <a:latin typeface="+mn-ea"/>
              <a:ea typeface="+mn-ea"/>
            </a:endParaRPr>
          </a:p>
        </p:txBody>
      </p:sp>
      <p:sp>
        <p:nvSpPr>
          <p:cNvPr id="8" name="TextBox 7"/>
          <p:cNvSpPr txBox="1"/>
          <p:nvPr/>
        </p:nvSpPr>
        <p:spPr>
          <a:xfrm>
            <a:off x="841796" y="4834312"/>
            <a:ext cx="4031873" cy="400110"/>
          </a:xfrm>
          <a:prstGeom prst="rect">
            <a:avLst/>
          </a:prstGeom>
          <a:noFill/>
        </p:spPr>
        <p:txBody>
          <a:bodyPr wrap="none" rtlCol="0">
            <a:spAutoFit/>
          </a:bodyPr>
          <a:lstStyle/>
          <a:p>
            <a:r>
              <a:rPr lang="zh-CN" altLang="en-US" sz="2000" b="1" dirty="0" smtClean="0">
                <a:solidFill>
                  <a:schemeClr val="accent1"/>
                </a:solidFill>
                <a:latin typeface="+mn-ea"/>
                <a:ea typeface="+mn-ea"/>
              </a:rPr>
              <a:t>中高端服装无成熟电商解决方案！</a:t>
            </a:r>
            <a:endParaRPr lang="zh-CN" altLang="en-US" sz="2000" b="1" dirty="0">
              <a:solidFill>
                <a:schemeClr val="accent1"/>
              </a:solidFill>
              <a:latin typeface="+mn-ea"/>
              <a:ea typeface="+mn-ea"/>
            </a:endParaRPr>
          </a:p>
        </p:txBody>
      </p:sp>
      <p:sp>
        <p:nvSpPr>
          <p:cNvPr id="9" name="TextBox 8"/>
          <p:cNvSpPr txBox="1"/>
          <p:nvPr/>
        </p:nvSpPr>
        <p:spPr>
          <a:xfrm>
            <a:off x="2864210" y="5218311"/>
            <a:ext cx="5109091" cy="584775"/>
          </a:xfrm>
          <a:prstGeom prst="rect">
            <a:avLst/>
          </a:prstGeom>
          <a:noFill/>
        </p:spPr>
        <p:txBody>
          <a:bodyPr wrap="none" rtlCol="0">
            <a:spAutoFit/>
          </a:bodyPr>
          <a:lstStyle/>
          <a:p>
            <a:r>
              <a:rPr lang="zh-CN" altLang="en-US" sz="3200" dirty="0" smtClean="0">
                <a:solidFill>
                  <a:schemeClr val="accent1"/>
                </a:solidFill>
                <a:latin typeface="+mn-ea"/>
                <a:ea typeface="+mn-ea"/>
              </a:rPr>
              <a:t>个性定制等同于量体裁衣！</a:t>
            </a:r>
            <a:endParaRPr lang="zh-CN" altLang="en-US" sz="3200" dirty="0">
              <a:solidFill>
                <a:schemeClr val="accent1"/>
              </a:solidFill>
              <a:latin typeface="+mn-ea"/>
              <a:ea typeface="+mn-ea"/>
            </a:endParaRPr>
          </a:p>
        </p:txBody>
      </p:sp>
      <p:sp>
        <p:nvSpPr>
          <p:cNvPr id="10" name="TextBox 9"/>
          <p:cNvSpPr txBox="1"/>
          <p:nvPr/>
        </p:nvSpPr>
        <p:spPr>
          <a:xfrm>
            <a:off x="3957880" y="3324136"/>
            <a:ext cx="2492990" cy="400110"/>
          </a:xfrm>
          <a:prstGeom prst="rect">
            <a:avLst/>
          </a:prstGeom>
          <a:noFill/>
        </p:spPr>
        <p:txBody>
          <a:bodyPr wrap="none" rtlCol="0">
            <a:spAutoFit/>
          </a:bodyPr>
          <a:lstStyle/>
          <a:p>
            <a:r>
              <a:rPr lang="zh-CN" altLang="en-US" sz="2000" b="1" dirty="0" smtClean="0">
                <a:solidFill>
                  <a:schemeClr val="accent1"/>
                </a:solidFill>
                <a:latin typeface="+mn-ea"/>
                <a:ea typeface="+mn-ea"/>
              </a:rPr>
              <a:t>大量外贸订单外流！</a:t>
            </a:r>
            <a:endParaRPr lang="zh-CN" altLang="en-US" sz="2000" b="1" dirty="0">
              <a:solidFill>
                <a:schemeClr val="accent1"/>
              </a:solidFill>
              <a:latin typeface="+mn-ea"/>
              <a:ea typeface="+mn-ea"/>
            </a:endParaRPr>
          </a:p>
        </p:txBody>
      </p:sp>
      <p:sp>
        <p:nvSpPr>
          <p:cNvPr id="11" name="TextBox 10"/>
          <p:cNvSpPr txBox="1"/>
          <p:nvPr/>
        </p:nvSpPr>
        <p:spPr>
          <a:xfrm>
            <a:off x="5162277" y="2635829"/>
            <a:ext cx="2698175" cy="523220"/>
          </a:xfrm>
          <a:prstGeom prst="rect">
            <a:avLst/>
          </a:prstGeom>
          <a:noFill/>
        </p:spPr>
        <p:txBody>
          <a:bodyPr wrap="none" rtlCol="0">
            <a:spAutoFit/>
          </a:bodyPr>
          <a:lstStyle/>
          <a:p>
            <a:r>
              <a:rPr lang="zh-CN" altLang="en-US" sz="2800" b="1" dirty="0" smtClean="0">
                <a:solidFill>
                  <a:schemeClr val="accent1"/>
                </a:solidFill>
                <a:latin typeface="+mn-ea"/>
                <a:ea typeface="+mn-ea"/>
              </a:rPr>
              <a:t>人口红利消失！</a:t>
            </a:r>
            <a:endParaRPr lang="zh-CN" altLang="en-US" sz="2800" b="1" dirty="0">
              <a:solidFill>
                <a:schemeClr val="accent1"/>
              </a:solidFill>
              <a:latin typeface="+mn-ea"/>
              <a:ea typeface="+mn-ea"/>
            </a:endParaRPr>
          </a:p>
        </p:txBody>
      </p:sp>
      <p:sp>
        <p:nvSpPr>
          <p:cNvPr id="12" name="TextBox 11"/>
          <p:cNvSpPr txBox="1"/>
          <p:nvPr/>
        </p:nvSpPr>
        <p:spPr>
          <a:xfrm>
            <a:off x="3927772" y="6224039"/>
            <a:ext cx="3365024" cy="523220"/>
          </a:xfrm>
          <a:prstGeom prst="rect">
            <a:avLst/>
          </a:prstGeom>
          <a:noFill/>
        </p:spPr>
        <p:txBody>
          <a:bodyPr wrap="none" rtlCol="0">
            <a:spAutoFit/>
          </a:bodyPr>
          <a:lstStyle/>
          <a:p>
            <a:r>
              <a:rPr lang="zh-CN" altLang="en-US" sz="2000" b="1" dirty="0" smtClean="0">
                <a:solidFill>
                  <a:schemeClr val="accent1"/>
                </a:solidFill>
                <a:latin typeface="+mn-ea"/>
                <a:ea typeface="+mn-ea"/>
              </a:rPr>
              <a:t>服装高端定制等于高价格</a:t>
            </a:r>
            <a:r>
              <a:rPr lang="zh-CN" altLang="en-US" sz="2800" b="1" dirty="0" smtClean="0">
                <a:solidFill>
                  <a:schemeClr val="accent1"/>
                </a:solidFill>
                <a:latin typeface="+mn-ea"/>
                <a:ea typeface="+mn-ea"/>
              </a:rPr>
              <a:t>！</a:t>
            </a:r>
            <a:endParaRPr lang="zh-CN" altLang="en-US" sz="2800" b="1" dirty="0">
              <a:solidFill>
                <a:schemeClr val="accent1"/>
              </a:solidFill>
              <a:latin typeface="+mn-ea"/>
              <a:ea typeface="+mn-ea"/>
            </a:endParaRPr>
          </a:p>
        </p:txBody>
      </p:sp>
      <p:sp>
        <p:nvSpPr>
          <p:cNvPr id="13" name="TextBox 12"/>
          <p:cNvSpPr txBox="1"/>
          <p:nvPr/>
        </p:nvSpPr>
        <p:spPr>
          <a:xfrm>
            <a:off x="3080717" y="2750791"/>
            <a:ext cx="877163" cy="523220"/>
          </a:xfrm>
          <a:prstGeom prst="rect">
            <a:avLst/>
          </a:prstGeom>
          <a:noFill/>
        </p:spPr>
        <p:txBody>
          <a:bodyPr wrap="none" rtlCol="0">
            <a:spAutoFit/>
          </a:bodyPr>
          <a:lstStyle/>
          <a:p>
            <a:r>
              <a:rPr lang="en-US" altLang="zh-CN" sz="2800" b="1" dirty="0">
                <a:solidFill>
                  <a:schemeClr val="accent1"/>
                </a:solidFill>
                <a:latin typeface="+mn-ea"/>
                <a:ea typeface="+mn-ea"/>
              </a:rPr>
              <a:t>……</a:t>
            </a:r>
            <a:endParaRPr lang="zh-CN" altLang="en-US" sz="2800" b="1" dirty="0">
              <a:solidFill>
                <a:schemeClr val="accent1"/>
              </a:solidFill>
              <a:latin typeface="+mn-ea"/>
              <a:ea typeface="+mn-ea"/>
            </a:endParaRPr>
          </a:p>
        </p:txBody>
      </p:sp>
      <p:sp>
        <p:nvSpPr>
          <p:cNvPr id="14" name="TextBox 13"/>
          <p:cNvSpPr txBox="1"/>
          <p:nvPr/>
        </p:nvSpPr>
        <p:spPr>
          <a:xfrm>
            <a:off x="7178647" y="6095474"/>
            <a:ext cx="777777" cy="461665"/>
          </a:xfrm>
          <a:prstGeom prst="rect">
            <a:avLst/>
          </a:prstGeom>
          <a:noFill/>
        </p:spPr>
        <p:txBody>
          <a:bodyPr wrap="none" rtlCol="0">
            <a:spAutoFit/>
          </a:bodyPr>
          <a:lstStyle/>
          <a:p>
            <a:r>
              <a:rPr lang="en-US" altLang="zh-CN" sz="2400" b="1" dirty="0">
                <a:solidFill>
                  <a:schemeClr val="accent1"/>
                </a:solidFill>
                <a:latin typeface="+mn-ea"/>
                <a:ea typeface="+mn-ea"/>
              </a:rPr>
              <a:t>……</a:t>
            </a:r>
            <a:endParaRPr lang="zh-CN" altLang="en-US" sz="2400" b="1" dirty="0">
              <a:solidFill>
                <a:schemeClr val="accent1"/>
              </a:solidFill>
              <a:latin typeface="+mn-ea"/>
              <a:ea typeface="+mn-ea"/>
            </a:endParaRPr>
          </a:p>
        </p:txBody>
      </p:sp>
      <p:sp>
        <p:nvSpPr>
          <p:cNvPr id="15" name="TextBox 14"/>
          <p:cNvSpPr txBox="1"/>
          <p:nvPr/>
        </p:nvSpPr>
        <p:spPr>
          <a:xfrm>
            <a:off x="3722117" y="4495758"/>
            <a:ext cx="4288353" cy="338554"/>
          </a:xfrm>
          <a:prstGeom prst="rect">
            <a:avLst/>
          </a:prstGeom>
          <a:noFill/>
        </p:spPr>
        <p:txBody>
          <a:bodyPr wrap="none" rtlCol="0">
            <a:spAutoFit/>
          </a:bodyPr>
          <a:lstStyle/>
          <a:p>
            <a:r>
              <a:rPr lang="zh-CN" altLang="en-US" sz="1600" dirty="0" smtClean="0">
                <a:solidFill>
                  <a:schemeClr val="accent1"/>
                </a:solidFill>
                <a:latin typeface="+mn-ea"/>
                <a:ea typeface="+mn-ea"/>
              </a:rPr>
              <a:t>国内定制几乎都是作坊式的“夫妻老婆店</a:t>
            </a:r>
            <a:r>
              <a:rPr lang="en-US" altLang="zh-CN" sz="1600" dirty="0" smtClean="0">
                <a:solidFill>
                  <a:schemeClr val="accent1"/>
                </a:solidFill>
                <a:latin typeface="+mn-ea"/>
                <a:ea typeface="+mn-ea"/>
              </a:rPr>
              <a:t>”</a:t>
            </a:r>
            <a:r>
              <a:rPr lang="zh-CN" altLang="en-US" sz="1600" dirty="0" smtClean="0">
                <a:solidFill>
                  <a:schemeClr val="accent1"/>
                </a:solidFill>
                <a:latin typeface="+mn-ea"/>
                <a:ea typeface="+mn-ea"/>
              </a:rPr>
              <a:t>！</a:t>
            </a:r>
            <a:endParaRPr lang="zh-CN" altLang="en-US" sz="1600" dirty="0">
              <a:solidFill>
                <a:schemeClr val="accent1"/>
              </a:solidFill>
              <a:latin typeface="+mn-ea"/>
              <a:ea typeface="+mn-ea"/>
            </a:endParaRPr>
          </a:p>
        </p:txBody>
      </p:sp>
      <p:sp>
        <p:nvSpPr>
          <p:cNvPr id="16" name="TextBox 15"/>
          <p:cNvSpPr txBox="1"/>
          <p:nvPr/>
        </p:nvSpPr>
        <p:spPr>
          <a:xfrm>
            <a:off x="6115875" y="3344953"/>
            <a:ext cx="768159" cy="523220"/>
          </a:xfrm>
          <a:prstGeom prst="rect">
            <a:avLst/>
          </a:prstGeom>
          <a:noFill/>
        </p:spPr>
        <p:txBody>
          <a:bodyPr wrap="none" rtlCol="0">
            <a:spAutoFit/>
          </a:bodyPr>
          <a:lstStyle/>
          <a:p>
            <a:r>
              <a:rPr lang="en-US" altLang="zh-CN" sz="2800" dirty="0">
                <a:solidFill>
                  <a:schemeClr val="accent1"/>
                </a:solidFill>
                <a:latin typeface="+mn-ea"/>
                <a:ea typeface="+mn-ea"/>
              </a:rPr>
              <a:t>……</a:t>
            </a:r>
            <a:endParaRPr lang="zh-CN" altLang="en-US" sz="2800" dirty="0">
              <a:solidFill>
                <a:schemeClr val="accent1"/>
              </a:solidFill>
              <a:latin typeface="+mn-ea"/>
              <a:ea typeface="+mn-ea"/>
            </a:endParaRPr>
          </a:p>
        </p:txBody>
      </p:sp>
      <p:sp>
        <p:nvSpPr>
          <p:cNvPr id="17" name="TextBox 16"/>
          <p:cNvSpPr txBox="1"/>
          <p:nvPr/>
        </p:nvSpPr>
        <p:spPr>
          <a:xfrm>
            <a:off x="337741" y="2873901"/>
            <a:ext cx="3049724" cy="400110"/>
          </a:xfrm>
          <a:prstGeom prst="rect">
            <a:avLst/>
          </a:prstGeom>
          <a:noFill/>
        </p:spPr>
        <p:txBody>
          <a:bodyPr wrap="square" rtlCol="0">
            <a:spAutoFit/>
          </a:bodyPr>
          <a:lstStyle/>
          <a:p>
            <a:r>
              <a:rPr lang="zh-CN" altLang="en-US" sz="2000" dirty="0" smtClean="0">
                <a:solidFill>
                  <a:schemeClr val="accent1"/>
                </a:solidFill>
                <a:latin typeface="+mn-ea"/>
                <a:ea typeface="+mn-ea"/>
              </a:rPr>
              <a:t>没有好的线上定制体验！</a:t>
            </a:r>
            <a:endParaRPr lang="zh-CN" altLang="en-US" sz="2000" dirty="0">
              <a:solidFill>
                <a:schemeClr val="accent1"/>
              </a:solidFill>
              <a:latin typeface="+mn-ea"/>
              <a:ea typeface="+mn-ea"/>
            </a:endParaRPr>
          </a:p>
        </p:txBody>
      </p:sp>
      <p:sp>
        <p:nvSpPr>
          <p:cNvPr id="18" name="TextBox 17"/>
          <p:cNvSpPr txBox="1"/>
          <p:nvPr/>
        </p:nvSpPr>
        <p:spPr>
          <a:xfrm>
            <a:off x="219996" y="5748539"/>
            <a:ext cx="5724644" cy="523220"/>
          </a:xfrm>
          <a:prstGeom prst="rect">
            <a:avLst/>
          </a:prstGeom>
          <a:noFill/>
        </p:spPr>
        <p:txBody>
          <a:bodyPr wrap="none" rtlCol="0">
            <a:spAutoFit/>
          </a:bodyPr>
          <a:lstStyle/>
          <a:p>
            <a:r>
              <a:rPr lang="zh-CN" altLang="en-US" sz="2000" b="1" dirty="0" smtClean="0">
                <a:solidFill>
                  <a:schemeClr val="accent1"/>
                </a:solidFill>
                <a:latin typeface="+mn-ea"/>
                <a:ea typeface="+mn-ea"/>
              </a:rPr>
              <a:t>定制的产品几乎都是</a:t>
            </a:r>
            <a:r>
              <a:rPr lang="zh-CN" altLang="en-US" sz="2800" b="1" dirty="0" smtClean="0">
                <a:solidFill>
                  <a:schemeClr val="accent1"/>
                </a:solidFill>
                <a:latin typeface="+mn-ea"/>
                <a:ea typeface="+mn-ea"/>
              </a:rPr>
              <a:t>西服、旗袍、中山装</a:t>
            </a:r>
            <a:endParaRPr lang="zh-CN" altLang="en-US" sz="2800" b="1" dirty="0">
              <a:solidFill>
                <a:schemeClr val="accent1"/>
              </a:solidFill>
              <a:latin typeface="+mn-ea"/>
              <a:ea typeface="+mn-ea"/>
            </a:endParaRPr>
          </a:p>
        </p:txBody>
      </p:sp>
      <p:sp>
        <p:nvSpPr>
          <p:cNvPr id="19" name="TextBox 18"/>
          <p:cNvSpPr txBox="1"/>
          <p:nvPr/>
        </p:nvSpPr>
        <p:spPr>
          <a:xfrm>
            <a:off x="5733587" y="5748539"/>
            <a:ext cx="777777" cy="461665"/>
          </a:xfrm>
          <a:prstGeom prst="rect">
            <a:avLst/>
          </a:prstGeom>
          <a:noFill/>
        </p:spPr>
        <p:txBody>
          <a:bodyPr wrap="none" rtlCol="0">
            <a:spAutoFit/>
          </a:bodyPr>
          <a:lstStyle/>
          <a:p>
            <a:r>
              <a:rPr lang="en-US" altLang="zh-CN" sz="2400" b="1" dirty="0">
                <a:solidFill>
                  <a:schemeClr val="accent1"/>
                </a:solidFill>
                <a:latin typeface="+mn-ea"/>
                <a:ea typeface="+mn-ea"/>
              </a:rPr>
              <a:t>……</a:t>
            </a:r>
            <a:endParaRPr lang="zh-CN" altLang="en-US" sz="2400" b="1" dirty="0">
              <a:solidFill>
                <a:schemeClr val="accent1"/>
              </a:solidFill>
              <a:latin typeface="+mn-ea"/>
              <a:ea typeface="+mn-ea"/>
            </a:endParaRPr>
          </a:p>
        </p:txBody>
      </p:sp>
    </p:spTree>
    <p:extLst>
      <p:ext uri="{BB962C8B-B14F-4D97-AF65-F5344CB8AC3E}">
        <p14:creationId xmlns:p14="http://schemas.microsoft.com/office/powerpoint/2010/main" val="204693592"/>
      </p:ext>
    </p:extLst>
  </p:cSld>
  <p:clrMapOvr>
    <a:masterClrMapping/>
  </p:clrMapOvr>
  <mc:AlternateContent xmlns:mc="http://schemas.openxmlformats.org/markup-compatibility/2006" xmlns:p14="http://schemas.microsoft.com/office/powerpoint/2010/main">
    <mc:Choice Requires="p14">
      <p:transition spd="slow" p14:dur="800" advTm="9866">
        <p14:prism/>
      </p:transition>
    </mc:Choice>
    <mc:Fallback xmlns="">
      <p:transition spd="slow" advTm="986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640"/>
                                </p:stCondLst>
                                <p:childTnLst>
                                  <p:par>
                                    <p:cTn id="19" presetID="2" presetClass="entr" presetSubtype="4" fill="hold" grpId="0" nodeType="afterEffect" p14:presetBounceEnd="33333">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14:bounceEnd="33333">
                                          <p:cBhvr additive="base">
                                            <p:cTn id="21" dur="300" fill="hold"/>
                                            <p:tgtEl>
                                              <p:spTgt spid="2"/>
                                            </p:tgtEl>
                                            <p:attrNameLst>
                                              <p:attrName>ppt_x</p:attrName>
                                            </p:attrNameLst>
                                          </p:cBhvr>
                                          <p:tavLst>
                                            <p:tav tm="0">
                                              <p:val>
                                                <p:strVal val="#ppt_x"/>
                                              </p:val>
                                            </p:tav>
                                            <p:tav tm="100000">
                                              <p:val>
                                                <p:strVal val="#ppt_x"/>
                                              </p:val>
                                            </p:tav>
                                          </p:tavLst>
                                        </p:anim>
                                        <p:anim calcmode="lin" valueType="num" p14:bounceEnd="33333">
                                          <p:cBhvr additive="base">
                                            <p:cTn id="22" dur="3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1940"/>
                                </p:stCondLst>
                                <p:childTnLst>
                                  <p:par>
                                    <p:cTn id="24" presetID="26" presetClass="emph" presetSubtype="0" fill="hold" grpId="1" nodeType="afterEffect">
                                      <p:stCondLst>
                                        <p:cond delay="1000"/>
                                      </p:stCondLst>
                                      <p:childTnLst>
                                        <p:animEffect transition="out" filter="fade">
                                          <p:cBhvr>
                                            <p:cTn id="25" dur="500" tmFilter="0, 0; .2, .5; .8, .5; 1, 0"/>
                                            <p:tgtEl>
                                              <p:spTgt spid="2"/>
                                            </p:tgtEl>
                                          </p:cBhvr>
                                        </p:animEffect>
                                        <p:animScale>
                                          <p:cBhvr>
                                            <p:cTn id="26" dur="250" autoRev="1" fill="hold"/>
                                            <p:tgtEl>
                                              <p:spTgt spid="2"/>
                                            </p:tgtEl>
                                          </p:cBhvr>
                                          <p:by x="105000" y="105000"/>
                                        </p:animScale>
                                      </p:childTnLst>
                                    </p:cTn>
                                  </p:par>
                                </p:childTnLst>
                              </p:cTn>
                            </p:par>
                            <p:par>
                              <p:cTn id="27" fill="hold">
                                <p:stCondLst>
                                  <p:cond delay="3440"/>
                                </p:stCondLst>
                                <p:childTnLst>
                                  <p:par>
                                    <p:cTn id="28" presetID="2" presetClass="entr" presetSubtype="1" fill="hold" grpId="0" nodeType="afterEffect" p14:presetBounceEnd="40000">
                                      <p:stCondLst>
                                        <p:cond delay="200"/>
                                      </p:stCondLst>
                                      <p:childTnLst>
                                        <p:set>
                                          <p:cBhvr>
                                            <p:cTn id="29" dur="1" fill="hold">
                                              <p:stCondLst>
                                                <p:cond delay="0"/>
                                              </p:stCondLst>
                                            </p:cTn>
                                            <p:tgtEl>
                                              <p:spTgt spid="6"/>
                                            </p:tgtEl>
                                            <p:attrNameLst>
                                              <p:attrName>style.visibility</p:attrName>
                                            </p:attrNameLst>
                                          </p:cBhvr>
                                          <p:to>
                                            <p:strVal val="visible"/>
                                          </p:to>
                                        </p:set>
                                        <p:anim calcmode="lin" valueType="num" p14:bounceEnd="40000">
                                          <p:cBhvr additive="base">
                                            <p:cTn id="30"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1" dur="500" fill="hold"/>
                                            <p:tgtEl>
                                              <p:spTgt spid="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40000">
                                      <p:stCondLst>
                                        <p:cond delay="1500"/>
                                      </p:stCondLst>
                                      <p:childTnLst>
                                        <p:set>
                                          <p:cBhvr>
                                            <p:cTn id="33" dur="1" fill="hold">
                                              <p:stCondLst>
                                                <p:cond delay="0"/>
                                              </p:stCondLst>
                                            </p:cTn>
                                            <p:tgtEl>
                                              <p:spTgt spid="7"/>
                                            </p:tgtEl>
                                            <p:attrNameLst>
                                              <p:attrName>style.visibility</p:attrName>
                                            </p:attrNameLst>
                                          </p:cBhvr>
                                          <p:to>
                                            <p:strVal val="visible"/>
                                          </p:to>
                                        </p:set>
                                        <p:anim calcmode="lin" valueType="num" p14:bounceEnd="40000">
                                          <p:cBhvr additive="base">
                                            <p:cTn id="34"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40000">
                                      <p:stCondLst>
                                        <p:cond delay="3000"/>
                                      </p:stCondLst>
                                      <p:childTnLst>
                                        <p:set>
                                          <p:cBhvr>
                                            <p:cTn id="37" dur="1" fill="hold">
                                              <p:stCondLst>
                                                <p:cond delay="0"/>
                                              </p:stCondLst>
                                            </p:cTn>
                                            <p:tgtEl>
                                              <p:spTgt spid="8"/>
                                            </p:tgtEl>
                                            <p:attrNameLst>
                                              <p:attrName>style.visibility</p:attrName>
                                            </p:attrNameLst>
                                          </p:cBhvr>
                                          <p:to>
                                            <p:strVal val="visible"/>
                                          </p:to>
                                        </p:set>
                                        <p:anim calcmode="lin" valueType="num" p14:bounceEnd="40000">
                                          <p:cBhvr additive="base">
                                            <p:cTn id="38"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40000">
                                      <p:stCondLst>
                                        <p:cond delay="2000"/>
                                      </p:stCondLst>
                                      <p:childTnLst>
                                        <p:set>
                                          <p:cBhvr>
                                            <p:cTn id="41" dur="1" fill="hold">
                                              <p:stCondLst>
                                                <p:cond delay="0"/>
                                              </p:stCondLst>
                                            </p:cTn>
                                            <p:tgtEl>
                                              <p:spTgt spid="9"/>
                                            </p:tgtEl>
                                            <p:attrNameLst>
                                              <p:attrName>style.visibility</p:attrName>
                                            </p:attrNameLst>
                                          </p:cBhvr>
                                          <p:to>
                                            <p:strVal val="visible"/>
                                          </p:to>
                                        </p:set>
                                        <p:anim calcmode="lin" valueType="num" p14:bounceEnd="40000">
                                          <p:cBhvr additive="base">
                                            <p:cTn id="42"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43" dur="500" fill="hold"/>
                                            <p:tgtEl>
                                              <p:spTgt spid="9"/>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14:presetBounceEnd="40000">
                                      <p:stCondLst>
                                        <p:cond delay="3000"/>
                                      </p:stCondLst>
                                      <p:childTnLst>
                                        <p:set>
                                          <p:cBhvr>
                                            <p:cTn id="45" dur="1" fill="hold">
                                              <p:stCondLst>
                                                <p:cond delay="0"/>
                                              </p:stCondLst>
                                            </p:cTn>
                                            <p:tgtEl>
                                              <p:spTgt spid="10"/>
                                            </p:tgtEl>
                                            <p:attrNameLst>
                                              <p:attrName>style.visibility</p:attrName>
                                            </p:attrNameLst>
                                          </p:cBhvr>
                                          <p:to>
                                            <p:strVal val="visible"/>
                                          </p:to>
                                        </p:set>
                                        <p:anim calcmode="lin" valueType="num" p14:bounceEnd="40000">
                                          <p:cBhvr additive="base">
                                            <p:cTn id="46"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14:presetBounceEnd="40000">
                                      <p:stCondLst>
                                        <p:cond delay="800"/>
                                      </p:stCondLst>
                                      <p:childTnLst>
                                        <p:set>
                                          <p:cBhvr>
                                            <p:cTn id="49" dur="1" fill="hold">
                                              <p:stCondLst>
                                                <p:cond delay="0"/>
                                              </p:stCondLst>
                                            </p:cTn>
                                            <p:tgtEl>
                                              <p:spTgt spid="11"/>
                                            </p:tgtEl>
                                            <p:attrNameLst>
                                              <p:attrName>style.visibility</p:attrName>
                                            </p:attrNameLst>
                                          </p:cBhvr>
                                          <p:to>
                                            <p:strVal val="visible"/>
                                          </p:to>
                                        </p:set>
                                        <p:anim calcmode="lin" valueType="num" p14:bounceEnd="40000">
                                          <p:cBhvr additive="base">
                                            <p:cTn id="50"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11"/>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14:presetBounceEnd="40000">
                                      <p:stCondLst>
                                        <p:cond delay="3000"/>
                                      </p:stCondLst>
                                      <p:childTnLst>
                                        <p:set>
                                          <p:cBhvr>
                                            <p:cTn id="53" dur="1" fill="hold">
                                              <p:stCondLst>
                                                <p:cond delay="0"/>
                                              </p:stCondLst>
                                            </p:cTn>
                                            <p:tgtEl>
                                              <p:spTgt spid="12"/>
                                            </p:tgtEl>
                                            <p:attrNameLst>
                                              <p:attrName>style.visibility</p:attrName>
                                            </p:attrNameLst>
                                          </p:cBhvr>
                                          <p:to>
                                            <p:strVal val="visible"/>
                                          </p:to>
                                        </p:set>
                                        <p:anim calcmode="lin" valueType="num" p14:bounceEnd="40000">
                                          <p:cBhvr additive="base">
                                            <p:cTn id="54"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55" dur="500" fill="hold"/>
                                            <p:tgtEl>
                                              <p:spTgt spid="12"/>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14:presetBounceEnd="40000">
                                      <p:stCondLst>
                                        <p:cond delay="2000"/>
                                      </p:stCondLst>
                                      <p:childTnLst>
                                        <p:set>
                                          <p:cBhvr>
                                            <p:cTn id="57" dur="1" fill="hold">
                                              <p:stCondLst>
                                                <p:cond delay="0"/>
                                              </p:stCondLst>
                                            </p:cTn>
                                            <p:tgtEl>
                                              <p:spTgt spid="13"/>
                                            </p:tgtEl>
                                            <p:attrNameLst>
                                              <p:attrName>style.visibility</p:attrName>
                                            </p:attrNameLst>
                                          </p:cBhvr>
                                          <p:to>
                                            <p:strVal val="visible"/>
                                          </p:to>
                                        </p:set>
                                        <p:anim calcmode="lin" valueType="num" p14:bounceEnd="40000">
                                          <p:cBhvr additive="base">
                                            <p:cTn id="58"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59" dur="500" fill="hold"/>
                                            <p:tgtEl>
                                              <p:spTgt spid="13"/>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14:presetBounceEnd="40000">
                                      <p:stCondLst>
                                        <p:cond delay="3000"/>
                                      </p:stCondLst>
                                      <p:childTnLst>
                                        <p:set>
                                          <p:cBhvr>
                                            <p:cTn id="61" dur="1" fill="hold">
                                              <p:stCondLst>
                                                <p:cond delay="0"/>
                                              </p:stCondLst>
                                            </p:cTn>
                                            <p:tgtEl>
                                              <p:spTgt spid="14"/>
                                            </p:tgtEl>
                                            <p:attrNameLst>
                                              <p:attrName>style.visibility</p:attrName>
                                            </p:attrNameLst>
                                          </p:cBhvr>
                                          <p:to>
                                            <p:strVal val="visible"/>
                                          </p:to>
                                        </p:set>
                                        <p:anim calcmode="lin" valueType="num" p14:bounceEnd="40000">
                                          <p:cBhvr additive="base">
                                            <p:cTn id="62"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63" dur="50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14:presetBounceEnd="40000">
                                      <p:stCondLst>
                                        <p:cond delay="1500"/>
                                      </p:stCondLst>
                                      <p:childTnLst>
                                        <p:set>
                                          <p:cBhvr>
                                            <p:cTn id="65" dur="1" fill="hold">
                                              <p:stCondLst>
                                                <p:cond delay="0"/>
                                              </p:stCondLst>
                                            </p:cTn>
                                            <p:tgtEl>
                                              <p:spTgt spid="15"/>
                                            </p:tgtEl>
                                            <p:attrNameLst>
                                              <p:attrName>style.visibility</p:attrName>
                                            </p:attrNameLst>
                                          </p:cBhvr>
                                          <p:to>
                                            <p:strVal val="visible"/>
                                          </p:to>
                                        </p:set>
                                        <p:anim calcmode="lin" valueType="num" p14:bounceEnd="40000">
                                          <p:cBhvr additive="base">
                                            <p:cTn id="66"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67" dur="500" fill="hold"/>
                                            <p:tgtEl>
                                              <p:spTgt spid="15"/>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14:presetBounceEnd="40000">
                                      <p:stCondLst>
                                        <p:cond delay="3000"/>
                                      </p:stCondLst>
                                      <p:childTnLst>
                                        <p:set>
                                          <p:cBhvr>
                                            <p:cTn id="69" dur="1" fill="hold">
                                              <p:stCondLst>
                                                <p:cond delay="0"/>
                                              </p:stCondLst>
                                            </p:cTn>
                                            <p:tgtEl>
                                              <p:spTgt spid="16"/>
                                            </p:tgtEl>
                                            <p:attrNameLst>
                                              <p:attrName>style.visibility</p:attrName>
                                            </p:attrNameLst>
                                          </p:cBhvr>
                                          <p:to>
                                            <p:strVal val="visible"/>
                                          </p:to>
                                        </p:set>
                                        <p:anim calcmode="lin" valueType="num" p14:bounceEnd="40000">
                                          <p:cBhvr additive="base">
                                            <p:cTn id="70"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6"/>
                                            </p:tgtEl>
                                            <p:attrNameLst>
                                              <p:attrName>ppt_y</p:attrName>
                                            </p:attrNameLst>
                                          </p:cBhvr>
                                          <p:tavLst>
                                            <p:tav tm="0">
                                              <p:val>
                                                <p:strVal val="0-#ppt_h/2"/>
                                              </p:val>
                                            </p:tav>
                                            <p:tav tm="100000">
                                              <p:val>
                                                <p:strVal val="#ppt_y"/>
                                              </p:val>
                                            </p:tav>
                                          </p:tavLst>
                                        </p:anim>
                                      </p:childTnLst>
                                    </p:cTn>
                                  </p:par>
                                </p:childTnLst>
                              </p:cTn>
                            </p:par>
                            <p:par>
                              <p:cTn id="72" fill="hold">
                                <p:stCondLst>
                                  <p:cond delay="6940"/>
                                </p:stCondLst>
                                <p:childTnLst>
                                  <p:par>
                                    <p:cTn id="73" presetID="2" presetClass="entr" presetSubtype="1" fill="hold" grpId="0" nodeType="afterEffect" p14:presetBounceEnd="40000">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14:bounceEnd="40000">
                                          <p:cBhvr additive="base">
                                            <p:cTn id="75" dur="5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76" dur="500" fill="hold"/>
                                            <p:tgtEl>
                                              <p:spTgt spid="17"/>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14:presetBounceEnd="40000">
                                      <p:stCondLst>
                                        <p:cond delay="3000"/>
                                      </p:stCondLst>
                                      <p:childTnLst>
                                        <p:set>
                                          <p:cBhvr>
                                            <p:cTn id="78" dur="1" fill="hold">
                                              <p:stCondLst>
                                                <p:cond delay="0"/>
                                              </p:stCondLst>
                                            </p:cTn>
                                            <p:tgtEl>
                                              <p:spTgt spid="18"/>
                                            </p:tgtEl>
                                            <p:attrNameLst>
                                              <p:attrName>style.visibility</p:attrName>
                                            </p:attrNameLst>
                                          </p:cBhvr>
                                          <p:to>
                                            <p:strVal val="visible"/>
                                          </p:to>
                                        </p:set>
                                        <p:anim calcmode="lin" valueType="num" p14:bounceEnd="40000">
                                          <p:cBhvr additive="base">
                                            <p:cTn id="79" dur="5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18"/>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14:presetBounceEnd="40000">
                                      <p:stCondLst>
                                        <p:cond delay="3000"/>
                                      </p:stCondLst>
                                      <p:childTnLst>
                                        <p:set>
                                          <p:cBhvr>
                                            <p:cTn id="82" dur="1" fill="hold">
                                              <p:stCondLst>
                                                <p:cond delay="0"/>
                                              </p:stCondLst>
                                            </p:cTn>
                                            <p:tgtEl>
                                              <p:spTgt spid="19"/>
                                            </p:tgtEl>
                                            <p:attrNameLst>
                                              <p:attrName>style.visibility</p:attrName>
                                            </p:attrNameLst>
                                          </p:cBhvr>
                                          <p:to>
                                            <p:strVal val="visible"/>
                                          </p:to>
                                        </p:set>
                                        <p:anim calcmode="lin" valueType="num" p14:bounceEnd="40000">
                                          <p:cBhvr additive="base">
                                            <p:cTn id="83"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8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 grpId="0"/>
          <p:bldP spid="2" grpId="1"/>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640"/>
                                </p:stCondLst>
                                <p:childTnLst>
                                  <p:par>
                                    <p:cTn id="19" presetID="2" presetClass="entr" presetSubtype="4"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300" fill="hold"/>
                                            <p:tgtEl>
                                              <p:spTgt spid="2"/>
                                            </p:tgtEl>
                                            <p:attrNameLst>
                                              <p:attrName>ppt_x</p:attrName>
                                            </p:attrNameLst>
                                          </p:cBhvr>
                                          <p:tavLst>
                                            <p:tav tm="0">
                                              <p:val>
                                                <p:strVal val="#ppt_x"/>
                                              </p:val>
                                            </p:tav>
                                            <p:tav tm="100000">
                                              <p:val>
                                                <p:strVal val="#ppt_x"/>
                                              </p:val>
                                            </p:tav>
                                          </p:tavLst>
                                        </p:anim>
                                        <p:anim calcmode="lin" valueType="num">
                                          <p:cBhvr additive="base">
                                            <p:cTn id="22" dur="3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1940"/>
                                </p:stCondLst>
                                <p:childTnLst>
                                  <p:par>
                                    <p:cTn id="24" presetID="26" presetClass="emph" presetSubtype="0" fill="hold" grpId="1" nodeType="afterEffect">
                                      <p:stCondLst>
                                        <p:cond delay="1000"/>
                                      </p:stCondLst>
                                      <p:childTnLst>
                                        <p:animEffect transition="out" filter="fade">
                                          <p:cBhvr>
                                            <p:cTn id="25" dur="500" tmFilter="0, 0; .2, .5; .8, .5; 1, 0"/>
                                            <p:tgtEl>
                                              <p:spTgt spid="2"/>
                                            </p:tgtEl>
                                          </p:cBhvr>
                                        </p:animEffect>
                                        <p:animScale>
                                          <p:cBhvr>
                                            <p:cTn id="26" dur="250" autoRev="1" fill="hold"/>
                                            <p:tgtEl>
                                              <p:spTgt spid="2"/>
                                            </p:tgtEl>
                                          </p:cBhvr>
                                          <p:by x="105000" y="105000"/>
                                        </p:animScale>
                                      </p:childTnLst>
                                    </p:cTn>
                                  </p:par>
                                </p:childTnLst>
                              </p:cTn>
                            </p:par>
                            <p:par>
                              <p:cTn id="27" fill="hold">
                                <p:stCondLst>
                                  <p:cond delay="3440"/>
                                </p:stCondLst>
                                <p:childTnLst>
                                  <p:par>
                                    <p:cTn id="28" presetID="2" presetClass="entr" presetSubtype="1" fill="hold" grpId="0" nodeType="afterEffect">
                                      <p:stCondLst>
                                        <p:cond delay="2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1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30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20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300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80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300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200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300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150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stCondLst>
                                        <p:cond delay="300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ppt_x"/>
                                              </p:val>
                                            </p:tav>
                                            <p:tav tm="100000">
                                              <p:val>
                                                <p:strVal val="#ppt_x"/>
                                              </p:val>
                                            </p:tav>
                                          </p:tavLst>
                                        </p:anim>
                                        <p:anim calcmode="lin" valueType="num">
                                          <p:cBhvr additive="base">
                                            <p:cTn id="71" dur="500" fill="hold"/>
                                            <p:tgtEl>
                                              <p:spTgt spid="16"/>
                                            </p:tgtEl>
                                            <p:attrNameLst>
                                              <p:attrName>ppt_y</p:attrName>
                                            </p:attrNameLst>
                                          </p:cBhvr>
                                          <p:tavLst>
                                            <p:tav tm="0">
                                              <p:val>
                                                <p:strVal val="0-#ppt_h/2"/>
                                              </p:val>
                                            </p:tav>
                                            <p:tav tm="100000">
                                              <p:val>
                                                <p:strVal val="#ppt_y"/>
                                              </p:val>
                                            </p:tav>
                                          </p:tavLst>
                                        </p:anim>
                                      </p:childTnLst>
                                    </p:cTn>
                                  </p:par>
                                </p:childTnLst>
                              </p:cTn>
                            </p:par>
                            <p:par>
                              <p:cTn id="72" fill="hold">
                                <p:stCondLst>
                                  <p:cond delay="6940"/>
                                </p:stCondLst>
                                <p:childTnLst>
                                  <p:par>
                                    <p:cTn id="73" presetID="2" presetClass="entr" presetSubtype="1" fill="hold" grpId="0" nodeType="afterEffect">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300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300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 grpId="0"/>
          <p:bldP spid="2" grpId="1"/>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954107"/>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rgbClr val="F8F8F8"/>
                </a:solidFill>
                <a:latin typeface="微软雅黑"/>
                <a:ea typeface="微软雅黑"/>
              </a:rPr>
              <a:t>2.1.1   </a:t>
            </a:r>
            <a:r>
              <a:rPr lang="zh-CN" altLang="en-US" sz="2800" b="1" spc="300" dirty="0" smtClean="0">
                <a:solidFill>
                  <a:srgbClr val="F8F8F8"/>
                </a:solidFill>
                <a:latin typeface="微软雅黑" panose="020B0503020204020204" pitchFamily="34" charset="-122"/>
                <a:ea typeface="微软雅黑" panose="020B0503020204020204" pitchFamily="34" charset="-122"/>
              </a:rPr>
              <a:t>问题</a:t>
            </a:r>
            <a:r>
              <a:rPr lang="zh-CN" altLang="en-US" sz="2800" b="1" spc="300" dirty="0">
                <a:solidFill>
                  <a:srgbClr val="F8F8F8"/>
                </a:solidFill>
                <a:latin typeface="微软雅黑" panose="020B0503020204020204" pitchFamily="34" charset="-122"/>
                <a:ea typeface="微软雅黑" panose="020B0503020204020204" pitchFamily="34" charset="-122"/>
              </a:rPr>
              <a:t>出在哪？</a:t>
            </a:r>
          </a:p>
          <a:p>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24" y="2276872"/>
            <a:ext cx="4702040" cy="3312368"/>
          </a:xfrm>
          <a:prstGeom prst="rect">
            <a:avLst/>
          </a:prstGeom>
        </p:spPr>
      </p:pic>
      <p:sp>
        <p:nvSpPr>
          <p:cNvPr id="6" name="矩形 5"/>
          <p:cNvSpPr/>
          <p:nvPr/>
        </p:nvSpPr>
        <p:spPr>
          <a:xfrm>
            <a:off x="1461360" y="2708920"/>
            <a:ext cx="3402677" cy="2246769"/>
          </a:xfrm>
          <a:prstGeom prst="rect">
            <a:avLst/>
          </a:prstGeom>
        </p:spPr>
        <p:txBody>
          <a:bodyPr wrap="square">
            <a:spAutoFit/>
          </a:bodyPr>
          <a:lstStyle/>
          <a:p>
            <a:r>
              <a:rPr lang="zh-CN" altLang="en-US" sz="2000" b="1" dirty="0" smtClean="0">
                <a:solidFill>
                  <a:schemeClr val="accent1"/>
                </a:solidFill>
                <a:latin typeface="方正北魏楷书简体" pitchFamily="65" charset="-122"/>
                <a:ea typeface="方正北魏楷书简体" pitchFamily="65" charset="-122"/>
              </a:rPr>
              <a:t>但是，作为</a:t>
            </a:r>
            <a:r>
              <a:rPr lang="zh-CN" altLang="en-US" sz="2000" b="1" dirty="0">
                <a:solidFill>
                  <a:schemeClr val="accent1"/>
                </a:solidFill>
                <a:latin typeface="方正北魏楷书简体" pitchFamily="65" charset="-122"/>
                <a:ea typeface="方正北魏楷书简体" pitchFamily="65" charset="-122"/>
              </a:rPr>
              <a:t>服装消费大国，中国并没有出现全面的服装定制浪潮。虽然，中国两千万高端群体各个都“西装革履”，但是有一点，</a:t>
            </a:r>
            <a:r>
              <a:rPr lang="zh-CN" altLang="en-US" sz="2000" b="1" dirty="0" smtClean="0">
                <a:solidFill>
                  <a:schemeClr val="accent1"/>
                </a:solidFill>
                <a:latin typeface="方正北魏楷书简体" pitchFamily="65" charset="-122"/>
                <a:ea typeface="方正北魏楷书简体" pitchFamily="65" charset="-122"/>
              </a:rPr>
              <a:t>其中的“定制”</a:t>
            </a:r>
            <a:r>
              <a:rPr lang="zh-CN" altLang="en-US" sz="2000" b="1" dirty="0">
                <a:solidFill>
                  <a:schemeClr val="accent1"/>
                </a:solidFill>
                <a:latin typeface="方正北魏楷书简体" pitchFamily="65" charset="-122"/>
                <a:ea typeface="方正北魏楷书简体" pitchFamily="65" charset="-122"/>
              </a:rPr>
              <a:t>者却寥寥无几。</a:t>
            </a:r>
          </a:p>
          <a:p>
            <a:endParaRPr lang="zh-CN" altLang="en-US" sz="2000" dirty="0">
              <a:solidFill>
                <a:srgbClr val="002060"/>
              </a:solidFill>
              <a:latin typeface="方正北魏楷书简体" pitchFamily="65" charset="-122"/>
              <a:ea typeface="方正北魏楷书简体" pitchFamily="65" charset="-122"/>
            </a:endParaRPr>
          </a:p>
        </p:txBody>
      </p:sp>
      <p:sp>
        <p:nvSpPr>
          <p:cNvPr id="8" name="矩形 7"/>
          <p:cNvSpPr/>
          <p:nvPr/>
        </p:nvSpPr>
        <p:spPr>
          <a:xfrm>
            <a:off x="2229644" y="836712"/>
            <a:ext cx="5832648" cy="1200329"/>
          </a:xfrm>
          <a:prstGeom prst="rect">
            <a:avLst/>
          </a:prstGeom>
        </p:spPr>
        <p:txBody>
          <a:bodyPr wrap="square">
            <a:spAutoFit/>
            <a:scene3d>
              <a:camera prst="orthographicFront"/>
              <a:lightRig rig="threePt" dir="t"/>
            </a:scene3d>
            <a:sp3d extrusionH="12700">
              <a:bevelT w="12700"/>
              <a:bevelB w="12700"/>
              <a:contourClr>
                <a:srgbClr val="000000"/>
              </a:contourClr>
            </a:sp3d>
          </a:bodyPr>
          <a:lstStyle/>
          <a:p>
            <a:pPr algn="ctr"/>
            <a:r>
              <a:rPr lang="zh-CN" altLang="en-US" sz="3600" dirty="0" smtClean="0">
                <a:solidFill>
                  <a:srgbClr val="C00000"/>
                </a:solidFill>
                <a:effectLst>
                  <a:outerShdw blurRad="38100" dist="38100" dir="2700000" algn="tl">
                    <a:srgbClr val="000000">
                      <a:alpha val="43137"/>
                    </a:srgbClr>
                  </a:outerShdw>
                </a:effectLst>
                <a:latin typeface="方正大黑简体" pitchFamily="2" charset="-122"/>
                <a:ea typeface="方正大黑简体" pitchFamily="2" charset="-122"/>
              </a:rPr>
              <a:t>这是一百多年来</a:t>
            </a:r>
            <a:r>
              <a:rPr lang="zh-CN" altLang="en-US" sz="3600" dirty="0">
                <a:solidFill>
                  <a:srgbClr val="C00000"/>
                </a:solidFill>
                <a:effectLst>
                  <a:outerShdw blurRad="38100" dist="38100" dir="2700000" algn="tl">
                    <a:srgbClr val="000000">
                      <a:alpha val="43137"/>
                    </a:srgbClr>
                  </a:outerShdw>
                </a:effectLst>
                <a:latin typeface="方正大黑简体" pitchFamily="2" charset="-122"/>
                <a:ea typeface="方正大黑简体" pitchFamily="2" charset="-122"/>
              </a:rPr>
              <a:t>，裁缝行业</a:t>
            </a:r>
            <a:br>
              <a:rPr lang="zh-CN" altLang="en-US" sz="3600" dirty="0">
                <a:solidFill>
                  <a:srgbClr val="C00000"/>
                </a:solidFill>
                <a:effectLst>
                  <a:outerShdw blurRad="38100" dist="38100" dir="2700000" algn="tl">
                    <a:srgbClr val="000000">
                      <a:alpha val="43137"/>
                    </a:srgbClr>
                  </a:outerShdw>
                </a:effectLst>
                <a:latin typeface="方正大黑简体" pitchFamily="2" charset="-122"/>
                <a:ea typeface="方正大黑简体" pitchFamily="2" charset="-122"/>
              </a:rPr>
            </a:br>
            <a:r>
              <a:rPr lang="zh-CN" altLang="en-US" sz="3600" dirty="0">
                <a:solidFill>
                  <a:srgbClr val="C00000"/>
                </a:solidFill>
                <a:effectLst>
                  <a:outerShdw blurRad="38100" dist="38100" dir="2700000" algn="tl">
                    <a:srgbClr val="000000">
                      <a:alpha val="43137"/>
                    </a:srgbClr>
                  </a:outerShdw>
                </a:effectLst>
                <a:latin typeface="方正大黑简体" pitchFamily="2" charset="-122"/>
                <a:ea typeface="方正大黑简体" pitchFamily="2" charset="-122"/>
              </a:rPr>
              <a:t>从传统走向现代的一场革命</a:t>
            </a:r>
          </a:p>
        </p:txBody>
      </p:sp>
    </p:spTree>
    <p:extLst>
      <p:ext uri="{BB962C8B-B14F-4D97-AF65-F5344CB8AC3E}">
        <p14:creationId xmlns:p14="http://schemas.microsoft.com/office/powerpoint/2010/main" val="2690148957"/>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5" y="44624"/>
            <a:ext cx="7575927" cy="954107"/>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rgbClr val="F8F8F8"/>
                </a:solidFill>
                <a:latin typeface="微软雅黑"/>
                <a:ea typeface="微软雅黑"/>
              </a:rPr>
              <a:t>2.1.2 </a:t>
            </a:r>
            <a:r>
              <a:rPr lang="zh-CN" altLang="en-US" sz="2800" dirty="0">
                <a:solidFill>
                  <a:srgbClr val="F8F8F8"/>
                </a:solidFill>
                <a:latin typeface="方正粗倩简体" pitchFamily="65" charset="-122"/>
                <a:ea typeface="方正粗倩简体" pitchFamily="65" charset="-122"/>
              </a:rPr>
              <a:t>“定制消费文化”还没有真正形成</a:t>
            </a:r>
            <a:endParaRPr lang="zh-CN" altLang="en-US" sz="2800" b="1" spc="300" dirty="0">
              <a:solidFill>
                <a:srgbClr val="F8F8F8"/>
              </a:solidFill>
              <a:latin typeface="微软雅黑" panose="020B0503020204020204" pitchFamily="34" charset="-122"/>
              <a:ea typeface="微软雅黑" panose="020B0503020204020204" pitchFamily="34" charset="-122"/>
            </a:endParaRPr>
          </a:p>
          <a:p>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7" name="标题 4"/>
          <p:cNvSpPr txBox="1">
            <a:spLocks/>
          </p:cNvSpPr>
          <p:nvPr/>
        </p:nvSpPr>
        <p:spPr>
          <a:xfrm>
            <a:off x="2714005" y="764704"/>
            <a:ext cx="6772300" cy="74912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latin typeface="方正粗倩简体" pitchFamily="65" charset="-122"/>
                <a:ea typeface="方正粗倩简体" pitchFamily="65" charset="-122"/>
              </a:rPr>
              <a:t>知明领袖品牌创始人王明芳先生，</a:t>
            </a:r>
            <a:br>
              <a:rPr lang="zh-CN" altLang="en-US" sz="2400" b="1" dirty="0" smtClean="0">
                <a:latin typeface="方正粗倩简体" pitchFamily="65" charset="-122"/>
                <a:ea typeface="方正粗倩简体" pitchFamily="65" charset="-122"/>
              </a:rPr>
            </a:br>
            <a:r>
              <a:rPr lang="zh-CN" altLang="en-US" sz="2400" b="1" dirty="0" smtClean="0">
                <a:latin typeface="方正粗倩简体" pitchFamily="65" charset="-122"/>
                <a:ea typeface="方正粗倩简体" pitchFamily="65" charset="-122"/>
              </a:rPr>
              <a:t>        认为这一结果来自于很多方面的原因：</a:t>
            </a:r>
            <a:endParaRPr lang="zh-CN" altLang="en-US" sz="2400" b="1" dirty="0">
              <a:latin typeface="方正粗倩简体" pitchFamily="65" charset="-122"/>
              <a:ea typeface="方正粗倩简体" pitchFamily="65" charset="-122"/>
            </a:endParaRPr>
          </a:p>
        </p:txBody>
      </p:sp>
      <p:sp>
        <p:nvSpPr>
          <p:cNvPr id="9" name="任意多边形 8"/>
          <p:cNvSpPr/>
          <p:nvPr/>
        </p:nvSpPr>
        <p:spPr>
          <a:xfrm flipH="1">
            <a:off x="5927311" y="3850689"/>
            <a:ext cx="2585119" cy="1955800"/>
          </a:xfrm>
          <a:custGeom>
            <a:avLst/>
            <a:gdLst>
              <a:gd name="connsiteX0" fmla="*/ 0 w 2144550"/>
              <a:gd name="connsiteY0" fmla="*/ 0 h 1956413"/>
              <a:gd name="connsiteX1" fmla="*/ 0 w 2144550"/>
              <a:gd name="connsiteY1" fmla="*/ 244552 h 1956413"/>
              <a:gd name="connsiteX2" fmla="*/ 0 w 2144550"/>
              <a:gd name="connsiteY2" fmla="*/ 489103 h 1956413"/>
              <a:gd name="connsiteX3" fmla="*/ 0 w 2144550"/>
              <a:gd name="connsiteY3" fmla="*/ 778946 h 1956413"/>
              <a:gd name="connsiteX4" fmla="*/ 0 w 2144550"/>
              <a:gd name="connsiteY4" fmla="*/ 1164285 h 1956413"/>
              <a:gd name="connsiteX5" fmla="*/ 33201 w 2144550"/>
              <a:gd name="connsiteY5" fmla="*/ 1153979 h 1956413"/>
              <a:gd name="connsiteX6" fmla="*/ 109158 w 2144550"/>
              <a:gd name="connsiteY6" fmla="*/ 1146322 h 1956413"/>
              <a:gd name="connsiteX7" fmla="*/ 486054 w 2144550"/>
              <a:gd name="connsiteY7" fmla="*/ 1523218 h 1956413"/>
              <a:gd name="connsiteX8" fmla="*/ 456436 w 2144550"/>
              <a:gd name="connsiteY8" fmla="*/ 1669923 h 1956413"/>
              <a:gd name="connsiteX9" fmla="*/ 439088 w 2144550"/>
              <a:gd name="connsiteY9" fmla="*/ 1701885 h 1956413"/>
              <a:gd name="connsiteX10" fmla="*/ 530510 w 2144550"/>
              <a:gd name="connsiteY10" fmla="*/ 1711665 h 1956413"/>
              <a:gd name="connsiteX11" fmla="*/ 530510 w 2144550"/>
              <a:gd name="connsiteY11" fmla="*/ 1711862 h 1956413"/>
              <a:gd name="connsiteX12" fmla="*/ 534394 w 2144550"/>
              <a:gd name="connsiteY12" fmla="*/ 1711862 h 1956413"/>
              <a:gd name="connsiteX13" fmla="*/ 1459806 w 2144550"/>
              <a:gd name="connsiteY13" fmla="*/ 1711862 h 1956413"/>
              <a:gd name="connsiteX14" fmla="*/ 1610156 w 2144550"/>
              <a:gd name="connsiteY14" fmla="*/ 1711862 h 1956413"/>
              <a:gd name="connsiteX15" fmla="*/ 1614041 w 2144550"/>
              <a:gd name="connsiteY15" fmla="*/ 1711862 h 1956413"/>
              <a:gd name="connsiteX16" fmla="*/ 1614041 w 2144550"/>
              <a:gd name="connsiteY16" fmla="*/ 1711824 h 1956413"/>
              <a:gd name="connsiteX17" fmla="*/ 1931958 w 2144550"/>
              <a:gd name="connsiteY17" fmla="*/ 1742916 h 1956413"/>
              <a:gd name="connsiteX18" fmla="*/ 2144550 w 2144550"/>
              <a:gd name="connsiteY18" fmla="*/ 1956413 h 1956413"/>
              <a:gd name="connsiteX19" fmla="*/ 2144550 w 2144550"/>
              <a:gd name="connsiteY19" fmla="*/ 1711862 h 1956413"/>
              <a:gd name="connsiteX20" fmla="*/ 2144550 w 2144550"/>
              <a:gd name="connsiteY20" fmla="*/ 1467310 h 1956413"/>
              <a:gd name="connsiteX21" fmla="*/ 2144550 w 2144550"/>
              <a:gd name="connsiteY21" fmla="*/ 1177468 h 1956413"/>
              <a:gd name="connsiteX22" fmla="*/ 2144550 w 2144550"/>
              <a:gd name="connsiteY22" fmla="*/ 782565 h 1956413"/>
              <a:gd name="connsiteX23" fmla="*/ 2144550 w 2144550"/>
              <a:gd name="connsiteY23" fmla="*/ 778946 h 1956413"/>
              <a:gd name="connsiteX24" fmla="*/ 1614041 w 2144550"/>
              <a:gd name="connsiteY24" fmla="*/ 244748 h 1956413"/>
              <a:gd name="connsiteX25" fmla="*/ 1614041 w 2144550"/>
              <a:gd name="connsiteY25" fmla="*/ 244552 h 1956413"/>
              <a:gd name="connsiteX26" fmla="*/ 1610156 w 2144550"/>
              <a:gd name="connsiteY26" fmla="*/ 244552 h 1956413"/>
              <a:gd name="connsiteX27" fmla="*/ 684745 w 2144550"/>
              <a:gd name="connsiteY27" fmla="*/ 244552 h 1956413"/>
              <a:gd name="connsiteX28" fmla="*/ 534394 w 2144550"/>
              <a:gd name="connsiteY28" fmla="*/ 244552 h 1956413"/>
              <a:gd name="connsiteX29" fmla="*/ 530510 w 2144550"/>
              <a:gd name="connsiteY29" fmla="*/ 244552 h 1956413"/>
              <a:gd name="connsiteX30" fmla="*/ 530510 w 2144550"/>
              <a:gd name="connsiteY30" fmla="*/ 244590 h 1956413"/>
              <a:gd name="connsiteX31" fmla="*/ 212593 w 2144550"/>
              <a:gd name="connsiteY31" fmla="*/ 213497 h 1956413"/>
              <a:gd name="connsiteX32" fmla="*/ 0 w 2144550"/>
              <a:gd name="connsiteY32" fmla="*/ 0 h 19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4550" h="1956413">
                <a:moveTo>
                  <a:pt x="0" y="0"/>
                </a:moveTo>
                <a:lnTo>
                  <a:pt x="0" y="244552"/>
                </a:lnTo>
                <a:lnTo>
                  <a:pt x="0" y="489103"/>
                </a:lnTo>
                <a:lnTo>
                  <a:pt x="0" y="778946"/>
                </a:lnTo>
                <a:lnTo>
                  <a:pt x="0" y="1164285"/>
                </a:lnTo>
                <a:lnTo>
                  <a:pt x="33201" y="1153979"/>
                </a:lnTo>
                <a:cubicBezTo>
                  <a:pt x="57736" y="1148959"/>
                  <a:pt x="83139" y="1146322"/>
                  <a:pt x="109158" y="1146322"/>
                </a:cubicBezTo>
                <a:cubicBezTo>
                  <a:pt x="317312" y="1146322"/>
                  <a:pt x="486054" y="1315064"/>
                  <a:pt x="486054" y="1523218"/>
                </a:cubicBezTo>
                <a:cubicBezTo>
                  <a:pt x="486054" y="1575257"/>
                  <a:pt x="475508" y="1624832"/>
                  <a:pt x="456436" y="1669923"/>
                </a:cubicBezTo>
                <a:lnTo>
                  <a:pt x="439088" y="1701885"/>
                </a:lnTo>
                <a:lnTo>
                  <a:pt x="530510" y="1711665"/>
                </a:lnTo>
                <a:lnTo>
                  <a:pt x="530510" y="1711862"/>
                </a:lnTo>
                <a:lnTo>
                  <a:pt x="534394" y="1711862"/>
                </a:lnTo>
                <a:lnTo>
                  <a:pt x="1459806" y="1711862"/>
                </a:lnTo>
                <a:lnTo>
                  <a:pt x="1610156" y="1711862"/>
                </a:lnTo>
                <a:lnTo>
                  <a:pt x="1614041" y="1711862"/>
                </a:lnTo>
                <a:lnTo>
                  <a:pt x="1614041" y="1711824"/>
                </a:lnTo>
                <a:cubicBezTo>
                  <a:pt x="1700141" y="1711582"/>
                  <a:pt x="1844226" y="1702767"/>
                  <a:pt x="1931958" y="1742916"/>
                </a:cubicBezTo>
                <a:cubicBezTo>
                  <a:pt x="2021023" y="1783675"/>
                  <a:pt x="2116019" y="1956413"/>
                  <a:pt x="2144550" y="1956413"/>
                </a:cubicBezTo>
                <a:lnTo>
                  <a:pt x="2144550" y="1711862"/>
                </a:lnTo>
                <a:lnTo>
                  <a:pt x="2144550" y="1467310"/>
                </a:lnTo>
                <a:lnTo>
                  <a:pt x="2144550" y="1177468"/>
                </a:lnTo>
                <a:lnTo>
                  <a:pt x="2144550" y="782565"/>
                </a:lnTo>
                <a:lnTo>
                  <a:pt x="2144550" y="778946"/>
                </a:lnTo>
                <a:cubicBezTo>
                  <a:pt x="2144550" y="485105"/>
                  <a:pt x="1907391" y="246655"/>
                  <a:pt x="1614041" y="244748"/>
                </a:cubicBezTo>
                <a:lnTo>
                  <a:pt x="1614041" y="244552"/>
                </a:lnTo>
                <a:lnTo>
                  <a:pt x="1610156" y="244552"/>
                </a:lnTo>
                <a:lnTo>
                  <a:pt x="684745" y="244552"/>
                </a:lnTo>
                <a:lnTo>
                  <a:pt x="534394" y="244552"/>
                </a:lnTo>
                <a:lnTo>
                  <a:pt x="530510" y="244552"/>
                </a:lnTo>
                <a:lnTo>
                  <a:pt x="530510" y="244590"/>
                </a:lnTo>
                <a:cubicBezTo>
                  <a:pt x="444409" y="244831"/>
                  <a:pt x="300324" y="253646"/>
                  <a:pt x="212593" y="213497"/>
                </a:cubicBezTo>
                <a:cubicBezTo>
                  <a:pt x="123527" y="172738"/>
                  <a:pt x="28531" y="0"/>
                  <a:pt x="0" y="0"/>
                </a:cubicBezTo>
                <a:close/>
              </a:path>
            </a:pathLst>
          </a:custGeom>
          <a:solidFill>
            <a:srgbClr val="0070C0"/>
          </a:solidFill>
          <a:ln w="25400" cap="flat" cmpd="sng" algn="ctr">
            <a:noFill/>
            <a:prstDash val="solid"/>
          </a:ln>
          <a:effectLst/>
        </p:spPr>
        <p:txBody>
          <a:bodyPr rIns="396000" anchor="ctr"/>
          <a:lstStyle/>
          <a:p>
            <a:pPr algn="ctr">
              <a:lnSpc>
                <a:spcPct val="130000"/>
              </a:lnSpc>
              <a:defRPr/>
            </a:pPr>
            <a:r>
              <a:rPr lang="zh-CN" altLang="en-US" sz="1200" kern="0" dirty="0">
                <a:solidFill>
                  <a:srgbClr val="F8F8F8"/>
                </a:solidFill>
                <a:latin typeface="方正北魏楷书简体" pitchFamily="65" charset="-122"/>
                <a:ea typeface="方正北魏楷书简体" pitchFamily="65" charset="-122"/>
                <a:cs typeface="Arial" panose="020B0604020202020204" pitchFamily="34" charset="0"/>
              </a:rPr>
              <a:t>最后，机制工艺和手工工艺品质效果也相差不大，手工只是在极少数个别的领域是机器替代不了的，而对这些领域感兴趣的也只是极少数人。</a:t>
            </a:r>
          </a:p>
        </p:txBody>
      </p:sp>
      <p:sp>
        <p:nvSpPr>
          <p:cNvPr id="10" name="任意多边形 9"/>
          <p:cNvSpPr/>
          <p:nvPr/>
        </p:nvSpPr>
        <p:spPr>
          <a:xfrm>
            <a:off x="2902975" y="3912180"/>
            <a:ext cx="2520280" cy="1955800"/>
          </a:xfrm>
          <a:custGeom>
            <a:avLst/>
            <a:gdLst>
              <a:gd name="connsiteX0" fmla="*/ 0 w 2144550"/>
              <a:gd name="connsiteY0" fmla="*/ 0 h 1956413"/>
              <a:gd name="connsiteX1" fmla="*/ 212592 w 2144550"/>
              <a:gd name="connsiteY1" fmla="*/ 213497 h 1956413"/>
              <a:gd name="connsiteX2" fmla="*/ 530510 w 2144550"/>
              <a:gd name="connsiteY2" fmla="*/ 244590 h 1956413"/>
              <a:gd name="connsiteX3" fmla="*/ 530510 w 2144550"/>
              <a:gd name="connsiteY3" fmla="*/ 244552 h 1956413"/>
              <a:gd name="connsiteX4" fmla="*/ 534394 w 2144550"/>
              <a:gd name="connsiteY4" fmla="*/ 244552 h 1956413"/>
              <a:gd name="connsiteX5" fmla="*/ 684745 w 2144550"/>
              <a:gd name="connsiteY5" fmla="*/ 244552 h 1956413"/>
              <a:gd name="connsiteX6" fmla="*/ 1610156 w 2144550"/>
              <a:gd name="connsiteY6" fmla="*/ 244552 h 1956413"/>
              <a:gd name="connsiteX7" fmla="*/ 1614041 w 2144550"/>
              <a:gd name="connsiteY7" fmla="*/ 244552 h 1956413"/>
              <a:gd name="connsiteX8" fmla="*/ 1614041 w 2144550"/>
              <a:gd name="connsiteY8" fmla="*/ 244748 h 1956413"/>
              <a:gd name="connsiteX9" fmla="*/ 2144550 w 2144550"/>
              <a:gd name="connsiteY9" fmla="*/ 778946 h 1956413"/>
              <a:gd name="connsiteX10" fmla="*/ 2144550 w 2144550"/>
              <a:gd name="connsiteY10" fmla="*/ 782565 h 1956413"/>
              <a:gd name="connsiteX11" fmla="*/ 2144550 w 2144550"/>
              <a:gd name="connsiteY11" fmla="*/ 1177468 h 1956413"/>
              <a:gd name="connsiteX12" fmla="*/ 2144550 w 2144550"/>
              <a:gd name="connsiteY12" fmla="*/ 1467310 h 1956413"/>
              <a:gd name="connsiteX13" fmla="*/ 2144550 w 2144550"/>
              <a:gd name="connsiteY13" fmla="*/ 1711862 h 1956413"/>
              <a:gd name="connsiteX14" fmla="*/ 2144550 w 2144550"/>
              <a:gd name="connsiteY14" fmla="*/ 1956413 h 1956413"/>
              <a:gd name="connsiteX15" fmla="*/ 1931958 w 2144550"/>
              <a:gd name="connsiteY15" fmla="*/ 1742916 h 1956413"/>
              <a:gd name="connsiteX16" fmla="*/ 1614041 w 2144550"/>
              <a:gd name="connsiteY16" fmla="*/ 1711824 h 1956413"/>
              <a:gd name="connsiteX17" fmla="*/ 1614041 w 2144550"/>
              <a:gd name="connsiteY17" fmla="*/ 1711862 h 1956413"/>
              <a:gd name="connsiteX18" fmla="*/ 1610156 w 2144550"/>
              <a:gd name="connsiteY18" fmla="*/ 1711862 h 1956413"/>
              <a:gd name="connsiteX19" fmla="*/ 1459806 w 2144550"/>
              <a:gd name="connsiteY19" fmla="*/ 1711862 h 1956413"/>
              <a:gd name="connsiteX20" fmla="*/ 534394 w 2144550"/>
              <a:gd name="connsiteY20" fmla="*/ 1711862 h 1956413"/>
              <a:gd name="connsiteX21" fmla="*/ 530510 w 2144550"/>
              <a:gd name="connsiteY21" fmla="*/ 1711862 h 1956413"/>
              <a:gd name="connsiteX22" fmla="*/ 530510 w 2144550"/>
              <a:gd name="connsiteY22" fmla="*/ 1711665 h 1956413"/>
              <a:gd name="connsiteX23" fmla="*/ 490838 w 2144550"/>
              <a:gd name="connsiteY23" fmla="*/ 1707421 h 1956413"/>
              <a:gd name="connsiteX24" fmla="*/ 509947 w 2144550"/>
              <a:gd name="connsiteY24" fmla="*/ 1672215 h 1956413"/>
              <a:gd name="connsiteX25" fmla="*/ 539565 w 2144550"/>
              <a:gd name="connsiteY25" fmla="*/ 1525510 h 1956413"/>
              <a:gd name="connsiteX26" fmla="*/ 162669 w 2144550"/>
              <a:gd name="connsiteY26" fmla="*/ 1148614 h 1956413"/>
              <a:gd name="connsiteX27" fmla="*/ 15964 w 2144550"/>
              <a:gd name="connsiteY27" fmla="*/ 1178233 h 1956413"/>
              <a:gd name="connsiteX28" fmla="*/ 898 w 2144550"/>
              <a:gd name="connsiteY28" fmla="*/ 1186410 h 1956413"/>
              <a:gd name="connsiteX29" fmla="*/ 0 w 2144550"/>
              <a:gd name="connsiteY29" fmla="*/ 1177468 h 1956413"/>
              <a:gd name="connsiteX30" fmla="*/ 0 w 2144550"/>
              <a:gd name="connsiteY30" fmla="*/ 1173848 h 1956413"/>
              <a:gd name="connsiteX31" fmla="*/ 0 w 2144550"/>
              <a:gd name="connsiteY31" fmla="*/ 778946 h 1956413"/>
              <a:gd name="connsiteX32" fmla="*/ 0 w 2144550"/>
              <a:gd name="connsiteY32" fmla="*/ 489103 h 1956413"/>
              <a:gd name="connsiteX33" fmla="*/ 0 w 2144550"/>
              <a:gd name="connsiteY33" fmla="*/ 244552 h 19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4550" h="1956413">
                <a:moveTo>
                  <a:pt x="0" y="0"/>
                </a:moveTo>
                <a:cubicBezTo>
                  <a:pt x="28531" y="0"/>
                  <a:pt x="123527" y="172738"/>
                  <a:pt x="212592" y="213497"/>
                </a:cubicBezTo>
                <a:cubicBezTo>
                  <a:pt x="300324" y="253646"/>
                  <a:pt x="444409" y="244831"/>
                  <a:pt x="530510" y="244590"/>
                </a:cubicBezTo>
                <a:lnTo>
                  <a:pt x="530510" y="244552"/>
                </a:lnTo>
                <a:lnTo>
                  <a:pt x="534394" y="244552"/>
                </a:lnTo>
                <a:lnTo>
                  <a:pt x="684745" y="244552"/>
                </a:lnTo>
                <a:lnTo>
                  <a:pt x="1610156" y="244552"/>
                </a:lnTo>
                <a:lnTo>
                  <a:pt x="1614041" y="244552"/>
                </a:lnTo>
                <a:lnTo>
                  <a:pt x="1614041" y="244748"/>
                </a:lnTo>
                <a:cubicBezTo>
                  <a:pt x="1907391" y="246655"/>
                  <a:pt x="2144550" y="485105"/>
                  <a:pt x="2144550" y="778946"/>
                </a:cubicBezTo>
                <a:lnTo>
                  <a:pt x="2144550" y="782565"/>
                </a:lnTo>
                <a:lnTo>
                  <a:pt x="2144550" y="1177468"/>
                </a:lnTo>
                <a:lnTo>
                  <a:pt x="2144550" y="1467310"/>
                </a:lnTo>
                <a:lnTo>
                  <a:pt x="2144550" y="1711862"/>
                </a:lnTo>
                <a:lnTo>
                  <a:pt x="2144550" y="1956413"/>
                </a:lnTo>
                <a:cubicBezTo>
                  <a:pt x="2116019" y="1956413"/>
                  <a:pt x="2021023" y="1783675"/>
                  <a:pt x="1931958" y="1742916"/>
                </a:cubicBezTo>
                <a:cubicBezTo>
                  <a:pt x="1844226" y="1702767"/>
                  <a:pt x="1700141" y="1711582"/>
                  <a:pt x="1614041" y="1711824"/>
                </a:cubicBezTo>
                <a:lnTo>
                  <a:pt x="1614041" y="1711862"/>
                </a:lnTo>
                <a:lnTo>
                  <a:pt x="1610156" y="1711862"/>
                </a:lnTo>
                <a:lnTo>
                  <a:pt x="1459806" y="1711862"/>
                </a:lnTo>
                <a:lnTo>
                  <a:pt x="534394" y="1711862"/>
                </a:lnTo>
                <a:lnTo>
                  <a:pt x="530510" y="1711862"/>
                </a:lnTo>
                <a:lnTo>
                  <a:pt x="530510" y="1711665"/>
                </a:lnTo>
                <a:lnTo>
                  <a:pt x="490838" y="1707421"/>
                </a:lnTo>
                <a:lnTo>
                  <a:pt x="509947" y="1672215"/>
                </a:lnTo>
                <a:cubicBezTo>
                  <a:pt x="529019" y="1627124"/>
                  <a:pt x="539565" y="1577549"/>
                  <a:pt x="539565" y="1525510"/>
                </a:cubicBezTo>
                <a:cubicBezTo>
                  <a:pt x="539565" y="1317356"/>
                  <a:pt x="370823" y="1148614"/>
                  <a:pt x="162669" y="1148614"/>
                </a:cubicBezTo>
                <a:cubicBezTo>
                  <a:pt x="110631" y="1148614"/>
                  <a:pt x="61055" y="1159161"/>
                  <a:pt x="15964" y="1178233"/>
                </a:cubicBezTo>
                <a:lnTo>
                  <a:pt x="898" y="1186410"/>
                </a:lnTo>
                <a:lnTo>
                  <a:pt x="0" y="1177468"/>
                </a:lnTo>
                <a:lnTo>
                  <a:pt x="0" y="1173848"/>
                </a:lnTo>
                <a:lnTo>
                  <a:pt x="0" y="778946"/>
                </a:lnTo>
                <a:lnTo>
                  <a:pt x="0" y="489103"/>
                </a:lnTo>
                <a:lnTo>
                  <a:pt x="0" y="244552"/>
                </a:lnTo>
                <a:close/>
              </a:path>
            </a:pathLst>
          </a:custGeom>
          <a:solidFill>
            <a:schemeClr val="accent1"/>
          </a:solidFill>
          <a:ln w="25400" cap="flat" cmpd="sng" algn="ctr">
            <a:noFill/>
            <a:prstDash val="solid"/>
          </a:ln>
          <a:effectLst/>
        </p:spPr>
        <p:txBody>
          <a:bodyPr lIns="396000" anchor="ctr"/>
          <a:lstStyle/>
          <a:p>
            <a:pPr algn="ctr">
              <a:lnSpc>
                <a:spcPct val="130000"/>
              </a:lnSpc>
              <a:defRPr/>
            </a:pPr>
            <a:r>
              <a:rPr lang="zh-CN" altLang="en-US" sz="1200" kern="0" dirty="0">
                <a:solidFill>
                  <a:sysClr val="window" lastClr="FFFFFF"/>
                </a:solidFill>
                <a:latin typeface="幼圆" panose="02010509060101010101" pitchFamily="49" charset="-122"/>
                <a:ea typeface="幼圆" panose="02010509060101010101" pitchFamily="49" charset="-122"/>
                <a:cs typeface="Arial" panose="020B0604020202020204" pitchFamily="34" charset="0"/>
              </a:rPr>
              <a:t>中国人喜欢在大气氛中购物，而卖场带给人以大气氛、大娱乐、大休闲的松宽环境。</a:t>
            </a:r>
          </a:p>
        </p:txBody>
      </p:sp>
      <p:sp>
        <p:nvSpPr>
          <p:cNvPr id="11" name="椭圆 10"/>
          <p:cNvSpPr/>
          <p:nvPr/>
        </p:nvSpPr>
        <p:spPr>
          <a:xfrm>
            <a:off x="2745813" y="1910764"/>
            <a:ext cx="638175" cy="636588"/>
          </a:xfrm>
          <a:prstGeom prst="ellipse">
            <a:avLst/>
          </a:prstGeom>
          <a:solidFill>
            <a:srgbClr val="FFC000"/>
          </a:solidFill>
          <a:ln w="25400" cap="flat" cmpd="sng" algn="ctr">
            <a:noFill/>
            <a:prstDash val="solid"/>
          </a:ln>
          <a:effectLst/>
        </p:spPr>
        <p:txBody>
          <a:bodyPr lIns="0" tIns="0" rIns="0" bIns="0" anchor="ctr"/>
          <a:lstStyle/>
          <a:p>
            <a:pPr algn="ctr" eaLnBrk="1" fontAlgn="auto" hangingPunct="1">
              <a:spcBef>
                <a:spcPts val="0"/>
              </a:spcBef>
              <a:spcAft>
                <a:spcPts val="0"/>
              </a:spcAft>
              <a:defRPr/>
            </a:pPr>
            <a:r>
              <a:rPr lang="en-US" sz="2000" b="1" kern="0" dirty="0">
                <a:solidFill>
                  <a:sysClr val="window" lastClr="FFFFFF"/>
                </a:solidFill>
                <a:latin typeface="Arial" panose="020B0604020202020204" pitchFamily="34" charset="0"/>
                <a:ea typeface="+mn-ea"/>
                <a:cs typeface="Arial" panose="020B0604020202020204" pitchFamily="34" charset="0"/>
              </a:rPr>
              <a:t>01</a:t>
            </a:r>
          </a:p>
        </p:txBody>
      </p:sp>
      <p:sp>
        <p:nvSpPr>
          <p:cNvPr id="12" name="椭圆 11"/>
          <p:cNvSpPr/>
          <p:nvPr/>
        </p:nvSpPr>
        <p:spPr>
          <a:xfrm>
            <a:off x="2745812" y="5168314"/>
            <a:ext cx="638175" cy="638175"/>
          </a:xfrm>
          <a:prstGeom prst="ellipse">
            <a:avLst/>
          </a:prstGeom>
          <a:solidFill>
            <a:schemeClr val="accent1"/>
          </a:solidFill>
          <a:ln w="25400" cap="flat" cmpd="sng" algn="ctr">
            <a:noFill/>
            <a:prstDash val="solid"/>
          </a:ln>
          <a:effectLst/>
        </p:spPr>
        <p:txBody>
          <a:bodyPr lIns="0" tIns="0" rIns="0" bIns="0" anchor="ctr"/>
          <a:lstStyle/>
          <a:p>
            <a:pPr algn="ctr" eaLnBrk="1" fontAlgn="auto" hangingPunct="1">
              <a:spcBef>
                <a:spcPts val="0"/>
              </a:spcBef>
              <a:spcAft>
                <a:spcPts val="0"/>
              </a:spcAft>
              <a:defRPr/>
            </a:pPr>
            <a:r>
              <a:rPr lang="en-US" sz="2000" b="1" kern="0" dirty="0">
                <a:solidFill>
                  <a:sysClr val="window" lastClr="FFFFFF"/>
                </a:solidFill>
                <a:latin typeface="Arial" panose="020B0604020202020204" pitchFamily="34" charset="0"/>
                <a:ea typeface="+mn-ea"/>
                <a:cs typeface="Arial" panose="020B0604020202020204" pitchFamily="34" charset="0"/>
              </a:rPr>
              <a:t>04</a:t>
            </a:r>
          </a:p>
        </p:txBody>
      </p:sp>
      <p:sp>
        <p:nvSpPr>
          <p:cNvPr id="13" name="椭圆 12"/>
          <p:cNvSpPr/>
          <p:nvPr/>
        </p:nvSpPr>
        <p:spPr>
          <a:xfrm>
            <a:off x="8083806" y="5055602"/>
            <a:ext cx="638175" cy="636587"/>
          </a:xfrm>
          <a:prstGeom prst="ellipse">
            <a:avLst/>
          </a:prstGeom>
          <a:solidFill>
            <a:srgbClr val="FFC000"/>
          </a:solidFill>
          <a:ln w="25400" cap="flat" cmpd="sng" algn="ctr">
            <a:noFill/>
            <a:prstDash val="solid"/>
          </a:ln>
          <a:effectLst/>
        </p:spPr>
        <p:txBody>
          <a:bodyPr lIns="0" tIns="0" rIns="0" bIns="0" anchor="ctr"/>
          <a:lstStyle/>
          <a:p>
            <a:pPr algn="ctr" eaLnBrk="1" fontAlgn="auto" hangingPunct="1">
              <a:spcBef>
                <a:spcPts val="0"/>
              </a:spcBef>
              <a:spcAft>
                <a:spcPts val="0"/>
              </a:spcAft>
              <a:defRPr/>
            </a:pPr>
            <a:r>
              <a:rPr lang="en-US" sz="2000" b="1" kern="0" dirty="0">
                <a:solidFill>
                  <a:sysClr val="window" lastClr="FFFFFF"/>
                </a:solidFill>
                <a:latin typeface="Arial" panose="020B0604020202020204" pitchFamily="34" charset="0"/>
                <a:ea typeface="+mn-ea"/>
                <a:cs typeface="Arial" panose="020B0604020202020204" pitchFamily="34" charset="0"/>
              </a:rPr>
              <a:t>03</a:t>
            </a:r>
          </a:p>
        </p:txBody>
      </p:sp>
      <p:sp>
        <p:nvSpPr>
          <p:cNvPr id="14" name="椭圆 13"/>
          <p:cNvSpPr/>
          <p:nvPr/>
        </p:nvSpPr>
        <p:spPr>
          <a:xfrm>
            <a:off x="8086981" y="1912352"/>
            <a:ext cx="636587" cy="638175"/>
          </a:xfrm>
          <a:prstGeom prst="ellipse">
            <a:avLst/>
          </a:prstGeom>
          <a:solidFill>
            <a:schemeClr val="accent1"/>
          </a:solidFill>
          <a:ln w="25400" cap="flat" cmpd="sng" algn="ctr">
            <a:noFill/>
            <a:prstDash val="solid"/>
          </a:ln>
          <a:effectLst/>
        </p:spPr>
        <p:txBody>
          <a:bodyPr lIns="0" tIns="0" rIns="0" bIns="0" anchor="ctr"/>
          <a:lstStyle/>
          <a:p>
            <a:pPr algn="ctr" eaLnBrk="1" fontAlgn="auto" hangingPunct="1">
              <a:spcBef>
                <a:spcPts val="0"/>
              </a:spcBef>
              <a:spcAft>
                <a:spcPts val="0"/>
              </a:spcAft>
              <a:defRPr/>
            </a:pPr>
            <a:r>
              <a:rPr lang="en-US" sz="2000" b="1" kern="0" dirty="0">
                <a:solidFill>
                  <a:sysClr val="window" lastClr="FFFFFF"/>
                </a:solidFill>
                <a:latin typeface="Arial" panose="020B0604020202020204" pitchFamily="34" charset="0"/>
                <a:ea typeface="+mn-ea"/>
                <a:cs typeface="Arial" panose="020B0604020202020204" pitchFamily="34" charset="0"/>
              </a:rPr>
              <a:t>02</a:t>
            </a:r>
          </a:p>
        </p:txBody>
      </p:sp>
      <p:sp>
        <p:nvSpPr>
          <p:cNvPr id="15" name="任意多边形 14"/>
          <p:cNvSpPr/>
          <p:nvPr/>
        </p:nvSpPr>
        <p:spPr>
          <a:xfrm>
            <a:off x="2902975" y="1815942"/>
            <a:ext cx="2683311" cy="2160239"/>
          </a:xfrm>
          <a:custGeom>
            <a:avLst/>
            <a:gdLst>
              <a:gd name="connsiteX0" fmla="*/ 2144550 w 2144550"/>
              <a:gd name="connsiteY0" fmla="*/ 0 h 1956413"/>
              <a:gd name="connsiteX1" fmla="*/ 2144550 w 2144550"/>
              <a:gd name="connsiteY1" fmla="*/ 244551 h 1956413"/>
              <a:gd name="connsiteX2" fmla="*/ 2144550 w 2144550"/>
              <a:gd name="connsiteY2" fmla="*/ 489103 h 1956413"/>
              <a:gd name="connsiteX3" fmla="*/ 2144550 w 2144550"/>
              <a:gd name="connsiteY3" fmla="*/ 778945 h 1956413"/>
              <a:gd name="connsiteX4" fmla="*/ 2144550 w 2144550"/>
              <a:gd name="connsiteY4" fmla="*/ 1173848 h 1956413"/>
              <a:gd name="connsiteX5" fmla="*/ 2144550 w 2144550"/>
              <a:gd name="connsiteY5" fmla="*/ 1177467 h 1956413"/>
              <a:gd name="connsiteX6" fmla="*/ 1614041 w 2144550"/>
              <a:gd name="connsiteY6" fmla="*/ 1711665 h 1956413"/>
              <a:gd name="connsiteX7" fmla="*/ 1614041 w 2144550"/>
              <a:gd name="connsiteY7" fmla="*/ 1711861 h 1956413"/>
              <a:gd name="connsiteX8" fmla="*/ 1610156 w 2144550"/>
              <a:gd name="connsiteY8" fmla="*/ 1711861 h 1956413"/>
              <a:gd name="connsiteX9" fmla="*/ 684745 w 2144550"/>
              <a:gd name="connsiteY9" fmla="*/ 1711861 h 1956413"/>
              <a:gd name="connsiteX10" fmla="*/ 534394 w 2144550"/>
              <a:gd name="connsiteY10" fmla="*/ 1711861 h 1956413"/>
              <a:gd name="connsiteX11" fmla="*/ 530510 w 2144550"/>
              <a:gd name="connsiteY11" fmla="*/ 1711861 h 1956413"/>
              <a:gd name="connsiteX12" fmla="*/ 530510 w 2144550"/>
              <a:gd name="connsiteY12" fmla="*/ 1711823 h 1956413"/>
              <a:gd name="connsiteX13" fmla="*/ 212592 w 2144550"/>
              <a:gd name="connsiteY13" fmla="*/ 1742916 h 1956413"/>
              <a:gd name="connsiteX14" fmla="*/ 0 w 2144550"/>
              <a:gd name="connsiteY14" fmla="*/ 1956413 h 1956413"/>
              <a:gd name="connsiteX15" fmla="*/ 0 w 2144550"/>
              <a:gd name="connsiteY15" fmla="*/ 1711861 h 1956413"/>
              <a:gd name="connsiteX16" fmla="*/ 0 w 2144550"/>
              <a:gd name="connsiteY16" fmla="*/ 1467310 h 1956413"/>
              <a:gd name="connsiteX17" fmla="*/ 0 w 2144550"/>
              <a:gd name="connsiteY17" fmla="*/ 1177467 h 1956413"/>
              <a:gd name="connsiteX18" fmla="*/ 0 w 2144550"/>
              <a:gd name="connsiteY18" fmla="*/ 782565 h 1956413"/>
              <a:gd name="connsiteX19" fmla="*/ 0 w 2144550"/>
              <a:gd name="connsiteY19" fmla="*/ 778945 h 1956413"/>
              <a:gd name="connsiteX20" fmla="*/ 6038 w 2144550"/>
              <a:gd name="connsiteY20" fmla="*/ 718785 h 1956413"/>
              <a:gd name="connsiteX21" fmla="*/ 15964 w 2144550"/>
              <a:gd name="connsiteY21" fmla="*/ 724173 h 1956413"/>
              <a:gd name="connsiteX22" fmla="*/ 162669 w 2144550"/>
              <a:gd name="connsiteY22" fmla="*/ 753791 h 1956413"/>
              <a:gd name="connsiteX23" fmla="*/ 539565 w 2144550"/>
              <a:gd name="connsiteY23" fmla="*/ 376895 h 1956413"/>
              <a:gd name="connsiteX24" fmla="*/ 531908 w 2144550"/>
              <a:gd name="connsiteY24" fmla="*/ 300937 h 1956413"/>
              <a:gd name="connsiteX25" fmla="*/ 514982 w 2144550"/>
              <a:gd name="connsiteY25" fmla="*/ 246409 h 1956413"/>
              <a:gd name="connsiteX26" fmla="*/ 530510 w 2144550"/>
              <a:gd name="connsiteY26" fmla="*/ 244748 h 1956413"/>
              <a:gd name="connsiteX27" fmla="*/ 530510 w 2144550"/>
              <a:gd name="connsiteY27" fmla="*/ 244551 h 1956413"/>
              <a:gd name="connsiteX28" fmla="*/ 534394 w 2144550"/>
              <a:gd name="connsiteY28" fmla="*/ 244551 h 1956413"/>
              <a:gd name="connsiteX29" fmla="*/ 1459806 w 2144550"/>
              <a:gd name="connsiteY29" fmla="*/ 244551 h 1956413"/>
              <a:gd name="connsiteX30" fmla="*/ 1610156 w 2144550"/>
              <a:gd name="connsiteY30" fmla="*/ 244551 h 1956413"/>
              <a:gd name="connsiteX31" fmla="*/ 1614041 w 2144550"/>
              <a:gd name="connsiteY31" fmla="*/ 244551 h 1956413"/>
              <a:gd name="connsiteX32" fmla="*/ 1614041 w 2144550"/>
              <a:gd name="connsiteY32" fmla="*/ 244589 h 1956413"/>
              <a:gd name="connsiteX33" fmla="*/ 1931958 w 2144550"/>
              <a:gd name="connsiteY33" fmla="*/ 213497 h 1956413"/>
              <a:gd name="connsiteX34" fmla="*/ 2144550 w 2144550"/>
              <a:gd name="connsiteY34" fmla="*/ 0 h 19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44550" h="1956413">
                <a:moveTo>
                  <a:pt x="2144550" y="0"/>
                </a:moveTo>
                <a:lnTo>
                  <a:pt x="2144550" y="244551"/>
                </a:lnTo>
                <a:lnTo>
                  <a:pt x="2144550" y="489103"/>
                </a:lnTo>
                <a:lnTo>
                  <a:pt x="2144550" y="778945"/>
                </a:lnTo>
                <a:lnTo>
                  <a:pt x="2144550" y="1173848"/>
                </a:lnTo>
                <a:lnTo>
                  <a:pt x="2144550" y="1177467"/>
                </a:lnTo>
                <a:cubicBezTo>
                  <a:pt x="2144550" y="1471308"/>
                  <a:pt x="1907391" y="1709758"/>
                  <a:pt x="1614041" y="1711665"/>
                </a:cubicBezTo>
                <a:lnTo>
                  <a:pt x="1614041" y="1711861"/>
                </a:lnTo>
                <a:lnTo>
                  <a:pt x="1610156" y="1711861"/>
                </a:lnTo>
                <a:lnTo>
                  <a:pt x="684745" y="1711861"/>
                </a:lnTo>
                <a:lnTo>
                  <a:pt x="534394" y="1711861"/>
                </a:lnTo>
                <a:lnTo>
                  <a:pt x="530510" y="1711861"/>
                </a:lnTo>
                <a:lnTo>
                  <a:pt x="530510" y="1711823"/>
                </a:lnTo>
                <a:cubicBezTo>
                  <a:pt x="444409" y="1711582"/>
                  <a:pt x="300324" y="1702767"/>
                  <a:pt x="212592" y="1742916"/>
                </a:cubicBezTo>
                <a:cubicBezTo>
                  <a:pt x="123527" y="1783675"/>
                  <a:pt x="28531" y="1956413"/>
                  <a:pt x="0" y="1956413"/>
                </a:cubicBezTo>
                <a:lnTo>
                  <a:pt x="0" y="1711861"/>
                </a:lnTo>
                <a:lnTo>
                  <a:pt x="0" y="1467310"/>
                </a:lnTo>
                <a:lnTo>
                  <a:pt x="0" y="1177467"/>
                </a:lnTo>
                <a:lnTo>
                  <a:pt x="0" y="782565"/>
                </a:lnTo>
                <a:lnTo>
                  <a:pt x="0" y="778945"/>
                </a:lnTo>
                <a:lnTo>
                  <a:pt x="6038" y="718785"/>
                </a:lnTo>
                <a:lnTo>
                  <a:pt x="15964" y="724173"/>
                </a:lnTo>
                <a:cubicBezTo>
                  <a:pt x="61055" y="743245"/>
                  <a:pt x="110631" y="753791"/>
                  <a:pt x="162669" y="753791"/>
                </a:cubicBezTo>
                <a:cubicBezTo>
                  <a:pt x="370823" y="753791"/>
                  <a:pt x="539565" y="585049"/>
                  <a:pt x="539565" y="376895"/>
                </a:cubicBezTo>
                <a:cubicBezTo>
                  <a:pt x="539565" y="350876"/>
                  <a:pt x="536929" y="325472"/>
                  <a:pt x="531908" y="300937"/>
                </a:cubicBezTo>
                <a:lnTo>
                  <a:pt x="514982" y="246409"/>
                </a:lnTo>
                <a:lnTo>
                  <a:pt x="530510" y="244748"/>
                </a:lnTo>
                <a:lnTo>
                  <a:pt x="530510" y="244551"/>
                </a:lnTo>
                <a:lnTo>
                  <a:pt x="534394" y="244551"/>
                </a:lnTo>
                <a:lnTo>
                  <a:pt x="1459806" y="244551"/>
                </a:lnTo>
                <a:lnTo>
                  <a:pt x="1610156" y="244551"/>
                </a:lnTo>
                <a:lnTo>
                  <a:pt x="1614041" y="244551"/>
                </a:lnTo>
                <a:lnTo>
                  <a:pt x="1614041" y="244589"/>
                </a:lnTo>
                <a:cubicBezTo>
                  <a:pt x="1700141" y="244831"/>
                  <a:pt x="1844226" y="253646"/>
                  <a:pt x="1931958" y="213497"/>
                </a:cubicBezTo>
                <a:cubicBezTo>
                  <a:pt x="2021023" y="172738"/>
                  <a:pt x="2116019" y="0"/>
                  <a:pt x="2144550" y="0"/>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anchor="ctr"/>
          <a:lstStyle/>
          <a:p>
            <a:pPr algn="ctr">
              <a:lnSpc>
                <a:spcPct val="130000"/>
              </a:lnSpc>
              <a:defRPr/>
            </a:pP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      定制</a:t>
            </a: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比成衣好很多，</a:t>
            </a: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但很     多人</a:t>
            </a: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却并不看重，需要定制的大多数是因为体型太特别，在商场买不到合适的成衣。对大多数人而言，定制和成衣</a:t>
            </a: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并没有多大差别</a:t>
            </a: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a:t>
            </a: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也就是说，</a:t>
            </a: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定制的真正价值还没体现出来。</a:t>
            </a:r>
          </a:p>
        </p:txBody>
      </p:sp>
      <p:sp>
        <p:nvSpPr>
          <p:cNvPr id="16" name="任意多边形 15"/>
          <p:cNvSpPr/>
          <p:nvPr/>
        </p:nvSpPr>
        <p:spPr>
          <a:xfrm>
            <a:off x="5925232" y="1815942"/>
            <a:ext cx="2585120" cy="2058815"/>
          </a:xfrm>
          <a:custGeom>
            <a:avLst/>
            <a:gdLst>
              <a:gd name="connsiteX0" fmla="*/ 0 w 2144550"/>
              <a:gd name="connsiteY0" fmla="*/ 0 h 1956413"/>
              <a:gd name="connsiteX1" fmla="*/ 212592 w 2144550"/>
              <a:gd name="connsiteY1" fmla="*/ 213497 h 1956413"/>
              <a:gd name="connsiteX2" fmla="*/ 530509 w 2144550"/>
              <a:gd name="connsiteY2" fmla="*/ 244589 h 1956413"/>
              <a:gd name="connsiteX3" fmla="*/ 530509 w 2144550"/>
              <a:gd name="connsiteY3" fmla="*/ 244551 h 1956413"/>
              <a:gd name="connsiteX4" fmla="*/ 534394 w 2144550"/>
              <a:gd name="connsiteY4" fmla="*/ 244551 h 1956413"/>
              <a:gd name="connsiteX5" fmla="*/ 684744 w 2144550"/>
              <a:gd name="connsiteY5" fmla="*/ 244551 h 1956413"/>
              <a:gd name="connsiteX6" fmla="*/ 1610156 w 2144550"/>
              <a:gd name="connsiteY6" fmla="*/ 244551 h 1956413"/>
              <a:gd name="connsiteX7" fmla="*/ 1614040 w 2144550"/>
              <a:gd name="connsiteY7" fmla="*/ 244551 h 1956413"/>
              <a:gd name="connsiteX8" fmla="*/ 1614040 w 2144550"/>
              <a:gd name="connsiteY8" fmla="*/ 244748 h 1956413"/>
              <a:gd name="connsiteX9" fmla="*/ 1684245 w 2144550"/>
              <a:gd name="connsiteY9" fmla="*/ 252259 h 1956413"/>
              <a:gd name="connsiteX10" fmla="*/ 1668445 w 2144550"/>
              <a:gd name="connsiteY10" fmla="*/ 303159 h 1956413"/>
              <a:gd name="connsiteX11" fmla="*/ 1660788 w 2144550"/>
              <a:gd name="connsiteY11" fmla="*/ 379117 h 1956413"/>
              <a:gd name="connsiteX12" fmla="*/ 2037684 w 2144550"/>
              <a:gd name="connsiteY12" fmla="*/ 756013 h 1956413"/>
              <a:gd name="connsiteX13" fmla="*/ 2113641 w 2144550"/>
              <a:gd name="connsiteY13" fmla="*/ 748356 h 1956413"/>
              <a:gd name="connsiteX14" fmla="*/ 2140638 w 2144550"/>
              <a:gd name="connsiteY14" fmla="*/ 739975 h 1956413"/>
              <a:gd name="connsiteX15" fmla="*/ 2144550 w 2144550"/>
              <a:gd name="connsiteY15" fmla="*/ 778945 h 1956413"/>
              <a:gd name="connsiteX16" fmla="*/ 2144550 w 2144550"/>
              <a:gd name="connsiteY16" fmla="*/ 782565 h 1956413"/>
              <a:gd name="connsiteX17" fmla="*/ 2144550 w 2144550"/>
              <a:gd name="connsiteY17" fmla="*/ 1177467 h 1956413"/>
              <a:gd name="connsiteX18" fmla="*/ 2144550 w 2144550"/>
              <a:gd name="connsiteY18" fmla="*/ 1467310 h 1956413"/>
              <a:gd name="connsiteX19" fmla="*/ 2144550 w 2144550"/>
              <a:gd name="connsiteY19" fmla="*/ 1711861 h 1956413"/>
              <a:gd name="connsiteX20" fmla="*/ 2144550 w 2144550"/>
              <a:gd name="connsiteY20" fmla="*/ 1956413 h 1956413"/>
              <a:gd name="connsiteX21" fmla="*/ 1931957 w 2144550"/>
              <a:gd name="connsiteY21" fmla="*/ 1742916 h 1956413"/>
              <a:gd name="connsiteX22" fmla="*/ 1614040 w 2144550"/>
              <a:gd name="connsiteY22" fmla="*/ 1711823 h 1956413"/>
              <a:gd name="connsiteX23" fmla="*/ 1614040 w 2144550"/>
              <a:gd name="connsiteY23" fmla="*/ 1711861 h 1956413"/>
              <a:gd name="connsiteX24" fmla="*/ 1610156 w 2144550"/>
              <a:gd name="connsiteY24" fmla="*/ 1711861 h 1956413"/>
              <a:gd name="connsiteX25" fmla="*/ 1459805 w 2144550"/>
              <a:gd name="connsiteY25" fmla="*/ 1711861 h 1956413"/>
              <a:gd name="connsiteX26" fmla="*/ 534394 w 2144550"/>
              <a:gd name="connsiteY26" fmla="*/ 1711861 h 1956413"/>
              <a:gd name="connsiteX27" fmla="*/ 530509 w 2144550"/>
              <a:gd name="connsiteY27" fmla="*/ 1711861 h 1956413"/>
              <a:gd name="connsiteX28" fmla="*/ 530509 w 2144550"/>
              <a:gd name="connsiteY28" fmla="*/ 1711665 h 1956413"/>
              <a:gd name="connsiteX29" fmla="*/ 0 w 2144550"/>
              <a:gd name="connsiteY29" fmla="*/ 1177467 h 1956413"/>
              <a:gd name="connsiteX30" fmla="*/ 0 w 2144550"/>
              <a:gd name="connsiteY30" fmla="*/ 1173848 h 1956413"/>
              <a:gd name="connsiteX31" fmla="*/ 0 w 2144550"/>
              <a:gd name="connsiteY31" fmla="*/ 778945 h 1956413"/>
              <a:gd name="connsiteX32" fmla="*/ 0 w 2144550"/>
              <a:gd name="connsiteY32" fmla="*/ 489103 h 1956413"/>
              <a:gd name="connsiteX33" fmla="*/ 0 w 2144550"/>
              <a:gd name="connsiteY33" fmla="*/ 244551 h 19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4550" h="1956413">
                <a:moveTo>
                  <a:pt x="0" y="0"/>
                </a:moveTo>
                <a:cubicBezTo>
                  <a:pt x="28531" y="0"/>
                  <a:pt x="123527" y="172738"/>
                  <a:pt x="212592" y="213497"/>
                </a:cubicBezTo>
                <a:cubicBezTo>
                  <a:pt x="300324" y="253646"/>
                  <a:pt x="444409" y="244831"/>
                  <a:pt x="530509" y="244589"/>
                </a:cubicBezTo>
                <a:lnTo>
                  <a:pt x="530509" y="244551"/>
                </a:lnTo>
                <a:lnTo>
                  <a:pt x="534394" y="244551"/>
                </a:lnTo>
                <a:lnTo>
                  <a:pt x="684744" y="244551"/>
                </a:lnTo>
                <a:lnTo>
                  <a:pt x="1610156" y="244551"/>
                </a:lnTo>
                <a:lnTo>
                  <a:pt x="1614040" y="244551"/>
                </a:lnTo>
                <a:lnTo>
                  <a:pt x="1614040" y="244748"/>
                </a:lnTo>
                <a:lnTo>
                  <a:pt x="1684245" y="252259"/>
                </a:lnTo>
                <a:lnTo>
                  <a:pt x="1668445" y="303159"/>
                </a:lnTo>
                <a:cubicBezTo>
                  <a:pt x="1663424" y="327694"/>
                  <a:pt x="1660788" y="353098"/>
                  <a:pt x="1660788" y="379117"/>
                </a:cubicBezTo>
                <a:cubicBezTo>
                  <a:pt x="1660788" y="587271"/>
                  <a:pt x="1829530" y="756013"/>
                  <a:pt x="2037684" y="756013"/>
                </a:cubicBezTo>
                <a:cubicBezTo>
                  <a:pt x="2063703" y="756013"/>
                  <a:pt x="2089106" y="753376"/>
                  <a:pt x="2113641" y="748356"/>
                </a:cubicBezTo>
                <a:lnTo>
                  <a:pt x="2140638" y="739975"/>
                </a:lnTo>
                <a:lnTo>
                  <a:pt x="2144550" y="778945"/>
                </a:lnTo>
                <a:lnTo>
                  <a:pt x="2144550" y="782565"/>
                </a:lnTo>
                <a:lnTo>
                  <a:pt x="2144550" y="1177467"/>
                </a:lnTo>
                <a:lnTo>
                  <a:pt x="2144550" y="1467310"/>
                </a:lnTo>
                <a:lnTo>
                  <a:pt x="2144550" y="1711861"/>
                </a:lnTo>
                <a:lnTo>
                  <a:pt x="2144550" y="1956413"/>
                </a:lnTo>
                <a:cubicBezTo>
                  <a:pt x="2116019" y="1956413"/>
                  <a:pt x="2021023" y="1783675"/>
                  <a:pt x="1931957" y="1742916"/>
                </a:cubicBezTo>
                <a:cubicBezTo>
                  <a:pt x="1844226" y="1702767"/>
                  <a:pt x="1700141" y="1711582"/>
                  <a:pt x="1614040" y="1711823"/>
                </a:cubicBezTo>
                <a:lnTo>
                  <a:pt x="1614040" y="1711861"/>
                </a:lnTo>
                <a:lnTo>
                  <a:pt x="1610156" y="1711861"/>
                </a:lnTo>
                <a:lnTo>
                  <a:pt x="1459805" y="1711861"/>
                </a:lnTo>
                <a:lnTo>
                  <a:pt x="534394" y="1711861"/>
                </a:lnTo>
                <a:lnTo>
                  <a:pt x="530509" y="1711861"/>
                </a:lnTo>
                <a:lnTo>
                  <a:pt x="530509" y="1711665"/>
                </a:lnTo>
                <a:cubicBezTo>
                  <a:pt x="237159" y="1709758"/>
                  <a:pt x="0" y="1471308"/>
                  <a:pt x="0" y="1177467"/>
                </a:cubicBezTo>
                <a:lnTo>
                  <a:pt x="0" y="1173848"/>
                </a:lnTo>
                <a:lnTo>
                  <a:pt x="0" y="778945"/>
                </a:lnTo>
                <a:lnTo>
                  <a:pt x="0" y="489103"/>
                </a:lnTo>
                <a:lnTo>
                  <a:pt x="0" y="2445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Ins="396000" anchor="ctr"/>
          <a:lstStyle/>
          <a:p>
            <a:pPr algn="ctr">
              <a:lnSpc>
                <a:spcPct val="130000"/>
              </a:lnSpc>
              <a:defRPr/>
            </a:pP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成衣可以挑选到最合身的</a:t>
            </a: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a:t>
            </a:r>
            <a:endParaRPr lang="en-US" altLang="zh-CN" sz="1200" dirty="0" smtClean="0">
              <a:solidFill>
                <a:srgbClr val="F8F8F8"/>
              </a:solidFill>
              <a:latin typeface="方正北魏楷书简体" pitchFamily="65" charset="-122"/>
              <a:ea typeface="方正北魏楷书简体" pitchFamily="65" charset="-122"/>
              <a:cs typeface="Arial" panose="020B0604020202020204" pitchFamily="34" charset="0"/>
            </a:endParaRPr>
          </a:p>
          <a:p>
            <a:pPr algn="ctr">
              <a:lnSpc>
                <a:spcPct val="130000"/>
              </a:lnSpc>
              <a:defRPr/>
            </a:pPr>
            <a:r>
              <a:rPr lang="zh-CN" altLang="en-US" sz="1200" dirty="0" smtClean="0">
                <a:solidFill>
                  <a:srgbClr val="F8F8F8"/>
                </a:solidFill>
                <a:latin typeface="方正北魏楷书简体" pitchFamily="65" charset="-122"/>
                <a:ea typeface="方正北魏楷书简体" pitchFamily="65" charset="-122"/>
                <a:cs typeface="Arial" panose="020B0604020202020204" pitchFamily="34" charset="0"/>
              </a:rPr>
              <a:t>合身</a:t>
            </a:r>
            <a:r>
              <a:rPr lang="zh-CN" altLang="en-US" sz="1200" dirty="0">
                <a:solidFill>
                  <a:srgbClr val="F8F8F8"/>
                </a:solidFill>
                <a:latin typeface="方正北魏楷书简体" pitchFamily="65" charset="-122"/>
                <a:ea typeface="方正北魏楷书简体" pitchFamily="65" charset="-122"/>
                <a:cs typeface="Arial" panose="020B0604020202020204" pitchFamily="34" charset="0"/>
              </a:rPr>
              <a:t>的当时就可购买。但定制的未来的服装是不是最满意的，事先不可能知道，这就存在“定制”的信任风险。</a:t>
            </a:r>
          </a:p>
        </p:txBody>
      </p:sp>
      <p:sp>
        <p:nvSpPr>
          <p:cNvPr id="17" name="矩形 16"/>
          <p:cNvSpPr/>
          <p:nvPr/>
        </p:nvSpPr>
        <p:spPr>
          <a:xfrm>
            <a:off x="3140077" y="5867980"/>
            <a:ext cx="5766616" cy="369332"/>
          </a:xfrm>
          <a:prstGeom prst="rect">
            <a:avLst/>
          </a:prstGeom>
        </p:spPr>
        <p:txBody>
          <a:bodyPr wrap="square">
            <a:spAutoFit/>
          </a:bodyPr>
          <a:lstStyle/>
          <a:p>
            <a:r>
              <a:rPr lang="zh-CN" altLang="en-US" b="1" dirty="0" smtClean="0">
                <a:solidFill>
                  <a:schemeClr val="bg1"/>
                </a:solidFill>
                <a:latin typeface="方正粗倩简体" pitchFamily="65" charset="-122"/>
                <a:ea typeface="方正粗倩简体" pitchFamily="65" charset="-122"/>
              </a:rPr>
              <a:t>所以，</a:t>
            </a:r>
            <a:r>
              <a:rPr lang="zh-CN" altLang="en-US" b="1" dirty="0">
                <a:solidFill>
                  <a:schemeClr val="bg1"/>
                </a:solidFill>
                <a:latin typeface="方正粗倩简体" pitchFamily="65" charset="-122"/>
                <a:ea typeface="方正粗倩简体" pitchFamily="65" charset="-122"/>
              </a:rPr>
              <a:t>“定制消费文化”还没有真正形成。</a:t>
            </a:r>
          </a:p>
        </p:txBody>
      </p:sp>
    </p:spTree>
    <p:extLst>
      <p:ext uri="{BB962C8B-B14F-4D97-AF65-F5344CB8AC3E}">
        <p14:creationId xmlns:p14="http://schemas.microsoft.com/office/powerpoint/2010/main" val="3897199266"/>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409778" y="99789"/>
            <a:ext cx="7575927" cy="1384995"/>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2.1.3    </a:t>
            </a:r>
            <a:r>
              <a:rPr lang="zh-CN" altLang="en-US" sz="2800" b="1" dirty="0" smtClean="0">
                <a:solidFill>
                  <a:schemeClr val="accent2"/>
                </a:solidFill>
                <a:latin typeface="方正大黑简体" pitchFamily="2" charset="-122"/>
                <a:ea typeface="方正大黑简体" pitchFamily="2" charset="-122"/>
              </a:rPr>
              <a:t>挖出</a:t>
            </a:r>
            <a:r>
              <a:rPr lang="zh-CN" altLang="en-US" sz="2800" b="1" dirty="0">
                <a:solidFill>
                  <a:schemeClr val="accent2"/>
                </a:solidFill>
                <a:latin typeface="方正大黑简体" pitchFamily="2" charset="-122"/>
                <a:ea typeface="方正大黑简体" pitchFamily="2" charset="-122"/>
              </a:rPr>
              <a:t>根源</a:t>
            </a:r>
            <a:endParaRPr lang="zh-CN" altLang="en-US" sz="2800" b="1" dirty="0">
              <a:solidFill>
                <a:schemeClr val="accent2"/>
              </a:solidFill>
              <a:latin typeface="方正粗倩简体" pitchFamily="65" charset="-122"/>
              <a:ea typeface="方正粗倩简体" pitchFamily="65" charset="-122"/>
            </a:endParaRPr>
          </a:p>
          <a:p>
            <a:endParaRPr lang="zh-CN" altLang="en-US" sz="2800" b="1" spc="300" dirty="0">
              <a:solidFill>
                <a:srgbClr val="F8F8F8"/>
              </a:solidFill>
              <a:latin typeface="微软雅黑" panose="020B0503020204020204" pitchFamily="34" charset="-122"/>
              <a:ea typeface="微软雅黑" panose="020B0503020204020204" pitchFamily="34" charset="-122"/>
            </a:endParaRPr>
          </a:p>
          <a:p>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18" name="矩形 17"/>
          <p:cNvSpPr/>
          <p:nvPr/>
        </p:nvSpPr>
        <p:spPr>
          <a:xfrm>
            <a:off x="1889413" y="836712"/>
            <a:ext cx="8330766" cy="830997"/>
          </a:xfrm>
          <a:prstGeom prst="rect">
            <a:avLst/>
          </a:prstGeom>
        </p:spPr>
        <p:txBody>
          <a:bodyPr wrap="square">
            <a:spAutoFit/>
          </a:bodyPr>
          <a:lstStyle/>
          <a:p>
            <a:r>
              <a:rPr lang="zh-CN" altLang="en-US" sz="2400" dirty="0">
                <a:latin typeface="方正北魏楷书简体" pitchFamily="65" charset="-122"/>
                <a:ea typeface="方正北魏楷书简体" pitchFamily="65" charset="-122"/>
              </a:rPr>
              <a:t>作为手工男装定制的品牌崇拜者，王明芳先生一语道破了其中的“症结”，那就是：延续几千年之久的“夫妻裁缝店”。</a:t>
            </a:r>
          </a:p>
        </p:txBody>
      </p:sp>
      <p:sp>
        <p:nvSpPr>
          <p:cNvPr id="19" name="矩形 18"/>
          <p:cNvSpPr/>
          <p:nvPr/>
        </p:nvSpPr>
        <p:spPr>
          <a:xfrm>
            <a:off x="1705893" y="2141629"/>
            <a:ext cx="3491850" cy="3879659"/>
          </a:xfrm>
          <a:prstGeom prst="rect">
            <a:avLst/>
          </a:prstGeom>
          <a:solidFill>
            <a:srgbClr val="DDDDDD"/>
          </a:solidFill>
          <a:ln w="3175">
            <a:noFill/>
          </a:ln>
          <a:effectLst>
            <a:outerShdw blurRad="381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08000" tIns="0" rIns="180000" bIns="0" anchor="ctr"/>
          <a:lstStyle/>
          <a:p>
            <a:pPr algn="ctr">
              <a:lnSpc>
                <a:spcPct val="150000"/>
              </a:lnSpc>
              <a:defRPr/>
            </a:pPr>
            <a:r>
              <a:rPr lang="zh-CN" altLang="en-US" sz="1400" dirty="0">
                <a:solidFill>
                  <a:srgbClr val="002060"/>
                </a:solidFill>
                <a:latin typeface="方正北魏楷书简体" pitchFamily="65" charset="-122"/>
                <a:ea typeface="方正北魏楷书简体" pitchFamily="65" charset="-122"/>
              </a:rPr>
              <a:t>这是因为：夫妻裁缝店的制衣工艺是传统手工艺，所以工艺质量不稳，效率不高，难以产生新的工艺价值。而工艺是产品创新的前提。夫妻裁缝店生产的只是“产品”，还不是“品牌”，产品质量可能不错，但是却没有品牌在消费者心灵中的根植，所以，不会引导消费的潮流。</a:t>
            </a:r>
          </a:p>
        </p:txBody>
      </p:sp>
      <p:sp>
        <p:nvSpPr>
          <p:cNvPr id="20" name="任意多边形 19"/>
          <p:cNvSpPr/>
          <p:nvPr/>
        </p:nvSpPr>
        <p:spPr>
          <a:xfrm>
            <a:off x="1723190" y="2141630"/>
            <a:ext cx="778392" cy="2420284"/>
          </a:xfrm>
          <a:custGeom>
            <a:avLst/>
            <a:gdLst>
              <a:gd name="connsiteX0" fmla="*/ 704850 w 723900"/>
              <a:gd name="connsiteY0" fmla="*/ 0 h 1838325"/>
              <a:gd name="connsiteX1" fmla="*/ 723900 w 723900"/>
              <a:gd name="connsiteY1" fmla="*/ 1814513 h 1838325"/>
              <a:gd name="connsiteX2" fmla="*/ 428625 w 723900"/>
              <a:gd name="connsiteY2" fmla="*/ 1566863 h 1838325"/>
              <a:gd name="connsiteX3" fmla="*/ 0 w 723900"/>
              <a:gd name="connsiteY3" fmla="*/ 1838325 h 1838325"/>
              <a:gd name="connsiteX4" fmla="*/ 704850 w 723900"/>
              <a:gd name="connsiteY4" fmla="*/ 0 h 183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838325">
                <a:moveTo>
                  <a:pt x="704850" y="0"/>
                </a:moveTo>
                <a:lnTo>
                  <a:pt x="723900" y="1814513"/>
                </a:lnTo>
                <a:lnTo>
                  <a:pt x="428625" y="1566863"/>
                </a:lnTo>
                <a:lnTo>
                  <a:pt x="0" y="1838325"/>
                </a:lnTo>
                <a:lnTo>
                  <a:pt x="70485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1" name="任意多边形 20"/>
          <p:cNvSpPr/>
          <p:nvPr/>
        </p:nvSpPr>
        <p:spPr>
          <a:xfrm>
            <a:off x="1705893" y="2138455"/>
            <a:ext cx="760205" cy="2416587"/>
          </a:xfrm>
          <a:custGeom>
            <a:avLst/>
            <a:gdLst>
              <a:gd name="connsiteX0" fmla="*/ 4762 w 704850"/>
              <a:gd name="connsiteY0" fmla="*/ 0 h 1833563"/>
              <a:gd name="connsiteX1" fmla="*/ 704850 w 704850"/>
              <a:gd name="connsiteY1" fmla="*/ 9525 h 1833563"/>
              <a:gd name="connsiteX2" fmla="*/ 581025 w 704850"/>
              <a:gd name="connsiteY2" fmla="*/ 1685925 h 1833563"/>
              <a:gd name="connsiteX3" fmla="*/ 300037 w 704850"/>
              <a:gd name="connsiteY3" fmla="*/ 1543050 h 1833563"/>
              <a:gd name="connsiteX4" fmla="*/ 0 w 704850"/>
              <a:gd name="connsiteY4" fmla="*/ 1833563 h 1833563"/>
              <a:gd name="connsiteX5" fmla="*/ 4762 w 704850"/>
              <a:gd name="connsiteY5" fmla="*/ 0 h 1833563"/>
              <a:gd name="connsiteX0" fmla="*/ 4762 w 707231"/>
              <a:gd name="connsiteY0" fmla="*/ 0 h 1833563"/>
              <a:gd name="connsiteX1" fmla="*/ 707231 w 707231"/>
              <a:gd name="connsiteY1" fmla="*/ 2382 h 1833563"/>
              <a:gd name="connsiteX2" fmla="*/ 581025 w 707231"/>
              <a:gd name="connsiteY2" fmla="*/ 1685925 h 1833563"/>
              <a:gd name="connsiteX3" fmla="*/ 300037 w 707231"/>
              <a:gd name="connsiteY3" fmla="*/ 1543050 h 1833563"/>
              <a:gd name="connsiteX4" fmla="*/ 0 w 707231"/>
              <a:gd name="connsiteY4" fmla="*/ 1833563 h 1833563"/>
              <a:gd name="connsiteX5" fmla="*/ 4762 w 707231"/>
              <a:gd name="connsiteY5" fmla="*/ 0 h 1833563"/>
              <a:gd name="connsiteX0" fmla="*/ 4762 w 707231"/>
              <a:gd name="connsiteY0" fmla="*/ 2380 h 1835943"/>
              <a:gd name="connsiteX1" fmla="*/ 707231 w 707231"/>
              <a:gd name="connsiteY1" fmla="*/ 0 h 1835943"/>
              <a:gd name="connsiteX2" fmla="*/ 581025 w 707231"/>
              <a:gd name="connsiteY2" fmla="*/ 1688305 h 1835943"/>
              <a:gd name="connsiteX3" fmla="*/ 300037 w 707231"/>
              <a:gd name="connsiteY3" fmla="*/ 1545430 h 1835943"/>
              <a:gd name="connsiteX4" fmla="*/ 0 w 707231"/>
              <a:gd name="connsiteY4" fmla="*/ 1835943 h 1835943"/>
              <a:gd name="connsiteX5" fmla="*/ 4762 w 707231"/>
              <a:gd name="connsiteY5" fmla="*/ 2380 h 18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231" h="1835943">
                <a:moveTo>
                  <a:pt x="4762" y="2380"/>
                </a:moveTo>
                <a:lnTo>
                  <a:pt x="707231" y="0"/>
                </a:lnTo>
                <a:lnTo>
                  <a:pt x="581025" y="1688305"/>
                </a:lnTo>
                <a:lnTo>
                  <a:pt x="300037" y="1545430"/>
                </a:lnTo>
                <a:lnTo>
                  <a:pt x="0" y="1835943"/>
                </a:lnTo>
                <a:cubicBezTo>
                  <a:pt x="1587" y="1215230"/>
                  <a:pt x="3175" y="594518"/>
                  <a:pt x="4762" y="2380"/>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144000" rIns="72000" bIns="0" anchor="ctr"/>
          <a:lstStyle/>
          <a:p>
            <a:pPr algn="ctr">
              <a:defRPr/>
            </a:pPr>
            <a:r>
              <a:rPr lang="zh-CN" altLang="en-US" dirty="0">
                <a:solidFill>
                  <a:schemeClr val="bg1"/>
                </a:solidFill>
                <a:latin typeface="微软雅黑" panose="020B0503020204020204" pitchFamily="34" charset="-122"/>
              </a:rPr>
              <a:t>症结</a:t>
            </a:r>
          </a:p>
        </p:txBody>
      </p:sp>
      <p:sp>
        <p:nvSpPr>
          <p:cNvPr id="22" name="Freeform 6"/>
          <p:cNvSpPr>
            <a:spLocks/>
          </p:cNvSpPr>
          <p:nvPr/>
        </p:nvSpPr>
        <p:spPr bwMode="auto">
          <a:xfrm rot="21532642">
            <a:off x="2011294" y="2095388"/>
            <a:ext cx="158224" cy="554687"/>
          </a:xfrm>
          <a:custGeom>
            <a:avLst/>
            <a:gdLst/>
            <a:ahLst/>
            <a:cxnLst>
              <a:cxn ang="0">
                <a:pos x="1875" y="196"/>
              </a:cxn>
              <a:cxn ang="0">
                <a:pos x="1653" y="74"/>
              </a:cxn>
              <a:cxn ang="0">
                <a:pos x="1385" y="10"/>
              </a:cxn>
              <a:cxn ang="0">
                <a:pos x="1140" y="2"/>
              </a:cxn>
              <a:cxn ang="0">
                <a:pos x="855" y="43"/>
              </a:cxn>
              <a:cxn ang="0">
                <a:pos x="624" y="142"/>
              </a:cxn>
              <a:cxn ang="0">
                <a:pos x="445" y="299"/>
              </a:cxn>
              <a:cxn ang="0">
                <a:pos x="369" y="417"/>
              </a:cxn>
              <a:cxn ang="0">
                <a:pos x="309" y="569"/>
              </a:cxn>
              <a:cxn ang="0">
                <a:pos x="276" y="771"/>
              </a:cxn>
              <a:cxn ang="0">
                <a:pos x="591" y="662"/>
              </a:cxn>
              <a:cxn ang="0">
                <a:pos x="678" y="485"/>
              </a:cxn>
              <a:cxn ang="0">
                <a:pos x="767" y="402"/>
              </a:cxn>
              <a:cxn ang="0">
                <a:pos x="919" y="334"/>
              </a:cxn>
              <a:cxn ang="0">
                <a:pos x="1113" y="299"/>
              </a:cxn>
              <a:cxn ang="0">
                <a:pos x="1294" y="301"/>
              </a:cxn>
              <a:cxn ang="0">
                <a:pos x="1496" y="336"/>
              </a:cxn>
              <a:cxn ang="0">
                <a:pos x="1661" y="410"/>
              </a:cxn>
              <a:cxn ang="0">
                <a:pos x="1768" y="497"/>
              </a:cxn>
              <a:cxn ang="0">
                <a:pos x="1857" y="623"/>
              </a:cxn>
              <a:cxn ang="0">
                <a:pos x="1931" y="841"/>
              </a:cxn>
              <a:cxn ang="0">
                <a:pos x="1947" y="1027"/>
              </a:cxn>
              <a:cxn ang="0">
                <a:pos x="1918" y="7522"/>
              </a:cxn>
              <a:cxn ang="0">
                <a:pos x="1865" y="7772"/>
              </a:cxn>
              <a:cxn ang="0">
                <a:pos x="1770" y="7982"/>
              </a:cxn>
              <a:cxn ang="0">
                <a:pos x="1607" y="8172"/>
              </a:cxn>
              <a:cxn ang="0">
                <a:pos x="1416" y="8285"/>
              </a:cxn>
              <a:cxn ang="0">
                <a:pos x="1267" y="8327"/>
              </a:cxn>
              <a:cxn ang="0">
                <a:pos x="1088" y="8343"/>
              </a:cxn>
              <a:cxn ang="0">
                <a:pos x="923" y="8331"/>
              </a:cxn>
              <a:cxn ang="0">
                <a:pos x="744" y="8279"/>
              </a:cxn>
              <a:cxn ang="0">
                <a:pos x="596" y="8188"/>
              </a:cxn>
              <a:cxn ang="0">
                <a:pos x="505" y="8091"/>
              </a:cxn>
              <a:cxn ang="0">
                <a:pos x="424" y="7951"/>
              </a:cxn>
              <a:cxn ang="0">
                <a:pos x="350" y="7691"/>
              </a:cxn>
              <a:cxn ang="0">
                <a:pos x="332" y="7456"/>
              </a:cxn>
              <a:cxn ang="0">
                <a:pos x="295" y="2170"/>
              </a:cxn>
              <a:cxn ang="0">
                <a:pos x="270" y="2104"/>
              </a:cxn>
              <a:cxn ang="0">
                <a:pos x="218" y="2056"/>
              </a:cxn>
              <a:cxn ang="0">
                <a:pos x="148" y="2038"/>
              </a:cxn>
              <a:cxn ang="0">
                <a:pos x="117" y="2042"/>
              </a:cxn>
              <a:cxn ang="0">
                <a:pos x="52" y="2073"/>
              </a:cxn>
              <a:cxn ang="0">
                <a:pos x="10" y="2129"/>
              </a:cxn>
              <a:cxn ang="0">
                <a:pos x="37" y="7419"/>
              </a:cxn>
              <a:cxn ang="0">
                <a:pos x="39" y="7596"/>
              </a:cxn>
              <a:cxn ang="0">
                <a:pos x="97" y="7918"/>
              </a:cxn>
              <a:cxn ang="0">
                <a:pos x="185" y="8135"/>
              </a:cxn>
              <a:cxn ang="0">
                <a:pos x="299" y="8310"/>
              </a:cxn>
              <a:cxn ang="0">
                <a:pos x="439" y="8442"/>
              </a:cxn>
              <a:cxn ang="0">
                <a:pos x="657" y="8566"/>
              </a:cxn>
              <a:cxn ang="0">
                <a:pos x="915" y="8630"/>
              </a:cxn>
              <a:cxn ang="0">
                <a:pos x="1129" y="8640"/>
              </a:cxn>
              <a:cxn ang="0">
                <a:pos x="1393" y="8605"/>
              </a:cxn>
              <a:cxn ang="0">
                <a:pos x="1698" y="8477"/>
              </a:cxn>
              <a:cxn ang="0">
                <a:pos x="1921" y="8281"/>
              </a:cxn>
              <a:cxn ang="0">
                <a:pos x="2077" y="8044"/>
              </a:cxn>
              <a:cxn ang="0">
                <a:pos x="2170" y="7792"/>
              </a:cxn>
              <a:cxn ang="0">
                <a:pos x="2215" y="7551"/>
              </a:cxn>
              <a:cxn ang="0">
                <a:pos x="2242" y="1042"/>
              </a:cxn>
              <a:cxn ang="0">
                <a:pos x="2227" y="809"/>
              </a:cxn>
              <a:cxn ang="0">
                <a:pos x="2141" y="528"/>
              </a:cxn>
              <a:cxn ang="0">
                <a:pos x="2056" y="380"/>
              </a:cxn>
            </a:cxnLst>
            <a:rect l="0" t="0" r="r" b="b"/>
            <a:pathLst>
              <a:path w="2244" h="8640">
                <a:moveTo>
                  <a:pt x="1988" y="297"/>
                </a:moveTo>
                <a:lnTo>
                  <a:pt x="1988" y="297"/>
                </a:lnTo>
                <a:lnTo>
                  <a:pt x="1953" y="260"/>
                </a:lnTo>
                <a:lnTo>
                  <a:pt x="1914" y="227"/>
                </a:lnTo>
                <a:lnTo>
                  <a:pt x="1875" y="196"/>
                </a:lnTo>
                <a:lnTo>
                  <a:pt x="1834" y="167"/>
                </a:lnTo>
                <a:lnTo>
                  <a:pt x="1791" y="140"/>
                </a:lnTo>
                <a:lnTo>
                  <a:pt x="1747" y="116"/>
                </a:lnTo>
                <a:lnTo>
                  <a:pt x="1702" y="95"/>
                </a:lnTo>
                <a:lnTo>
                  <a:pt x="1653" y="74"/>
                </a:lnTo>
                <a:lnTo>
                  <a:pt x="1603" y="56"/>
                </a:lnTo>
                <a:lnTo>
                  <a:pt x="1550" y="43"/>
                </a:lnTo>
                <a:lnTo>
                  <a:pt x="1498" y="29"/>
                </a:lnTo>
                <a:lnTo>
                  <a:pt x="1442" y="19"/>
                </a:lnTo>
                <a:lnTo>
                  <a:pt x="1385" y="10"/>
                </a:lnTo>
                <a:lnTo>
                  <a:pt x="1327" y="4"/>
                </a:lnTo>
                <a:lnTo>
                  <a:pt x="1267" y="2"/>
                </a:lnTo>
                <a:lnTo>
                  <a:pt x="1205" y="0"/>
                </a:lnTo>
                <a:lnTo>
                  <a:pt x="1205" y="0"/>
                </a:lnTo>
                <a:lnTo>
                  <a:pt x="1140" y="2"/>
                </a:lnTo>
                <a:lnTo>
                  <a:pt x="1078" y="4"/>
                </a:lnTo>
                <a:lnTo>
                  <a:pt x="1020" y="10"/>
                </a:lnTo>
                <a:lnTo>
                  <a:pt x="964" y="19"/>
                </a:lnTo>
                <a:lnTo>
                  <a:pt x="907" y="29"/>
                </a:lnTo>
                <a:lnTo>
                  <a:pt x="855" y="43"/>
                </a:lnTo>
                <a:lnTo>
                  <a:pt x="804" y="58"/>
                </a:lnTo>
                <a:lnTo>
                  <a:pt x="756" y="76"/>
                </a:lnTo>
                <a:lnTo>
                  <a:pt x="709" y="95"/>
                </a:lnTo>
                <a:lnTo>
                  <a:pt x="664" y="118"/>
                </a:lnTo>
                <a:lnTo>
                  <a:pt x="624" y="142"/>
                </a:lnTo>
                <a:lnTo>
                  <a:pt x="583" y="169"/>
                </a:lnTo>
                <a:lnTo>
                  <a:pt x="546" y="198"/>
                </a:lnTo>
                <a:lnTo>
                  <a:pt x="511" y="229"/>
                </a:lnTo>
                <a:lnTo>
                  <a:pt x="476" y="264"/>
                </a:lnTo>
                <a:lnTo>
                  <a:pt x="445" y="299"/>
                </a:lnTo>
                <a:lnTo>
                  <a:pt x="445" y="299"/>
                </a:lnTo>
                <a:lnTo>
                  <a:pt x="424" y="328"/>
                </a:lnTo>
                <a:lnTo>
                  <a:pt x="404" y="357"/>
                </a:lnTo>
                <a:lnTo>
                  <a:pt x="387" y="386"/>
                </a:lnTo>
                <a:lnTo>
                  <a:pt x="369" y="417"/>
                </a:lnTo>
                <a:lnTo>
                  <a:pt x="354" y="446"/>
                </a:lnTo>
                <a:lnTo>
                  <a:pt x="340" y="478"/>
                </a:lnTo>
                <a:lnTo>
                  <a:pt x="328" y="507"/>
                </a:lnTo>
                <a:lnTo>
                  <a:pt x="319" y="538"/>
                </a:lnTo>
                <a:lnTo>
                  <a:pt x="309" y="569"/>
                </a:lnTo>
                <a:lnTo>
                  <a:pt x="301" y="598"/>
                </a:lnTo>
                <a:lnTo>
                  <a:pt x="289" y="658"/>
                </a:lnTo>
                <a:lnTo>
                  <a:pt x="280" y="714"/>
                </a:lnTo>
                <a:lnTo>
                  <a:pt x="276" y="771"/>
                </a:lnTo>
                <a:lnTo>
                  <a:pt x="276" y="771"/>
                </a:lnTo>
                <a:lnTo>
                  <a:pt x="573" y="771"/>
                </a:lnTo>
                <a:lnTo>
                  <a:pt x="573" y="771"/>
                </a:lnTo>
                <a:lnTo>
                  <a:pt x="577" y="736"/>
                </a:lnTo>
                <a:lnTo>
                  <a:pt x="583" y="699"/>
                </a:lnTo>
                <a:lnTo>
                  <a:pt x="591" y="662"/>
                </a:lnTo>
                <a:lnTo>
                  <a:pt x="602" y="625"/>
                </a:lnTo>
                <a:lnTo>
                  <a:pt x="616" y="588"/>
                </a:lnTo>
                <a:lnTo>
                  <a:pt x="633" y="553"/>
                </a:lnTo>
                <a:lnTo>
                  <a:pt x="655" y="518"/>
                </a:lnTo>
                <a:lnTo>
                  <a:pt x="678" y="485"/>
                </a:lnTo>
                <a:lnTo>
                  <a:pt x="678" y="485"/>
                </a:lnTo>
                <a:lnTo>
                  <a:pt x="697" y="462"/>
                </a:lnTo>
                <a:lnTo>
                  <a:pt x="719" y="441"/>
                </a:lnTo>
                <a:lnTo>
                  <a:pt x="742" y="421"/>
                </a:lnTo>
                <a:lnTo>
                  <a:pt x="767" y="402"/>
                </a:lnTo>
                <a:lnTo>
                  <a:pt x="795" y="386"/>
                </a:lnTo>
                <a:lnTo>
                  <a:pt x="824" y="371"/>
                </a:lnTo>
                <a:lnTo>
                  <a:pt x="855" y="357"/>
                </a:lnTo>
                <a:lnTo>
                  <a:pt x="886" y="344"/>
                </a:lnTo>
                <a:lnTo>
                  <a:pt x="919" y="334"/>
                </a:lnTo>
                <a:lnTo>
                  <a:pt x="956" y="324"/>
                </a:lnTo>
                <a:lnTo>
                  <a:pt x="993" y="314"/>
                </a:lnTo>
                <a:lnTo>
                  <a:pt x="1032" y="309"/>
                </a:lnTo>
                <a:lnTo>
                  <a:pt x="1072" y="303"/>
                </a:lnTo>
                <a:lnTo>
                  <a:pt x="1113" y="299"/>
                </a:lnTo>
                <a:lnTo>
                  <a:pt x="1158" y="297"/>
                </a:lnTo>
                <a:lnTo>
                  <a:pt x="1205" y="297"/>
                </a:lnTo>
                <a:lnTo>
                  <a:pt x="1205" y="297"/>
                </a:lnTo>
                <a:lnTo>
                  <a:pt x="1249" y="297"/>
                </a:lnTo>
                <a:lnTo>
                  <a:pt x="1294" y="301"/>
                </a:lnTo>
                <a:lnTo>
                  <a:pt x="1339" y="305"/>
                </a:lnTo>
                <a:lnTo>
                  <a:pt x="1379" y="309"/>
                </a:lnTo>
                <a:lnTo>
                  <a:pt x="1420" y="316"/>
                </a:lnTo>
                <a:lnTo>
                  <a:pt x="1459" y="326"/>
                </a:lnTo>
                <a:lnTo>
                  <a:pt x="1496" y="336"/>
                </a:lnTo>
                <a:lnTo>
                  <a:pt x="1533" y="347"/>
                </a:lnTo>
                <a:lnTo>
                  <a:pt x="1568" y="361"/>
                </a:lnTo>
                <a:lnTo>
                  <a:pt x="1601" y="375"/>
                </a:lnTo>
                <a:lnTo>
                  <a:pt x="1632" y="392"/>
                </a:lnTo>
                <a:lnTo>
                  <a:pt x="1661" y="410"/>
                </a:lnTo>
                <a:lnTo>
                  <a:pt x="1690" y="429"/>
                </a:lnTo>
                <a:lnTo>
                  <a:pt x="1717" y="450"/>
                </a:lnTo>
                <a:lnTo>
                  <a:pt x="1743" y="474"/>
                </a:lnTo>
                <a:lnTo>
                  <a:pt x="1768" y="497"/>
                </a:lnTo>
                <a:lnTo>
                  <a:pt x="1768" y="497"/>
                </a:lnTo>
                <a:lnTo>
                  <a:pt x="1785" y="516"/>
                </a:lnTo>
                <a:lnTo>
                  <a:pt x="1803" y="538"/>
                </a:lnTo>
                <a:lnTo>
                  <a:pt x="1817" y="559"/>
                </a:lnTo>
                <a:lnTo>
                  <a:pt x="1832" y="580"/>
                </a:lnTo>
                <a:lnTo>
                  <a:pt x="1857" y="623"/>
                </a:lnTo>
                <a:lnTo>
                  <a:pt x="1879" y="668"/>
                </a:lnTo>
                <a:lnTo>
                  <a:pt x="1896" y="712"/>
                </a:lnTo>
                <a:lnTo>
                  <a:pt x="1910" y="757"/>
                </a:lnTo>
                <a:lnTo>
                  <a:pt x="1921" y="800"/>
                </a:lnTo>
                <a:lnTo>
                  <a:pt x="1931" y="841"/>
                </a:lnTo>
                <a:lnTo>
                  <a:pt x="1937" y="879"/>
                </a:lnTo>
                <a:lnTo>
                  <a:pt x="1941" y="914"/>
                </a:lnTo>
                <a:lnTo>
                  <a:pt x="1947" y="973"/>
                </a:lnTo>
                <a:lnTo>
                  <a:pt x="1947" y="1011"/>
                </a:lnTo>
                <a:lnTo>
                  <a:pt x="1947" y="1027"/>
                </a:lnTo>
                <a:lnTo>
                  <a:pt x="1945" y="1033"/>
                </a:lnTo>
                <a:lnTo>
                  <a:pt x="1925" y="7425"/>
                </a:lnTo>
                <a:lnTo>
                  <a:pt x="1925" y="7425"/>
                </a:lnTo>
                <a:lnTo>
                  <a:pt x="1923" y="7473"/>
                </a:lnTo>
                <a:lnTo>
                  <a:pt x="1918" y="7522"/>
                </a:lnTo>
                <a:lnTo>
                  <a:pt x="1910" y="7584"/>
                </a:lnTo>
                <a:lnTo>
                  <a:pt x="1896" y="7654"/>
                </a:lnTo>
                <a:lnTo>
                  <a:pt x="1887" y="7693"/>
                </a:lnTo>
                <a:lnTo>
                  <a:pt x="1877" y="7732"/>
                </a:lnTo>
                <a:lnTo>
                  <a:pt x="1865" y="7772"/>
                </a:lnTo>
                <a:lnTo>
                  <a:pt x="1850" y="7813"/>
                </a:lnTo>
                <a:lnTo>
                  <a:pt x="1834" y="7856"/>
                </a:lnTo>
                <a:lnTo>
                  <a:pt x="1815" y="7898"/>
                </a:lnTo>
                <a:lnTo>
                  <a:pt x="1793" y="7939"/>
                </a:lnTo>
                <a:lnTo>
                  <a:pt x="1770" y="7982"/>
                </a:lnTo>
                <a:lnTo>
                  <a:pt x="1743" y="8023"/>
                </a:lnTo>
                <a:lnTo>
                  <a:pt x="1714" y="8062"/>
                </a:lnTo>
                <a:lnTo>
                  <a:pt x="1683" y="8100"/>
                </a:lnTo>
                <a:lnTo>
                  <a:pt x="1646" y="8137"/>
                </a:lnTo>
                <a:lnTo>
                  <a:pt x="1607" y="8172"/>
                </a:lnTo>
                <a:lnTo>
                  <a:pt x="1566" y="8205"/>
                </a:lnTo>
                <a:lnTo>
                  <a:pt x="1519" y="8234"/>
                </a:lnTo>
                <a:lnTo>
                  <a:pt x="1471" y="8261"/>
                </a:lnTo>
                <a:lnTo>
                  <a:pt x="1444" y="8275"/>
                </a:lnTo>
                <a:lnTo>
                  <a:pt x="1416" y="8285"/>
                </a:lnTo>
                <a:lnTo>
                  <a:pt x="1389" y="8296"/>
                </a:lnTo>
                <a:lnTo>
                  <a:pt x="1360" y="8306"/>
                </a:lnTo>
                <a:lnTo>
                  <a:pt x="1329" y="8314"/>
                </a:lnTo>
                <a:lnTo>
                  <a:pt x="1298" y="8322"/>
                </a:lnTo>
                <a:lnTo>
                  <a:pt x="1267" y="8327"/>
                </a:lnTo>
                <a:lnTo>
                  <a:pt x="1232" y="8333"/>
                </a:lnTo>
                <a:lnTo>
                  <a:pt x="1199" y="8337"/>
                </a:lnTo>
                <a:lnTo>
                  <a:pt x="1162" y="8341"/>
                </a:lnTo>
                <a:lnTo>
                  <a:pt x="1125" y="8343"/>
                </a:lnTo>
                <a:lnTo>
                  <a:pt x="1088" y="8343"/>
                </a:lnTo>
                <a:lnTo>
                  <a:pt x="1088" y="8343"/>
                </a:lnTo>
                <a:lnTo>
                  <a:pt x="1043" y="8343"/>
                </a:lnTo>
                <a:lnTo>
                  <a:pt x="1003" y="8341"/>
                </a:lnTo>
                <a:lnTo>
                  <a:pt x="962" y="8337"/>
                </a:lnTo>
                <a:lnTo>
                  <a:pt x="923" y="8331"/>
                </a:lnTo>
                <a:lnTo>
                  <a:pt x="884" y="8324"/>
                </a:lnTo>
                <a:lnTo>
                  <a:pt x="847" y="8316"/>
                </a:lnTo>
                <a:lnTo>
                  <a:pt x="812" y="8304"/>
                </a:lnTo>
                <a:lnTo>
                  <a:pt x="777" y="8293"/>
                </a:lnTo>
                <a:lnTo>
                  <a:pt x="744" y="8279"/>
                </a:lnTo>
                <a:lnTo>
                  <a:pt x="713" y="8263"/>
                </a:lnTo>
                <a:lnTo>
                  <a:pt x="682" y="8248"/>
                </a:lnTo>
                <a:lnTo>
                  <a:pt x="653" y="8230"/>
                </a:lnTo>
                <a:lnTo>
                  <a:pt x="624" y="8209"/>
                </a:lnTo>
                <a:lnTo>
                  <a:pt x="596" y="8188"/>
                </a:lnTo>
                <a:lnTo>
                  <a:pt x="571" y="8166"/>
                </a:lnTo>
                <a:lnTo>
                  <a:pt x="548" y="8141"/>
                </a:lnTo>
                <a:lnTo>
                  <a:pt x="548" y="8141"/>
                </a:lnTo>
                <a:lnTo>
                  <a:pt x="527" y="8116"/>
                </a:lnTo>
                <a:lnTo>
                  <a:pt x="505" y="8091"/>
                </a:lnTo>
                <a:lnTo>
                  <a:pt x="486" y="8063"/>
                </a:lnTo>
                <a:lnTo>
                  <a:pt x="468" y="8036"/>
                </a:lnTo>
                <a:lnTo>
                  <a:pt x="453" y="8007"/>
                </a:lnTo>
                <a:lnTo>
                  <a:pt x="437" y="7978"/>
                </a:lnTo>
                <a:lnTo>
                  <a:pt x="424" y="7951"/>
                </a:lnTo>
                <a:lnTo>
                  <a:pt x="412" y="7922"/>
                </a:lnTo>
                <a:lnTo>
                  <a:pt x="391" y="7862"/>
                </a:lnTo>
                <a:lnTo>
                  <a:pt x="373" y="7803"/>
                </a:lnTo>
                <a:lnTo>
                  <a:pt x="359" y="7747"/>
                </a:lnTo>
                <a:lnTo>
                  <a:pt x="350" y="7691"/>
                </a:lnTo>
                <a:lnTo>
                  <a:pt x="342" y="7640"/>
                </a:lnTo>
                <a:lnTo>
                  <a:pt x="336" y="7592"/>
                </a:lnTo>
                <a:lnTo>
                  <a:pt x="334" y="7549"/>
                </a:lnTo>
                <a:lnTo>
                  <a:pt x="332" y="7510"/>
                </a:lnTo>
                <a:lnTo>
                  <a:pt x="332" y="7456"/>
                </a:lnTo>
                <a:lnTo>
                  <a:pt x="332" y="7436"/>
                </a:lnTo>
                <a:lnTo>
                  <a:pt x="334" y="7429"/>
                </a:lnTo>
                <a:lnTo>
                  <a:pt x="297" y="2186"/>
                </a:lnTo>
                <a:lnTo>
                  <a:pt x="297" y="2186"/>
                </a:lnTo>
                <a:lnTo>
                  <a:pt x="295" y="2170"/>
                </a:lnTo>
                <a:lnTo>
                  <a:pt x="293" y="2157"/>
                </a:lnTo>
                <a:lnTo>
                  <a:pt x="289" y="2141"/>
                </a:lnTo>
                <a:lnTo>
                  <a:pt x="284" y="2127"/>
                </a:lnTo>
                <a:lnTo>
                  <a:pt x="278" y="2116"/>
                </a:lnTo>
                <a:lnTo>
                  <a:pt x="270" y="2104"/>
                </a:lnTo>
                <a:lnTo>
                  <a:pt x="262" y="2093"/>
                </a:lnTo>
                <a:lnTo>
                  <a:pt x="253" y="2081"/>
                </a:lnTo>
                <a:lnTo>
                  <a:pt x="241" y="2071"/>
                </a:lnTo>
                <a:lnTo>
                  <a:pt x="231" y="2063"/>
                </a:lnTo>
                <a:lnTo>
                  <a:pt x="218" y="2056"/>
                </a:lnTo>
                <a:lnTo>
                  <a:pt x="206" y="2050"/>
                </a:lnTo>
                <a:lnTo>
                  <a:pt x="192" y="2046"/>
                </a:lnTo>
                <a:lnTo>
                  <a:pt x="177" y="2042"/>
                </a:lnTo>
                <a:lnTo>
                  <a:pt x="163" y="2040"/>
                </a:lnTo>
                <a:lnTo>
                  <a:pt x="148" y="2038"/>
                </a:lnTo>
                <a:lnTo>
                  <a:pt x="148" y="2038"/>
                </a:lnTo>
                <a:lnTo>
                  <a:pt x="146" y="2038"/>
                </a:lnTo>
                <a:lnTo>
                  <a:pt x="146" y="2038"/>
                </a:lnTo>
                <a:lnTo>
                  <a:pt x="132" y="2040"/>
                </a:lnTo>
                <a:lnTo>
                  <a:pt x="117" y="2042"/>
                </a:lnTo>
                <a:lnTo>
                  <a:pt x="103" y="2046"/>
                </a:lnTo>
                <a:lnTo>
                  <a:pt x="89" y="2050"/>
                </a:lnTo>
                <a:lnTo>
                  <a:pt x="76" y="2058"/>
                </a:lnTo>
                <a:lnTo>
                  <a:pt x="64" y="2065"/>
                </a:lnTo>
                <a:lnTo>
                  <a:pt x="52" y="2073"/>
                </a:lnTo>
                <a:lnTo>
                  <a:pt x="43" y="2083"/>
                </a:lnTo>
                <a:lnTo>
                  <a:pt x="33" y="2093"/>
                </a:lnTo>
                <a:lnTo>
                  <a:pt x="23" y="2104"/>
                </a:lnTo>
                <a:lnTo>
                  <a:pt x="17" y="2118"/>
                </a:lnTo>
                <a:lnTo>
                  <a:pt x="10" y="2129"/>
                </a:lnTo>
                <a:lnTo>
                  <a:pt x="6" y="2143"/>
                </a:lnTo>
                <a:lnTo>
                  <a:pt x="2" y="2159"/>
                </a:lnTo>
                <a:lnTo>
                  <a:pt x="0" y="2172"/>
                </a:lnTo>
                <a:lnTo>
                  <a:pt x="0" y="2188"/>
                </a:lnTo>
                <a:lnTo>
                  <a:pt x="37" y="7419"/>
                </a:lnTo>
                <a:lnTo>
                  <a:pt x="37" y="7419"/>
                </a:lnTo>
                <a:lnTo>
                  <a:pt x="35" y="7466"/>
                </a:lnTo>
                <a:lnTo>
                  <a:pt x="35" y="7501"/>
                </a:lnTo>
                <a:lnTo>
                  <a:pt x="35" y="7545"/>
                </a:lnTo>
                <a:lnTo>
                  <a:pt x="39" y="7596"/>
                </a:lnTo>
                <a:lnTo>
                  <a:pt x="43" y="7652"/>
                </a:lnTo>
                <a:lnTo>
                  <a:pt x="51" y="7714"/>
                </a:lnTo>
                <a:lnTo>
                  <a:pt x="62" y="7778"/>
                </a:lnTo>
                <a:lnTo>
                  <a:pt x="78" y="7848"/>
                </a:lnTo>
                <a:lnTo>
                  <a:pt x="97" y="7918"/>
                </a:lnTo>
                <a:lnTo>
                  <a:pt x="120" y="7990"/>
                </a:lnTo>
                <a:lnTo>
                  <a:pt x="134" y="8027"/>
                </a:lnTo>
                <a:lnTo>
                  <a:pt x="150" y="8063"/>
                </a:lnTo>
                <a:lnTo>
                  <a:pt x="165" y="8100"/>
                </a:lnTo>
                <a:lnTo>
                  <a:pt x="185" y="8135"/>
                </a:lnTo>
                <a:lnTo>
                  <a:pt x="204" y="8172"/>
                </a:lnTo>
                <a:lnTo>
                  <a:pt x="225" y="8207"/>
                </a:lnTo>
                <a:lnTo>
                  <a:pt x="249" y="8242"/>
                </a:lnTo>
                <a:lnTo>
                  <a:pt x="274" y="8275"/>
                </a:lnTo>
                <a:lnTo>
                  <a:pt x="299" y="8310"/>
                </a:lnTo>
                <a:lnTo>
                  <a:pt x="328" y="8341"/>
                </a:lnTo>
                <a:lnTo>
                  <a:pt x="328" y="8341"/>
                </a:lnTo>
                <a:lnTo>
                  <a:pt x="363" y="8378"/>
                </a:lnTo>
                <a:lnTo>
                  <a:pt x="400" y="8411"/>
                </a:lnTo>
                <a:lnTo>
                  <a:pt x="439" y="8442"/>
                </a:lnTo>
                <a:lnTo>
                  <a:pt x="480" y="8471"/>
                </a:lnTo>
                <a:lnTo>
                  <a:pt x="521" y="8498"/>
                </a:lnTo>
                <a:lnTo>
                  <a:pt x="565" y="8524"/>
                </a:lnTo>
                <a:lnTo>
                  <a:pt x="610" y="8545"/>
                </a:lnTo>
                <a:lnTo>
                  <a:pt x="657" y="8566"/>
                </a:lnTo>
                <a:lnTo>
                  <a:pt x="705" y="8584"/>
                </a:lnTo>
                <a:lnTo>
                  <a:pt x="756" y="8597"/>
                </a:lnTo>
                <a:lnTo>
                  <a:pt x="806" y="8611"/>
                </a:lnTo>
                <a:lnTo>
                  <a:pt x="859" y="8623"/>
                </a:lnTo>
                <a:lnTo>
                  <a:pt x="915" y="8630"/>
                </a:lnTo>
                <a:lnTo>
                  <a:pt x="969" y="8636"/>
                </a:lnTo>
                <a:lnTo>
                  <a:pt x="1028" y="8640"/>
                </a:lnTo>
                <a:lnTo>
                  <a:pt x="1088" y="8640"/>
                </a:lnTo>
                <a:lnTo>
                  <a:pt x="1088" y="8640"/>
                </a:lnTo>
                <a:lnTo>
                  <a:pt x="1129" y="8640"/>
                </a:lnTo>
                <a:lnTo>
                  <a:pt x="1170" y="8638"/>
                </a:lnTo>
                <a:lnTo>
                  <a:pt x="1208" y="8636"/>
                </a:lnTo>
                <a:lnTo>
                  <a:pt x="1247" y="8632"/>
                </a:lnTo>
                <a:lnTo>
                  <a:pt x="1323" y="8621"/>
                </a:lnTo>
                <a:lnTo>
                  <a:pt x="1393" y="8605"/>
                </a:lnTo>
                <a:lnTo>
                  <a:pt x="1461" y="8588"/>
                </a:lnTo>
                <a:lnTo>
                  <a:pt x="1525" y="8564"/>
                </a:lnTo>
                <a:lnTo>
                  <a:pt x="1585" y="8539"/>
                </a:lnTo>
                <a:lnTo>
                  <a:pt x="1644" y="8510"/>
                </a:lnTo>
                <a:lnTo>
                  <a:pt x="1698" y="8477"/>
                </a:lnTo>
                <a:lnTo>
                  <a:pt x="1749" y="8444"/>
                </a:lnTo>
                <a:lnTo>
                  <a:pt x="1795" y="8405"/>
                </a:lnTo>
                <a:lnTo>
                  <a:pt x="1840" y="8366"/>
                </a:lnTo>
                <a:lnTo>
                  <a:pt x="1883" y="8326"/>
                </a:lnTo>
                <a:lnTo>
                  <a:pt x="1921" y="8281"/>
                </a:lnTo>
                <a:lnTo>
                  <a:pt x="1958" y="8236"/>
                </a:lnTo>
                <a:lnTo>
                  <a:pt x="1991" y="8190"/>
                </a:lnTo>
                <a:lnTo>
                  <a:pt x="2023" y="8143"/>
                </a:lnTo>
                <a:lnTo>
                  <a:pt x="2050" y="8095"/>
                </a:lnTo>
                <a:lnTo>
                  <a:pt x="2077" y="8044"/>
                </a:lnTo>
                <a:lnTo>
                  <a:pt x="2100" y="7994"/>
                </a:lnTo>
                <a:lnTo>
                  <a:pt x="2122" y="7943"/>
                </a:lnTo>
                <a:lnTo>
                  <a:pt x="2139" y="7893"/>
                </a:lnTo>
                <a:lnTo>
                  <a:pt x="2157" y="7842"/>
                </a:lnTo>
                <a:lnTo>
                  <a:pt x="2170" y="7792"/>
                </a:lnTo>
                <a:lnTo>
                  <a:pt x="2184" y="7741"/>
                </a:lnTo>
                <a:lnTo>
                  <a:pt x="2193" y="7693"/>
                </a:lnTo>
                <a:lnTo>
                  <a:pt x="2203" y="7644"/>
                </a:lnTo>
                <a:lnTo>
                  <a:pt x="2209" y="7598"/>
                </a:lnTo>
                <a:lnTo>
                  <a:pt x="2215" y="7551"/>
                </a:lnTo>
                <a:lnTo>
                  <a:pt x="2219" y="7508"/>
                </a:lnTo>
                <a:lnTo>
                  <a:pt x="2221" y="7466"/>
                </a:lnTo>
                <a:lnTo>
                  <a:pt x="2223" y="7425"/>
                </a:lnTo>
                <a:lnTo>
                  <a:pt x="2242" y="1042"/>
                </a:lnTo>
                <a:lnTo>
                  <a:pt x="2242" y="1042"/>
                </a:lnTo>
                <a:lnTo>
                  <a:pt x="2244" y="1006"/>
                </a:lnTo>
                <a:lnTo>
                  <a:pt x="2242" y="943"/>
                </a:lnTo>
                <a:lnTo>
                  <a:pt x="2240" y="903"/>
                </a:lnTo>
                <a:lnTo>
                  <a:pt x="2234" y="858"/>
                </a:lnTo>
                <a:lnTo>
                  <a:pt x="2227" y="809"/>
                </a:lnTo>
                <a:lnTo>
                  <a:pt x="2217" y="757"/>
                </a:lnTo>
                <a:lnTo>
                  <a:pt x="2203" y="703"/>
                </a:lnTo>
                <a:lnTo>
                  <a:pt x="2188" y="646"/>
                </a:lnTo>
                <a:lnTo>
                  <a:pt x="2166" y="586"/>
                </a:lnTo>
                <a:lnTo>
                  <a:pt x="2141" y="528"/>
                </a:lnTo>
                <a:lnTo>
                  <a:pt x="2127" y="499"/>
                </a:lnTo>
                <a:lnTo>
                  <a:pt x="2112" y="468"/>
                </a:lnTo>
                <a:lnTo>
                  <a:pt x="2094" y="439"/>
                </a:lnTo>
                <a:lnTo>
                  <a:pt x="2075" y="410"/>
                </a:lnTo>
                <a:lnTo>
                  <a:pt x="2056" y="380"/>
                </a:lnTo>
                <a:lnTo>
                  <a:pt x="2034" y="353"/>
                </a:lnTo>
                <a:lnTo>
                  <a:pt x="2011" y="324"/>
                </a:lnTo>
                <a:lnTo>
                  <a:pt x="1988" y="297"/>
                </a:lnTo>
                <a:lnTo>
                  <a:pt x="1988" y="297"/>
                </a:lnTo>
                <a:close/>
              </a:path>
            </a:pathLst>
          </a:custGeom>
          <a:gradFill>
            <a:gsLst>
              <a:gs pos="50400">
                <a:schemeClr val="bg1"/>
              </a:gs>
              <a:gs pos="0">
                <a:schemeClr val="bg1">
                  <a:lumMod val="75000"/>
                </a:schemeClr>
              </a:gs>
              <a:gs pos="100000">
                <a:schemeClr val="bg1">
                  <a:lumMod val="75000"/>
                </a:schemeClr>
              </a:gs>
            </a:gsLst>
            <a:lin ang="5400000" scaled="0"/>
          </a:gradFill>
          <a:ln w="9525">
            <a:noFill/>
            <a:round/>
            <a:headEnd/>
            <a:tailEnd/>
          </a:ln>
          <a:effectLst/>
        </p:spPr>
        <p:txBody>
          <a:bodyPr/>
          <a:lstStyle/>
          <a:p>
            <a:pPr eaLnBrk="1" fontAlgn="auto" hangingPunct="1">
              <a:spcBef>
                <a:spcPts val="0"/>
              </a:spcBef>
              <a:spcAft>
                <a:spcPts val="0"/>
              </a:spcAft>
              <a:defRPr/>
            </a:pPr>
            <a:endParaRPr kumimoji="1" lang="en-US" sz="1200">
              <a:ea typeface="新細明體" charset="-120"/>
            </a:endParaRPr>
          </a:p>
        </p:txBody>
      </p:sp>
      <p:sp>
        <p:nvSpPr>
          <p:cNvPr id="23" name="矩形 22"/>
          <p:cNvSpPr/>
          <p:nvPr/>
        </p:nvSpPr>
        <p:spPr>
          <a:xfrm>
            <a:off x="5861157" y="2141629"/>
            <a:ext cx="4269672" cy="3879659"/>
          </a:xfrm>
          <a:prstGeom prst="rect">
            <a:avLst/>
          </a:prstGeom>
          <a:solidFill>
            <a:schemeClr val="accent5">
              <a:lumMod val="40000"/>
              <a:lumOff val="60000"/>
            </a:schemeClr>
          </a:solidFill>
          <a:ln w="3175">
            <a:noFill/>
          </a:ln>
          <a:effectLst>
            <a:outerShdw blurRad="381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08000" tIns="0" rIns="180000" bIns="0" anchor="ctr"/>
          <a:lstStyle/>
          <a:p>
            <a:pPr algn="ctr">
              <a:lnSpc>
                <a:spcPct val="150000"/>
              </a:lnSpc>
              <a:defRPr/>
            </a:pPr>
            <a:r>
              <a:rPr lang="zh-CN" altLang="en-US" sz="1400" dirty="0">
                <a:solidFill>
                  <a:srgbClr val="002060"/>
                </a:solidFill>
                <a:latin typeface="方正北魏楷书简体" pitchFamily="65" charset="-122"/>
                <a:ea typeface="方正北魏楷书简体" pitchFamily="65" charset="-122"/>
              </a:rPr>
              <a:t>夫妻裁缝店无法通过文化的活动形成新的消费时尚，而中国的消费者西装文化并不深厚，西装是外来的东西。需要一个文化传播和根植的过程。总而言之，夫妻裁缝店是没有品牌的，工艺是不稳定的，没有创造的，传播不了更多的服装文化的。所以，它无法激活更大的定制市场，也满足不了中国人的更新的需求，所以，它几乎处于停滞的状态。时代并没有给它带来全新的商机。这就是中国服装裁缝店的困境和市场波澜不惊的深层</a:t>
            </a:r>
            <a:r>
              <a:rPr lang="zh-CN" altLang="en-US" sz="1400" dirty="0" smtClean="0">
                <a:solidFill>
                  <a:srgbClr val="002060"/>
                </a:solidFill>
                <a:latin typeface="方正北魏楷书简体" pitchFamily="65" charset="-122"/>
                <a:ea typeface="方正北魏楷书简体" pitchFamily="65" charset="-122"/>
              </a:rPr>
              <a:t>原因。</a:t>
            </a:r>
            <a:endParaRPr lang="zh-CN" altLang="en-US" sz="1400" dirty="0">
              <a:solidFill>
                <a:srgbClr val="002060"/>
              </a:solidFill>
              <a:latin typeface="方正北魏楷书简体" pitchFamily="65" charset="-122"/>
              <a:ea typeface="方正北魏楷书简体" pitchFamily="65" charset="-122"/>
            </a:endParaRPr>
          </a:p>
        </p:txBody>
      </p:sp>
      <p:sp>
        <p:nvSpPr>
          <p:cNvPr id="24" name="任意多边形 23"/>
          <p:cNvSpPr/>
          <p:nvPr/>
        </p:nvSpPr>
        <p:spPr>
          <a:xfrm>
            <a:off x="5894234" y="2141630"/>
            <a:ext cx="780211" cy="2420284"/>
          </a:xfrm>
          <a:custGeom>
            <a:avLst/>
            <a:gdLst>
              <a:gd name="connsiteX0" fmla="*/ 704850 w 723900"/>
              <a:gd name="connsiteY0" fmla="*/ 0 h 1838325"/>
              <a:gd name="connsiteX1" fmla="*/ 723900 w 723900"/>
              <a:gd name="connsiteY1" fmla="*/ 1814513 h 1838325"/>
              <a:gd name="connsiteX2" fmla="*/ 428625 w 723900"/>
              <a:gd name="connsiteY2" fmla="*/ 1566863 h 1838325"/>
              <a:gd name="connsiteX3" fmla="*/ 0 w 723900"/>
              <a:gd name="connsiteY3" fmla="*/ 1838325 h 1838325"/>
              <a:gd name="connsiteX4" fmla="*/ 704850 w 723900"/>
              <a:gd name="connsiteY4" fmla="*/ 0 h 183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838325">
                <a:moveTo>
                  <a:pt x="704850" y="0"/>
                </a:moveTo>
                <a:lnTo>
                  <a:pt x="723900" y="1814513"/>
                </a:lnTo>
                <a:lnTo>
                  <a:pt x="428625" y="1566863"/>
                </a:lnTo>
                <a:lnTo>
                  <a:pt x="0" y="1838325"/>
                </a:lnTo>
                <a:lnTo>
                  <a:pt x="70485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5" name="任意多边形 24"/>
          <p:cNvSpPr/>
          <p:nvPr/>
        </p:nvSpPr>
        <p:spPr>
          <a:xfrm>
            <a:off x="5894235" y="2138455"/>
            <a:ext cx="762024" cy="2416587"/>
          </a:xfrm>
          <a:custGeom>
            <a:avLst/>
            <a:gdLst>
              <a:gd name="connsiteX0" fmla="*/ 4762 w 704850"/>
              <a:gd name="connsiteY0" fmla="*/ 0 h 1833563"/>
              <a:gd name="connsiteX1" fmla="*/ 704850 w 704850"/>
              <a:gd name="connsiteY1" fmla="*/ 9525 h 1833563"/>
              <a:gd name="connsiteX2" fmla="*/ 581025 w 704850"/>
              <a:gd name="connsiteY2" fmla="*/ 1685925 h 1833563"/>
              <a:gd name="connsiteX3" fmla="*/ 300037 w 704850"/>
              <a:gd name="connsiteY3" fmla="*/ 1543050 h 1833563"/>
              <a:gd name="connsiteX4" fmla="*/ 0 w 704850"/>
              <a:gd name="connsiteY4" fmla="*/ 1833563 h 1833563"/>
              <a:gd name="connsiteX5" fmla="*/ 4762 w 704850"/>
              <a:gd name="connsiteY5" fmla="*/ 0 h 1833563"/>
              <a:gd name="connsiteX0" fmla="*/ 4762 w 707231"/>
              <a:gd name="connsiteY0" fmla="*/ 0 h 1833563"/>
              <a:gd name="connsiteX1" fmla="*/ 707231 w 707231"/>
              <a:gd name="connsiteY1" fmla="*/ 2382 h 1833563"/>
              <a:gd name="connsiteX2" fmla="*/ 581025 w 707231"/>
              <a:gd name="connsiteY2" fmla="*/ 1685925 h 1833563"/>
              <a:gd name="connsiteX3" fmla="*/ 300037 w 707231"/>
              <a:gd name="connsiteY3" fmla="*/ 1543050 h 1833563"/>
              <a:gd name="connsiteX4" fmla="*/ 0 w 707231"/>
              <a:gd name="connsiteY4" fmla="*/ 1833563 h 1833563"/>
              <a:gd name="connsiteX5" fmla="*/ 4762 w 707231"/>
              <a:gd name="connsiteY5" fmla="*/ 0 h 1833563"/>
              <a:gd name="connsiteX0" fmla="*/ 4762 w 707231"/>
              <a:gd name="connsiteY0" fmla="*/ 2380 h 1835943"/>
              <a:gd name="connsiteX1" fmla="*/ 707231 w 707231"/>
              <a:gd name="connsiteY1" fmla="*/ 0 h 1835943"/>
              <a:gd name="connsiteX2" fmla="*/ 581025 w 707231"/>
              <a:gd name="connsiteY2" fmla="*/ 1688305 h 1835943"/>
              <a:gd name="connsiteX3" fmla="*/ 300037 w 707231"/>
              <a:gd name="connsiteY3" fmla="*/ 1545430 h 1835943"/>
              <a:gd name="connsiteX4" fmla="*/ 0 w 707231"/>
              <a:gd name="connsiteY4" fmla="*/ 1835943 h 1835943"/>
              <a:gd name="connsiteX5" fmla="*/ 4762 w 707231"/>
              <a:gd name="connsiteY5" fmla="*/ 2380 h 18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231" h="1835943">
                <a:moveTo>
                  <a:pt x="4762" y="2380"/>
                </a:moveTo>
                <a:lnTo>
                  <a:pt x="707231" y="0"/>
                </a:lnTo>
                <a:lnTo>
                  <a:pt x="581025" y="1688305"/>
                </a:lnTo>
                <a:lnTo>
                  <a:pt x="300037" y="1545430"/>
                </a:lnTo>
                <a:lnTo>
                  <a:pt x="0" y="1835943"/>
                </a:lnTo>
                <a:cubicBezTo>
                  <a:pt x="1587" y="1215230"/>
                  <a:pt x="3175" y="594518"/>
                  <a:pt x="4762" y="2380"/>
                </a:cubicBezTo>
                <a:close/>
              </a:path>
            </a:pathLst>
          </a:custGeom>
          <a:solidFill>
            <a:srgbClr val="0A97A6"/>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144000" rIns="72000" bIns="0" anchor="ctr"/>
          <a:lstStyle/>
          <a:p>
            <a:pPr algn="ctr">
              <a:defRPr/>
            </a:pPr>
            <a:r>
              <a:rPr lang="zh-CN" altLang="en-US" dirty="0">
                <a:solidFill>
                  <a:schemeClr val="bg1"/>
                </a:solidFill>
                <a:latin typeface="微软雅黑" panose="020B0503020204020204" pitchFamily="34" charset="-122"/>
              </a:rPr>
              <a:t>夫妻裁缝店</a:t>
            </a:r>
          </a:p>
        </p:txBody>
      </p:sp>
      <p:sp>
        <p:nvSpPr>
          <p:cNvPr id="26" name="Freeform 6"/>
          <p:cNvSpPr>
            <a:spLocks/>
          </p:cNvSpPr>
          <p:nvPr/>
        </p:nvSpPr>
        <p:spPr bwMode="auto">
          <a:xfrm rot="21532642">
            <a:off x="6183926" y="2095388"/>
            <a:ext cx="158225" cy="554687"/>
          </a:xfrm>
          <a:custGeom>
            <a:avLst/>
            <a:gdLst/>
            <a:ahLst/>
            <a:cxnLst>
              <a:cxn ang="0">
                <a:pos x="1875" y="196"/>
              </a:cxn>
              <a:cxn ang="0">
                <a:pos x="1653" y="74"/>
              </a:cxn>
              <a:cxn ang="0">
                <a:pos x="1385" y="10"/>
              </a:cxn>
              <a:cxn ang="0">
                <a:pos x="1140" y="2"/>
              </a:cxn>
              <a:cxn ang="0">
                <a:pos x="855" y="43"/>
              </a:cxn>
              <a:cxn ang="0">
                <a:pos x="624" y="142"/>
              </a:cxn>
              <a:cxn ang="0">
                <a:pos x="445" y="299"/>
              </a:cxn>
              <a:cxn ang="0">
                <a:pos x="369" y="417"/>
              </a:cxn>
              <a:cxn ang="0">
                <a:pos x="309" y="569"/>
              </a:cxn>
              <a:cxn ang="0">
                <a:pos x="276" y="771"/>
              </a:cxn>
              <a:cxn ang="0">
                <a:pos x="591" y="662"/>
              </a:cxn>
              <a:cxn ang="0">
                <a:pos x="678" y="485"/>
              </a:cxn>
              <a:cxn ang="0">
                <a:pos x="767" y="402"/>
              </a:cxn>
              <a:cxn ang="0">
                <a:pos x="919" y="334"/>
              </a:cxn>
              <a:cxn ang="0">
                <a:pos x="1113" y="299"/>
              </a:cxn>
              <a:cxn ang="0">
                <a:pos x="1294" y="301"/>
              </a:cxn>
              <a:cxn ang="0">
                <a:pos x="1496" y="336"/>
              </a:cxn>
              <a:cxn ang="0">
                <a:pos x="1661" y="410"/>
              </a:cxn>
              <a:cxn ang="0">
                <a:pos x="1768" y="497"/>
              </a:cxn>
              <a:cxn ang="0">
                <a:pos x="1857" y="623"/>
              </a:cxn>
              <a:cxn ang="0">
                <a:pos x="1931" y="841"/>
              </a:cxn>
              <a:cxn ang="0">
                <a:pos x="1947" y="1027"/>
              </a:cxn>
              <a:cxn ang="0">
                <a:pos x="1918" y="7522"/>
              </a:cxn>
              <a:cxn ang="0">
                <a:pos x="1865" y="7772"/>
              </a:cxn>
              <a:cxn ang="0">
                <a:pos x="1770" y="7982"/>
              </a:cxn>
              <a:cxn ang="0">
                <a:pos x="1607" y="8172"/>
              </a:cxn>
              <a:cxn ang="0">
                <a:pos x="1416" y="8285"/>
              </a:cxn>
              <a:cxn ang="0">
                <a:pos x="1267" y="8327"/>
              </a:cxn>
              <a:cxn ang="0">
                <a:pos x="1088" y="8343"/>
              </a:cxn>
              <a:cxn ang="0">
                <a:pos x="923" y="8331"/>
              </a:cxn>
              <a:cxn ang="0">
                <a:pos x="744" y="8279"/>
              </a:cxn>
              <a:cxn ang="0">
                <a:pos x="596" y="8188"/>
              </a:cxn>
              <a:cxn ang="0">
                <a:pos x="505" y="8091"/>
              </a:cxn>
              <a:cxn ang="0">
                <a:pos x="424" y="7951"/>
              </a:cxn>
              <a:cxn ang="0">
                <a:pos x="350" y="7691"/>
              </a:cxn>
              <a:cxn ang="0">
                <a:pos x="332" y="7456"/>
              </a:cxn>
              <a:cxn ang="0">
                <a:pos x="295" y="2170"/>
              </a:cxn>
              <a:cxn ang="0">
                <a:pos x="270" y="2104"/>
              </a:cxn>
              <a:cxn ang="0">
                <a:pos x="218" y="2056"/>
              </a:cxn>
              <a:cxn ang="0">
                <a:pos x="148" y="2038"/>
              </a:cxn>
              <a:cxn ang="0">
                <a:pos x="117" y="2042"/>
              </a:cxn>
              <a:cxn ang="0">
                <a:pos x="52" y="2073"/>
              </a:cxn>
              <a:cxn ang="0">
                <a:pos x="10" y="2129"/>
              </a:cxn>
              <a:cxn ang="0">
                <a:pos x="37" y="7419"/>
              </a:cxn>
              <a:cxn ang="0">
                <a:pos x="39" y="7596"/>
              </a:cxn>
              <a:cxn ang="0">
                <a:pos x="97" y="7918"/>
              </a:cxn>
              <a:cxn ang="0">
                <a:pos x="185" y="8135"/>
              </a:cxn>
              <a:cxn ang="0">
                <a:pos x="299" y="8310"/>
              </a:cxn>
              <a:cxn ang="0">
                <a:pos x="439" y="8442"/>
              </a:cxn>
              <a:cxn ang="0">
                <a:pos x="657" y="8566"/>
              </a:cxn>
              <a:cxn ang="0">
                <a:pos x="915" y="8630"/>
              </a:cxn>
              <a:cxn ang="0">
                <a:pos x="1129" y="8640"/>
              </a:cxn>
              <a:cxn ang="0">
                <a:pos x="1393" y="8605"/>
              </a:cxn>
              <a:cxn ang="0">
                <a:pos x="1698" y="8477"/>
              </a:cxn>
              <a:cxn ang="0">
                <a:pos x="1921" y="8281"/>
              </a:cxn>
              <a:cxn ang="0">
                <a:pos x="2077" y="8044"/>
              </a:cxn>
              <a:cxn ang="0">
                <a:pos x="2170" y="7792"/>
              </a:cxn>
              <a:cxn ang="0">
                <a:pos x="2215" y="7551"/>
              </a:cxn>
              <a:cxn ang="0">
                <a:pos x="2242" y="1042"/>
              </a:cxn>
              <a:cxn ang="0">
                <a:pos x="2227" y="809"/>
              </a:cxn>
              <a:cxn ang="0">
                <a:pos x="2141" y="528"/>
              </a:cxn>
              <a:cxn ang="0">
                <a:pos x="2056" y="380"/>
              </a:cxn>
            </a:cxnLst>
            <a:rect l="0" t="0" r="r" b="b"/>
            <a:pathLst>
              <a:path w="2244" h="8640">
                <a:moveTo>
                  <a:pt x="1988" y="297"/>
                </a:moveTo>
                <a:lnTo>
                  <a:pt x="1988" y="297"/>
                </a:lnTo>
                <a:lnTo>
                  <a:pt x="1953" y="260"/>
                </a:lnTo>
                <a:lnTo>
                  <a:pt x="1914" y="227"/>
                </a:lnTo>
                <a:lnTo>
                  <a:pt x="1875" y="196"/>
                </a:lnTo>
                <a:lnTo>
                  <a:pt x="1834" y="167"/>
                </a:lnTo>
                <a:lnTo>
                  <a:pt x="1791" y="140"/>
                </a:lnTo>
                <a:lnTo>
                  <a:pt x="1747" y="116"/>
                </a:lnTo>
                <a:lnTo>
                  <a:pt x="1702" y="95"/>
                </a:lnTo>
                <a:lnTo>
                  <a:pt x="1653" y="74"/>
                </a:lnTo>
                <a:lnTo>
                  <a:pt x="1603" y="56"/>
                </a:lnTo>
                <a:lnTo>
                  <a:pt x="1550" y="43"/>
                </a:lnTo>
                <a:lnTo>
                  <a:pt x="1498" y="29"/>
                </a:lnTo>
                <a:lnTo>
                  <a:pt x="1442" y="19"/>
                </a:lnTo>
                <a:lnTo>
                  <a:pt x="1385" y="10"/>
                </a:lnTo>
                <a:lnTo>
                  <a:pt x="1327" y="4"/>
                </a:lnTo>
                <a:lnTo>
                  <a:pt x="1267" y="2"/>
                </a:lnTo>
                <a:lnTo>
                  <a:pt x="1205" y="0"/>
                </a:lnTo>
                <a:lnTo>
                  <a:pt x="1205" y="0"/>
                </a:lnTo>
                <a:lnTo>
                  <a:pt x="1140" y="2"/>
                </a:lnTo>
                <a:lnTo>
                  <a:pt x="1078" y="4"/>
                </a:lnTo>
                <a:lnTo>
                  <a:pt x="1020" y="10"/>
                </a:lnTo>
                <a:lnTo>
                  <a:pt x="964" y="19"/>
                </a:lnTo>
                <a:lnTo>
                  <a:pt x="907" y="29"/>
                </a:lnTo>
                <a:lnTo>
                  <a:pt x="855" y="43"/>
                </a:lnTo>
                <a:lnTo>
                  <a:pt x="804" y="58"/>
                </a:lnTo>
                <a:lnTo>
                  <a:pt x="756" y="76"/>
                </a:lnTo>
                <a:lnTo>
                  <a:pt x="709" y="95"/>
                </a:lnTo>
                <a:lnTo>
                  <a:pt x="664" y="118"/>
                </a:lnTo>
                <a:lnTo>
                  <a:pt x="624" y="142"/>
                </a:lnTo>
                <a:lnTo>
                  <a:pt x="583" y="169"/>
                </a:lnTo>
                <a:lnTo>
                  <a:pt x="546" y="198"/>
                </a:lnTo>
                <a:lnTo>
                  <a:pt x="511" y="229"/>
                </a:lnTo>
                <a:lnTo>
                  <a:pt x="476" y="264"/>
                </a:lnTo>
                <a:lnTo>
                  <a:pt x="445" y="299"/>
                </a:lnTo>
                <a:lnTo>
                  <a:pt x="445" y="299"/>
                </a:lnTo>
                <a:lnTo>
                  <a:pt x="424" y="328"/>
                </a:lnTo>
                <a:lnTo>
                  <a:pt x="404" y="357"/>
                </a:lnTo>
                <a:lnTo>
                  <a:pt x="387" y="386"/>
                </a:lnTo>
                <a:lnTo>
                  <a:pt x="369" y="417"/>
                </a:lnTo>
                <a:lnTo>
                  <a:pt x="354" y="446"/>
                </a:lnTo>
                <a:lnTo>
                  <a:pt x="340" y="478"/>
                </a:lnTo>
                <a:lnTo>
                  <a:pt x="328" y="507"/>
                </a:lnTo>
                <a:lnTo>
                  <a:pt x="319" y="538"/>
                </a:lnTo>
                <a:lnTo>
                  <a:pt x="309" y="569"/>
                </a:lnTo>
                <a:lnTo>
                  <a:pt x="301" y="598"/>
                </a:lnTo>
                <a:lnTo>
                  <a:pt x="289" y="658"/>
                </a:lnTo>
                <a:lnTo>
                  <a:pt x="280" y="714"/>
                </a:lnTo>
                <a:lnTo>
                  <a:pt x="276" y="771"/>
                </a:lnTo>
                <a:lnTo>
                  <a:pt x="276" y="771"/>
                </a:lnTo>
                <a:lnTo>
                  <a:pt x="573" y="771"/>
                </a:lnTo>
                <a:lnTo>
                  <a:pt x="573" y="771"/>
                </a:lnTo>
                <a:lnTo>
                  <a:pt x="577" y="736"/>
                </a:lnTo>
                <a:lnTo>
                  <a:pt x="583" y="699"/>
                </a:lnTo>
                <a:lnTo>
                  <a:pt x="591" y="662"/>
                </a:lnTo>
                <a:lnTo>
                  <a:pt x="602" y="625"/>
                </a:lnTo>
                <a:lnTo>
                  <a:pt x="616" y="588"/>
                </a:lnTo>
                <a:lnTo>
                  <a:pt x="633" y="553"/>
                </a:lnTo>
                <a:lnTo>
                  <a:pt x="655" y="518"/>
                </a:lnTo>
                <a:lnTo>
                  <a:pt x="678" y="485"/>
                </a:lnTo>
                <a:lnTo>
                  <a:pt x="678" y="485"/>
                </a:lnTo>
                <a:lnTo>
                  <a:pt x="697" y="462"/>
                </a:lnTo>
                <a:lnTo>
                  <a:pt x="719" y="441"/>
                </a:lnTo>
                <a:lnTo>
                  <a:pt x="742" y="421"/>
                </a:lnTo>
                <a:lnTo>
                  <a:pt x="767" y="402"/>
                </a:lnTo>
                <a:lnTo>
                  <a:pt x="795" y="386"/>
                </a:lnTo>
                <a:lnTo>
                  <a:pt x="824" y="371"/>
                </a:lnTo>
                <a:lnTo>
                  <a:pt x="855" y="357"/>
                </a:lnTo>
                <a:lnTo>
                  <a:pt x="886" y="344"/>
                </a:lnTo>
                <a:lnTo>
                  <a:pt x="919" y="334"/>
                </a:lnTo>
                <a:lnTo>
                  <a:pt x="956" y="324"/>
                </a:lnTo>
                <a:lnTo>
                  <a:pt x="993" y="314"/>
                </a:lnTo>
                <a:lnTo>
                  <a:pt x="1032" y="309"/>
                </a:lnTo>
                <a:lnTo>
                  <a:pt x="1072" y="303"/>
                </a:lnTo>
                <a:lnTo>
                  <a:pt x="1113" y="299"/>
                </a:lnTo>
                <a:lnTo>
                  <a:pt x="1158" y="297"/>
                </a:lnTo>
                <a:lnTo>
                  <a:pt x="1205" y="297"/>
                </a:lnTo>
                <a:lnTo>
                  <a:pt x="1205" y="297"/>
                </a:lnTo>
                <a:lnTo>
                  <a:pt x="1249" y="297"/>
                </a:lnTo>
                <a:lnTo>
                  <a:pt x="1294" y="301"/>
                </a:lnTo>
                <a:lnTo>
                  <a:pt x="1339" y="305"/>
                </a:lnTo>
                <a:lnTo>
                  <a:pt x="1379" y="309"/>
                </a:lnTo>
                <a:lnTo>
                  <a:pt x="1420" y="316"/>
                </a:lnTo>
                <a:lnTo>
                  <a:pt x="1459" y="326"/>
                </a:lnTo>
                <a:lnTo>
                  <a:pt x="1496" y="336"/>
                </a:lnTo>
                <a:lnTo>
                  <a:pt x="1533" y="347"/>
                </a:lnTo>
                <a:lnTo>
                  <a:pt x="1568" y="361"/>
                </a:lnTo>
                <a:lnTo>
                  <a:pt x="1601" y="375"/>
                </a:lnTo>
                <a:lnTo>
                  <a:pt x="1632" y="392"/>
                </a:lnTo>
                <a:lnTo>
                  <a:pt x="1661" y="410"/>
                </a:lnTo>
                <a:lnTo>
                  <a:pt x="1690" y="429"/>
                </a:lnTo>
                <a:lnTo>
                  <a:pt x="1717" y="450"/>
                </a:lnTo>
                <a:lnTo>
                  <a:pt x="1743" y="474"/>
                </a:lnTo>
                <a:lnTo>
                  <a:pt x="1768" y="497"/>
                </a:lnTo>
                <a:lnTo>
                  <a:pt x="1768" y="497"/>
                </a:lnTo>
                <a:lnTo>
                  <a:pt x="1785" y="516"/>
                </a:lnTo>
                <a:lnTo>
                  <a:pt x="1803" y="538"/>
                </a:lnTo>
                <a:lnTo>
                  <a:pt x="1817" y="559"/>
                </a:lnTo>
                <a:lnTo>
                  <a:pt x="1832" y="580"/>
                </a:lnTo>
                <a:lnTo>
                  <a:pt x="1857" y="623"/>
                </a:lnTo>
                <a:lnTo>
                  <a:pt x="1879" y="668"/>
                </a:lnTo>
                <a:lnTo>
                  <a:pt x="1896" y="712"/>
                </a:lnTo>
                <a:lnTo>
                  <a:pt x="1910" y="757"/>
                </a:lnTo>
                <a:lnTo>
                  <a:pt x="1921" y="800"/>
                </a:lnTo>
                <a:lnTo>
                  <a:pt x="1931" y="841"/>
                </a:lnTo>
                <a:lnTo>
                  <a:pt x="1937" y="879"/>
                </a:lnTo>
                <a:lnTo>
                  <a:pt x="1941" y="914"/>
                </a:lnTo>
                <a:lnTo>
                  <a:pt x="1947" y="973"/>
                </a:lnTo>
                <a:lnTo>
                  <a:pt x="1947" y="1011"/>
                </a:lnTo>
                <a:lnTo>
                  <a:pt x="1947" y="1027"/>
                </a:lnTo>
                <a:lnTo>
                  <a:pt x="1945" y="1033"/>
                </a:lnTo>
                <a:lnTo>
                  <a:pt x="1925" y="7425"/>
                </a:lnTo>
                <a:lnTo>
                  <a:pt x="1925" y="7425"/>
                </a:lnTo>
                <a:lnTo>
                  <a:pt x="1923" y="7473"/>
                </a:lnTo>
                <a:lnTo>
                  <a:pt x="1918" y="7522"/>
                </a:lnTo>
                <a:lnTo>
                  <a:pt x="1910" y="7584"/>
                </a:lnTo>
                <a:lnTo>
                  <a:pt x="1896" y="7654"/>
                </a:lnTo>
                <a:lnTo>
                  <a:pt x="1887" y="7693"/>
                </a:lnTo>
                <a:lnTo>
                  <a:pt x="1877" y="7732"/>
                </a:lnTo>
                <a:lnTo>
                  <a:pt x="1865" y="7772"/>
                </a:lnTo>
                <a:lnTo>
                  <a:pt x="1850" y="7813"/>
                </a:lnTo>
                <a:lnTo>
                  <a:pt x="1834" y="7856"/>
                </a:lnTo>
                <a:lnTo>
                  <a:pt x="1815" y="7898"/>
                </a:lnTo>
                <a:lnTo>
                  <a:pt x="1793" y="7939"/>
                </a:lnTo>
                <a:lnTo>
                  <a:pt x="1770" y="7982"/>
                </a:lnTo>
                <a:lnTo>
                  <a:pt x="1743" y="8023"/>
                </a:lnTo>
                <a:lnTo>
                  <a:pt x="1714" y="8062"/>
                </a:lnTo>
                <a:lnTo>
                  <a:pt x="1683" y="8100"/>
                </a:lnTo>
                <a:lnTo>
                  <a:pt x="1646" y="8137"/>
                </a:lnTo>
                <a:lnTo>
                  <a:pt x="1607" y="8172"/>
                </a:lnTo>
                <a:lnTo>
                  <a:pt x="1566" y="8205"/>
                </a:lnTo>
                <a:lnTo>
                  <a:pt x="1519" y="8234"/>
                </a:lnTo>
                <a:lnTo>
                  <a:pt x="1471" y="8261"/>
                </a:lnTo>
                <a:lnTo>
                  <a:pt x="1444" y="8275"/>
                </a:lnTo>
                <a:lnTo>
                  <a:pt x="1416" y="8285"/>
                </a:lnTo>
                <a:lnTo>
                  <a:pt x="1389" y="8296"/>
                </a:lnTo>
                <a:lnTo>
                  <a:pt x="1360" y="8306"/>
                </a:lnTo>
                <a:lnTo>
                  <a:pt x="1329" y="8314"/>
                </a:lnTo>
                <a:lnTo>
                  <a:pt x="1298" y="8322"/>
                </a:lnTo>
                <a:lnTo>
                  <a:pt x="1267" y="8327"/>
                </a:lnTo>
                <a:lnTo>
                  <a:pt x="1232" y="8333"/>
                </a:lnTo>
                <a:lnTo>
                  <a:pt x="1199" y="8337"/>
                </a:lnTo>
                <a:lnTo>
                  <a:pt x="1162" y="8341"/>
                </a:lnTo>
                <a:lnTo>
                  <a:pt x="1125" y="8343"/>
                </a:lnTo>
                <a:lnTo>
                  <a:pt x="1088" y="8343"/>
                </a:lnTo>
                <a:lnTo>
                  <a:pt x="1088" y="8343"/>
                </a:lnTo>
                <a:lnTo>
                  <a:pt x="1043" y="8343"/>
                </a:lnTo>
                <a:lnTo>
                  <a:pt x="1003" y="8341"/>
                </a:lnTo>
                <a:lnTo>
                  <a:pt x="962" y="8337"/>
                </a:lnTo>
                <a:lnTo>
                  <a:pt x="923" y="8331"/>
                </a:lnTo>
                <a:lnTo>
                  <a:pt x="884" y="8324"/>
                </a:lnTo>
                <a:lnTo>
                  <a:pt x="847" y="8316"/>
                </a:lnTo>
                <a:lnTo>
                  <a:pt x="812" y="8304"/>
                </a:lnTo>
                <a:lnTo>
                  <a:pt x="777" y="8293"/>
                </a:lnTo>
                <a:lnTo>
                  <a:pt x="744" y="8279"/>
                </a:lnTo>
                <a:lnTo>
                  <a:pt x="713" y="8263"/>
                </a:lnTo>
                <a:lnTo>
                  <a:pt x="682" y="8248"/>
                </a:lnTo>
                <a:lnTo>
                  <a:pt x="653" y="8230"/>
                </a:lnTo>
                <a:lnTo>
                  <a:pt x="624" y="8209"/>
                </a:lnTo>
                <a:lnTo>
                  <a:pt x="596" y="8188"/>
                </a:lnTo>
                <a:lnTo>
                  <a:pt x="571" y="8166"/>
                </a:lnTo>
                <a:lnTo>
                  <a:pt x="548" y="8141"/>
                </a:lnTo>
                <a:lnTo>
                  <a:pt x="548" y="8141"/>
                </a:lnTo>
                <a:lnTo>
                  <a:pt x="527" y="8116"/>
                </a:lnTo>
                <a:lnTo>
                  <a:pt x="505" y="8091"/>
                </a:lnTo>
                <a:lnTo>
                  <a:pt x="486" y="8063"/>
                </a:lnTo>
                <a:lnTo>
                  <a:pt x="468" y="8036"/>
                </a:lnTo>
                <a:lnTo>
                  <a:pt x="453" y="8007"/>
                </a:lnTo>
                <a:lnTo>
                  <a:pt x="437" y="7978"/>
                </a:lnTo>
                <a:lnTo>
                  <a:pt x="424" y="7951"/>
                </a:lnTo>
                <a:lnTo>
                  <a:pt x="412" y="7922"/>
                </a:lnTo>
                <a:lnTo>
                  <a:pt x="391" y="7862"/>
                </a:lnTo>
                <a:lnTo>
                  <a:pt x="373" y="7803"/>
                </a:lnTo>
                <a:lnTo>
                  <a:pt x="359" y="7747"/>
                </a:lnTo>
                <a:lnTo>
                  <a:pt x="350" y="7691"/>
                </a:lnTo>
                <a:lnTo>
                  <a:pt x="342" y="7640"/>
                </a:lnTo>
                <a:lnTo>
                  <a:pt x="336" y="7592"/>
                </a:lnTo>
                <a:lnTo>
                  <a:pt x="334" y="7549"/>
                </a:lnTo>
                <a:lnTo>
                  <a:pt x="332" y="7510"/>
                </a:lnTo>
                <a:lnTo>
                  <a:pt x="332" y="7456"/>
                </a:lnTo>
                <a:lnTo>
                  <a:pt x="332" y="7436"/>
                </a:lnTo>
                <a:lnTo>
                  <a:pt x="334" y="7429"/>
                </a:lnTo>
                <a:lnTo>
                  <a:pt x="297" y="2186"/>
                </a:lnTo>
                <a:lnTo>
                  <a:pt x="297" y="2186"/>
                </a:lnTo>
                <a:lnTo>
                  <a:pt x="295" y="2170"/>
                </a:lnTo>
                <a:lnTo>
                  <a:pt x="293" y="2157"/>
                </a:lnTo>
                <a:lnTo>
                  <a:pt x="289" y="2141"/>
                </a:lnTo>
                <a:lnTo>
                  <a:pt x="284" y="2127"/>
                </a:lnTo>
                <a:lnTo>
                  <a:pt x="278" y="2116"/>
                </a:lnTo>
                <a:lnTo>
                  <a:pt x="270" y="2104"/>
                </a:lnTo>
                <a:lnTo>
                  <a:pt x="262" y="2093"/>
                </a:lnTo>
                <a:lnTo>
                  <a:pt x="253" y="2081"/>
                </a:lnTo>
                <a:lnTo>
                  <a:pt x="241" y="2071"/>
                </a:lnTo>
                <a:lnTo>
                  <a:pt x="231" y="2063"/>
                </a:lnTo>
                <a:lnTo>
                  <a:pt x="218" y="2056"/>
                </a:lnTo>
                <a:lnTo>
                  <a:pt x="206" y="2050"/>
                </a:lnTo>
                <a:lnTo>
                  <a:pt x="192" y="2046"/>
                </a:lnTo>
                <a:lnTo>
                  <a:pt x="177" y="2042"/>
                </a:lnTo>
                <a:lnTo>
                  <a:pt x="163" y="2040"/>
                </a:lnTo>
                <a:lnTo>
                  <a:pt x="148" y="2038"/>
                </a:lnTo>
                <a:lnTo>
                  <a:pt x="148" y="2038"/>
                </a:lnTo>
                <a:lnTo>
                  <a:pt x="146" y="2038"/>
                </a:lnTo>
                <a:lnTo>
                  <a:pt x="146" y="2038"/>
                </a:lnTo>
                <a:lnTo>
                  <a:pt x="132" y="2040"/>
                </a:lnTo>
                <a:lnTo>
                  <a:pt x="117" y="2042"/>
                </a:lnTo>
                <a:lnTo>
                  <a:pt x="103" y="2046"/>
                </a:lnTo>
                <a:lnTo>
                  <a:pt x="89" y="2050"/>
                </a:lnTo>
                <a:lnTo>
                  <a:pt x="76" y="2058"/>
                </a:lnTo>
                <a:lnTo>
                  <a:pt x="64" y="2065"/>
                </a:lnTo>
                <a:lnTo>
                  <a:pt x="52" y="2073"/>
                </a:lnTo>
                <a:lnTo>
                  <a:pt x="43" y="2083"/>
                </a:lnTo>
                <a:lnTo>
                  <a:pt x="33" y="2093"/>
                </a:lnTo>
                <a:lnTo>
                  <a:pt x="23" y="2104"/>
                </a:lnTo>
                <a:lnTo>
                  <a:pt x="17" y="2118"/>
                </a:lnTo>
                <a:lnTo>
                  <a:pt x="10" y="2129"/>
                </a:lnTo>
                <a:lnTo>
                  <a:pt x="6" y="2143"/>
                </a:lnTo>
                <a:lnTo>
                  <a:pt x="2" y="2159"/>
                </a:lnTo>
                <a:lnTo>
                  <a:pt x="0" y="2172"/>
                </a:lnTo>
                <a:lnTo>
                  <a:pt x="0" y="2188"/>
                </a:lnTo>
                <a:lnTo>
                  <a:pt x="37" y="7419"/>
                </a:lnTo>
                <a:lnTo>
                  <a:pt x="37" y="7419"/>
                </a:lnTo>
                <a:lnTo>
                  <a:pt x="35" y="7466"/>
                </a:lnTo>
                <a:lnTo>
                  <a:pt x="35" y="7501"/>
                </a:lnTo>
                <a:lnTo>
                  <a:pt x="35" y="7545"/>
                </a:lnTo>
                <a:lnTo>
                  <a:pt x="39" y="7596"/>
                </a:lnTo>
                <a:lnTo>
                  <a:pt x="43" y="7652"/>
                </a:lnTo>
                <a:lnTo>
                  <a:pt x="51" y="7714"/>
                </a:lnTo>
                <a:lnTo>
                  <a:pt x="62" y="7778"/>
                </a:lnTo>
                <a:lnTo>
                  <a:pt x="78" y="7848"/>
                </a:lnTo>
                <a:lnTo>
                  <a:pt x="97" y="7918"/>
                </a:lnTo>
                <a:lnTo>
                  <a:pt x="120" y="7990"/>
                </a:lnTo>
                <a:lnTo>
                  <a:pt x="134" y="8027"/>
                </a:lnTo>
                <a:lnTo>
                  <a:pt x="150" y="8063"/>
                </a:lnTo>
                <a:lnTo>
                  <a:pt x="165" y="8100"/>
                </a:lnTo>
                <a:lnTo>
                  <a:pt x="185" y="8135"/>
                </a:lnTo>
                <a:lnTo>
                  <a:pt x="204" y="8172"/>
                </a:lnTo>
                <a:lnTo>
                  <a:pt x="225" y="8207"/>
                </a:lnTo>
                <a:lnTo>
                  <a:pt x="249" y="8242"/>
                </a:lnTo>
                <a:lnTo>
                  <a:pt x="274" y="8275"/>
                </a:lnTo>
                <a:lnTo>
                  <a:pt x="299" y="8310"/>
                </a:lnTo>
                <a:lnTo>
                  <a:pt x="328" y="8341"/>
                </a:lnTo>
                <a:lnTo>
                  <a:pt x="328" y="8341"/>
                </a:lnTo>
                <a:lnTo>
                  <a:pt x="363" y="8378"/>
                </a:lnTo>
                <a:lnTo>
                  <a:pt x="400" y="8411"/>
                </a:lnTo>
                <a:lnTo>
                  <a:pt x="439" y="8442"/>
                </a:lnTo>
                <a:lnTo>
                  <a:pt x="480" y="8471"/>
                </a:lnTo>
                <a:lnTo>
                  <a:pt x="521" y="8498"/>
                </a:lnTo>
                <a:lnTo>
                  <a:pt x="565" y="8524"/>
                </a:lnTo>
                <a:lnTo>
                  <a:pt x="610" y="8545"/>
                </a:lnTo>
                <a:lnTo>
                  <a:pt x="657" y="8566"/>
                </a:lnTo>
                <a:lnTo>
                  <a:pt x="705" y="8584"/>
                </a:lnTo>
                <a:lnTo>
                  <a:pt x="756" y="8597"/>
                </a:lnTo>
                <a:lnTo>
                  <a:pt x="806" y="8611"/>
                </a:lnTo>
                <a:lnTo>
                  <a:pt x="859" y="8623"/>
                </a:lnTo>
                <a:lnTo>
                  <a:pt x="915" y="8630"/>
                </a:lnTo>
                <a:lnTo>
                  <a:pt x="969" y="8636"/>
                </a:lnTo>
                <a:lnTo>
                  <a:pt x="1028" y="8640"/>
                </a:lnTo>
                <a:lnTo>
                  <a:pt x="1088" y="8640"/>
                </a:lnTo>
                <a:lnTo>
                  <a:pt x="1088" y="8640"/>
                </a:lnTo>
                <a:lnTo>
                  <a:pt x="1129" y="8640"/>
                </a:lnTo>
                <a:lnTo>
                  <a:pt x="1170" y="8638"/>
                </a:lnTo>
                <a:lnTo>
                  <a:pt x="1208" y="8636"/>
                </a:lnTo>
                <a:lnTo>
                  <a:pt x="1247" y="8632"/>
                </a:lnTo>
                <a:lnTo>
                  <a:pt x="1323" y="8621"/>
                </a:lnTo>
                <a:lnTo>
                  <a:pt x="1393" y="8605"/>
                </a:lnTo>
                <a:lnTo>
                  <a:pt x="1461" y="8588"/>
                </a:lnTo>
                <a:lnTo>
                  <a:pt x="1525" y="8564"/>
                </a:lnTo>
                <a:lnTo>
                  <a:pt x="1585" y="8539"/>
                </a:lnTo>
                <a:lnTo>
                  <a:pt x="1644" y="8510"/>
                </a:lnTo>
                <a:lnTo>
                  <a:pt x="1698" y="8477"/>
                </a:lnTo>
                <a:lnTo>
                  <a:pt x="1749" y="8444"/>
                </a:lnTo>
                <a:lnTo>
                  <a:pt x="1795" y="8405"/>
                </a:lnTo>
                <a:lnTo>
                  <a:pt x="1840" y="8366"/>
                </a:lnTo>
                <a:lnTo>
                  <a:pt x="1883" y="8326"/>
                </a:lnTo>
                <a:lnTo>
                  <a:pt x="1921" y="8281"/>
                </a:lnTo>
                <a:lnTo>
                  <a:pt x="1958" y="8236"/>
                </a:lnTo>
                <a:lnTo>
                  <a:pt x="1991" y="8190"/>
                </a:lnTo>
                <a:lnTo>
                  <a:pt x="2023" y="8143"/>
                </a:lnTo>
                <a:lnTo>
                  <a:pt x="2050" y="8095"/>
                </a:lnTo>
                <a:lnTo>
                  <a:pt x="2077" y="8044"/>
                </a:lnTo>
                <a:lnTo>
                  <a:pt x="2100" y="7994"/>
                </a:lnTo>
                <a:lnTo>
                  <a:pt x="2122" y="7943"/>
                </a:lnTo>
                <a:lnTo>
                  <a:pt x="2139" y="7893"/>
                </a:lnTo>
                <a:lnTo>
                  <a:pt x="2157" y="7842"/>
                </a:lnTo>
                <a:lnTo>
                  <a:pt x="2170" y="7792"/>
                </a:lnTo>
                <a:lnTo>
                  <a:pt x="2184" y="7741"/>
                </a:lnTo>
                <a:lnTo>
                  <a:pt x="2193" y="7693"/>
                </a:lnTo>
                <a:lnTo>
                  <a:pt x="2203" y="7644"/>
                </a:lnTo>
                <a:lnTo>
                  <a:pt x="2209" y="7598"/>
                </a:lnTo>
                <a:lnTo>
                  <a:pt x="2215" y="7551"/>
                </a:lnTo>
                <a:lnTo>
                  <a:pt x="2219" y="7508"/>
                </a:lnTo>
                <a:lnTo>
                  <a:pt x="2221" y="7466"/>
                </a:lnTo>
                <a:lnTo>
                  <a:pt x="2223" y="7425"/>
                </a:lnTo>
                <a:lnTo>
                  <a:pt x="2242" y="1042"/>
                </a:lnTo>
                <a:lnTo>
                  <a:pt x="2242" y="1042"/>
                </a:lnTo>
                <a:lnTo>
                  <a:pt x="2244" y="1006"/>
                </a:lnTo>
                <a:lnTo>
                  <a:pt x="2242" y="943"/>
                </a:lnTo>
                <a:lnTo>
                  <a:pt x="2240" y="903"/>
                </a:lnTo>
                <a:lnTo>
                  <a:pt x="2234" y="858"/>
                </a:lnTo>
                <a:lnTo>
                  <a:pt x="2227" y="809"/>
                </a:lnTo>
                <a:lnTo>
                  <a:pt x="2217" y="757"/>
                </a:lnTo>
                <a:lnTo>
                  <a:pt x="2203" y="703"/>
                </a:lnTo>
                <a:lnTo>
                  <a:pt x="2188" y="646"/>
                </a:lnTo>
                <a:lnTo>
                  <a:pt x="2166" y="586"/>
                </a:lnTo>
                <a:lnTo>
                  <a:pt x="2141" y="528"/>
                </a:lnTo>
                <a:lnTo>
                  <a:pt x="2127" y="499"/>
                </a:lnTo>
                <a:lnTo>
                  <a:pt x="2112" y="468"/>
                </a:lnTo>
                <a:lnTo>
                  <a:pt x="2094" y="439"/>
                </a:lnTo>
                <a:lnTo>
                  <a:pt x="2075" y="410"/>
                </a:lnTo>
                <a:lnTo>
                  <a:pt x="2056" y="380"/>
                </a:lnTo>
                <a:lnTo>
                  <a:pt x="2034" y="353"/>
                </a:lnTo>
                <a:lnTo>
                  <a:pt x="2011" y="324"/>
                </a:lnTo>
                <a:lnTo>
                  <a:pt x="1988" y="297"/>
                </a:lnTo>
                <a:lnTo>
                  <a:pt x="1988" y="297"/>
                </a:lnTo>
                <a:close/>
              </a:path>
            </a:pathLst>
          </a:custGeom>
          <a:gradFill>
            <a:gsLst>
              <a:gs pos="50400">
                <a:schemeClr val="bg1"/>
              </a:gs>
              <a:gs pos="0">
                <a:schemeClr val="bg1">
                  <a:lumMod val="75000"/>
                </a:schemeClr>
              </a:gs>
              <a:gs pos="100000">
                <a:schemeClr val="bg1">
                  <a:lumMod val="75000"/>
                </a:schemeClr>
              </a:gs>
            </a:gsLst>
            <a:lin ang="5400000" scaled="0"/>
          </a:gradFill>
          <a:ln w="9525">
            <a:noFill/>
            <a:round/>
            <a:headEnd/>
            <a:tailEnd/>
          </a:ln>
          <a:effectLst/>
        </p:spPr>
        <p:txBody>
          <a:bodyPr/>
          <a:lstStyle/>
          <a:p>
            <a:pPr eaLnBrk="1" fontAlgn="auto" hangingPunct="1">
              <a:spcBef>
                <a:spcPts val="0"/>
              </a:spcBef>
              <a:spcAft>
                <a:spcPts val="0"/>
              </a:spcAft>
              <a:defRPr/>
            </a:pPr>
            <a:endParaRPr kumimoji="1" lang="en-US" sz="1200">
              <a:ea typeface="新細明體" charset="-120"/>
            </a:endParaRPr>
          </a:p>
        </p:txBody>
      </p:sp>
    </p:spTree>
    <p:extLst>
      <p:ext uri="{BB962C8B-B14F-4D97-AF65-F5344CB8AC3E}">
        <p14:creationId xmlns:p14="http://schemas.microsoft.com/office/powerpoint/2010/main" val="3445191948"/>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2.2 </a:t>
            </a:r>
            <a:r>
              <a:rPr lang="zh-CN" altLang="en-US" sz="2800" dirty="0" smtClean="0">
                <a:solidFill>
                  <a:schemeClr val="accent2"/>
                </a:solidFill>
                <a:latin typeface="微软雅黑"/>
                <a:ea typeface="微软雅黑"/>
              </a:rPr>
              <a:t>需求分析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26" name="Freeform 11"/>
          <p:cNvSpPr>
            <a:spLocks/>
          </p:cNvSpPr>
          <p:nvPr/>
        </p:nvSpPr>
        <p:spPr bwMode="auto">
          <a:xfrm>
            <a:off x="5377631" y="1731168"/>
            <a:ext cx="995363" cy="4243387"/>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2043414" y="1354137"/>
            <a:ext cx="3233739" cy="696912"/>
            <a:chOff x="1800275" y="1490663"/>
            <a:chExt cx="3233739" cy="696912"/>
          </a:xfrm>
        </p:grpSpPr>
        <p:sp>
          <p:nvSpPr>
            <p:cNvPr id="28" name="Freeform 5"/>
            <p:cNvSpPr>
              <a:spLocks/>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29" name="TextBox 28"/>
            <p:cNvSpPr txBox="1"/>
            <p:nvPr/>
          </p:nvSpPr>
          <p:spPr>
            <a:xfrm>
              <a:off x="1812154" y="1657035"/>
              <a:ext cx="3221860" cy="338554"/>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1600" dirty="0" smtClean="0">
                  <a:solidFill>
                    <a:schemeClr val="accent1"/>
                  </a:solidFill>
                </a:rPr>
                <a:t>中高端群体对个性化定制的需求</a:t>
              </a:r>
              <a:endParaRPr lang="zh-CN" altLang="en-US" sz="1600" dirty="0">
                <a:solidFill>
                  <a:schemeClr val="accent1"/>
                </a:solidFill>
              </a:endParaRPr>
            </a:p>
          </p:txBody>
        </p:sp>
      </p:grpSp>
      <p:grpSp>
        <p:nvGrpSpPr>
          <p:cNvPr id="30" name="组合 29"/>
          <p:cNvGrpSpPr/>
          <p:nvPr/>
        </p:nvGrpSpPr>
        <p:grpSpPr>
          <a:xfrm>
            <a:off x="2043414" y="2187574"/>
            <a:ext cx="3233739" cy="695325"/>
            <a:chOff x="1800275" y="2324100"/>
            <a:chExt cx="3233739" cy="695325"/>
          </a:xfrm>
        </p:grpSpPr>
        <p:sp>
          <p:nvSpPr>
            <p:cNvPr id="31" name="Freeform 6"/>
            <p:cNvSpPr>
              <a:spLocks/>
            </p:cNvSpPr>
            <p:nvPr/>
          </p:nvSpPr>
          <p:spPr bwMode="auto">
            <a:xfrm>
              <a:off x="1800275" y="2324100"/>
              <a:ext cx="3233738" cy="695325"/>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2" name="TextBox 31"/>
            <p:cNvSpPr txBox="1"/>
            <p:nvPr/>
          </p:nvSpPr>
          <p:spPr>
            <a:xfrm>
              <a:off x="1812154" y="2440929"/>
              <a:ext cx="3221860" cy="369332"/>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1800" dirty="0" smtClean="0">
                  <a:solidFill>
                    <a:schemeClr val="accent1"/>
                  </a:solidFill>
                </a:rPr>
                <a:t>特殊体型人群对定制的需求</a:t>
              </a:r>
              <a:endParaRPr lang="zh-CN" altLang="en-US" sz="1800" dirty="0">
                <a:solidFill>
                  <a:schemeClr val="accent1"/>
                </a:solidFill>
              </a:endParaRPr>
            </a:p>
          </p:txBody>
        </p:sp>
      </p:grpSp>
      <p:grpSp>
        <p:nvGrpSpPr>
          <p:cNvPr id="33" name="组合 32"/>
          <p:cNvGrpSpPr/>
          <p:nvPr/>
        </p:nvGrpSpPr>
        <p:grpSpPr>
          <a:xfrm>
            <a:off x="2043414" y="3019424"/>
            <a:ext cx="3233739" cy="696912"/>
            <a:chOff x="1800275" y="3155950"/>
            <a:chExt cx="3233739" cy="696912"/>
          </a:xfrm>
        </p:grpSpPr>
        <p:sp>
          <p:nvSpPr>
            <p:cNvPr id="34" name="Freeform 7"/>
            <p:cNvSpPr>
              <a:spLocks/>
            </p:cNvSpPr>
            <p:nvPr/>
          </p:nvSpPr>
          <p:spPr bwMode="auto">
            <a:xfrm>
              <a:off x="1800275" y="3155950"/>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5" name="TextBox 34"/>
            <p:cNvSpPr txBox="1"/>
            <p:nvPr/>
          </p:nvSpPr>
          <p:spPr>
            <a:xfrm>
              <a:off x="1812154" y="3273573"/>
              <a:ext cx="3221860" cy="369332"/>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1800" dirty="0" smtClean="0">
                  <a:solidFill>
                    <a:schemeClr val="accent1"/>
                  </a:solidFill>
                </a:rPr>
                <a:t>时尚一族对个性化定制的需求</a:t>
              </a:r>
              <a:endParaRPr lang="zh-CN" altLang="en-US" sz="1800" dirty="0">
                <a:solidFill>
                  <a:schemeClr val="accent1"/>
                </a:solidFill>
              </a:endParaRPr>
            </a:p>
          </p:txBody>
        </p:sp>
      </p:grpSp>
      <p:grpSp>
        <p:nvGrpSpPr>
          <p:cNvPr id="36" name="组合 35"/>
          <p:cNvGrpSpPr/>
          <p:nvPr/>
        </p:nvGrpSpPr>
        <p:grpSpPr>
          <a:xfrm>
            <a:off x="2043414" y="3852862"/>
            <a:ext cx="3233739" cy="695325"/>
            <a:chOff x="1800275" y="3989388"/>
            <a:chExt cx="3233739" cy="695325"/>
          </a:xfrm>
        </p:grpSpPr>
        <p:sp>
          <p:nvSpPr>
            <p:cNvPr id="37" name="Freeform 8"/>
            <p:cNvSpPr>
              <a:spLocks/>
            </p:cNvSpPr>
            <p:nvPr/>
          </p:nvSpPr>
          <p:spPr bwMode="auto">
            <a:xfrm>
              <a:off x="1800275" y="3989388"/>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8" name="TextBox 37"/>
            <p:cNvSpPr txBox="1"/>
            <p:nvPr/>
          </p:nvSpPr>
          <p:spPr>
            <a:xfrm>
              <a:off x="1812154" y="4106217"/>
              <a:ext cx="3221860" cy="400110"/>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000" dirty="0" smtClean="0">
                  <a:solidFill>
                    <a:schemeClr val="accent1"/>
                  </a:solidFill>
                </a:rPr>
                <a:t>对特殊功能面料的需求</a:t>
              </a:r>
              <a:endParaRPr lang="zh-CN" altLang="en-US" sz="2000" dirty="0">
                <a:solidFill>
                  <a:schemeClr val="accent1"/>
                </a:solidFill>
              </a:endParaRPr>
            </a:p>
          </p:txBody>
        </p:sp>
      </p:grpSp>
      <p:grpSp>
        <p:nvGrpSpPr>
          <p:cNvPr id="39" name="组合 38"/>
          <p:cNvGrpSpPr/>
          <p:nvPr/>
        </p:nvGrpSpPr>
        <p:grpSpPr>
          <a:xfrm>
            <a:off x="2043414" y="4686299"/>
            <a:ext cx="3233738" cy="695325"/>
            <a:chOff x="1800275" y="4822825"/>
            <a:chExt cx="3233738" cy="695325"/>
          </a:xfrm>
        </p:grpSpPr>
        <p:sp>
          <p:nvSpPr>
            <p:cNvPr id="40" name="Freeform 9"/>
            <p:cNvSpPr>
              <a:spLocks/>
            </p:cNvSpPr>
            <p:nvPr/>
          </p:nvSpPr>
          <p:spPr bwMode="auto">
            <a:xfrm>
              <a:off x="1800275" y="4822825"/>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1" name="TextBox 40"/>
            <p:cNvSpPr txBox="1"/>
            <p:nvPr/>
          </p:nvSpPr>
          <p:spPr>
            <a:xfrm>
              <a:off x="1812153" y="4939654"/>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smtClean="0">
                  <a:solidFill>
                    <a:schemeClr val="accent1"/>
                  </a:solidFill>
                </a:rPr>
                <a:t>场景应用、时尚搭配</a:t>
              </a:r>
              <a:endParaRPr lang="zh-CN" altLang="en-US" sz="2400" dirty="0">
                <a:solidFill>
                  <a:schemeClr val="accent1"/>
                </a:solidFill>
              </a:endParaRPr>
            </a:p>
          </p:txBody>
        </p:sp>
      </p:grpSp>
      <p:grpSp>
        <p:nvGrpSpPr>
          <p:cNvPr id="42" name="组合 41"/>
          <p:cNvGrpSpPr/>
          <p:nvPr/>
        </p:nvGrpSpPr>
        <p:grpSpPr>
          <a:xfrm>
            <a:off x="2043414" y="5518149"/>
            <a:ext cx="3233738" cy="696912"/>
            <a:chOff x="1800275" y="5654675"/>
            <a:chExt cx="3233738" cy="696912"/>
          </a:xfrm>
        </p:grpSpPr>
        <p:sp>
          <p:nvSpPr>
            <p:cNvPr id="43" name="Freeform 10"/>
            <p:cNvSpPr>
              <a:spLocks/>
            </p:cNvSpPr>
            <p:nvPr/>
          </p:nvSpPr>
          <p:spPr bwMode="auto">
            <a:xfrm>
              <a:off x="1800275" y="5654675"/>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4" name="TextBox 43"/>
            <p:cNvSpPr txBox="1"/>
            <p:nvPr/>
          </p:nvSpPr>
          <p:spPr>
            <a:xfrm>
              <a:off x="1813126" y="5654675"/>
              <a:ext cx="3220887" cy="523220"/>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en-US" altLang="zh-CN" dirty="0" smtClean="0">
                  <a:solidFill>
                    <a:schemeClr val="accent1"/>
                  </a:solidFill>
                </a:rPr>
                <a:t>……</a:t>
              </a:r>
              <a:endParaRPr lang="zh-CN" altLang="en-US" dirty="0">
                <a:solidFill>
                  <a:schemeClr val="accent1"/>
                </a:solidFill>
              </a:endParaRPr>
            </a:p>
          </p:txBody>
        </p:sp>
      </p:grpSp>
      <p:grpSp>
        <p:nvGrpSpPr>
          <p:cNvPr id="45" name="组合 44"/>
          <p:cNvGrpSpPr/>
          <p:nvPr/>
        </p:nvGrpSpPr>
        <p:grpSpPr>
          <a:xfrm>
            <a:off x="6629552" y="2208602"/>
            <a:ext cx="3105388" cy="3109278"/>
            <a:chOff x="6386413" y="2345128"/>
            <a:chExt cx="3105388" cy="3109278"/>
          </a:xfrm>
        </p:grpSpPr>
        <p:sp>
          <p:nvSpPr>
            <p:cNvPr id="46" name="Oval 15"/>
            <p:cNvSpPr>
              <a:spLocks noChangeArrowheads="1"/>
            </p:cNvSpPr>
            <p:nvPr/>
          </p:nvSpPr>
          <p:spPr bwMode="auto">
            <a:xfrm>
              <a:off x="6386413" y="2345128"/>
              <a:ext cx="3105388" cy="3109278"/>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6890469" y="2712115"/>
              <a:ext cx="2446876" cy="2554545"/>
            </a:xfrm>
            <a:prstGeom prst="rect">
              <a:avLst/>
            </a:prstGeom>
            <a:noFill/>
          </p:spPr>
          <p:txBody>
            <a:bodyPr wrap="square" rtlCol="0">
              <a:spAutoFit/>
            </a:bodyPr>
            <a:lstStyle/>
            <a:p>
              <a:r>
                <a:rPr lang="zh-CN" altLang="en-US" sz="8000" b="1" dirty="0" smtClean="0">
                  <a:solidFill>
                    <a:schemeClr val="accent2"/>
                  </a:solidFill>
                  <a:latin typeface="+mj-ea"/>
                  <a:ea typeface="+mj-ea"/>
                </a:rPr>
                <a:t>现实需求</a:t>
              </a:r>
              <a:endParaRPr lang="zh-CN" altLang="en-US" sz="8000" b="1" dirty="0">
                <a:solidFill>
                  <a:schemeClr val="accent2"/>
                </a:solidFill>
                <a:latin typeface="+mj-ea"/>
                <a:ea typeface="+mj-ea"/>
              </a:endParaRPr>
            </a:p>
          </p:txBody>
        </p:sp>
      </p:grpSp>
    </p:spTree>
    <p:extLst>
      <p:ext uri="{BB962C8B-B14F-4D97-AF65-F5344CB8AC3E}">
        <p14:creationId xmlns:p14="http://schemas.microsoft.com/office/powerpoint/2010/main" val="1176632019"/>
      </p:ext>
    </p:extLst>
  </p:cSld>
  <p:clrMapOvr>
    <a:masterClrMapping/>
  </p:clrMapOvr>
  <p:transition spd="slow" advTm="514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2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3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4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par>
                          <p:cTn id="37" fill="hold">
                            <p:stCondLst>
                              <p:cond delay="1640"/>
                            </p:stCondLst>
                            <p:childTnLst>
                              <p:par>
                                <p:cTn id="38" presetID="16" presetClass="entr" presetSubtype="2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Horizontal)">
                                      <p:cBhvr>
                                        <p:cTn id="40" dur="500"/>
                                        <p:tgtEl>
                                          <p:spTgt spid="26"/>
                                        </p:tgtEl>
                                      </p:cBhvr>
                                    </p:animEffect>
                                  </p:childTnLst>
                                </p:cTn>
                              </p:par>
                            </p:childTnLst>
                          </p:cTn>
                        </p:par>
                        <p:par>
                          <p:cTn id="41" fill="hold">
                            <p:stCondLst>
                              <p:cond delay="2140"/>
                            </p:stCondLst>
                            <p:childTnLst>
                              <p:par>
                                <p:cTn id="42" presetID="42" presetClass="entr" presetSubtype="0"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 </a:t>
            </a:r>
            <a:r>
              <a:rPr lang="zh-CN" altLang="en-US" sz="2800" dirty="0" smtClean="0">
                <a:solidFill>
                  <a:schemeClr val="accent2"/>
                </a:solidFill>
                <a:latin typeface="微软雅黑"/>
                <a:ea typeface="微软雅黑"/>
              </a:rPr>
              <a:t>解决了什么问题？</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4" name="Freeform 13"/>
          <p:cNvSpPr>
            <a:spLocks/>
          </p:cNvSpPr>
          <p:nvPr/>
        </p:nvSpPr>
        <p:spPr bwMode="auto">
          <a:xfrm>
            <a:off x="8860314" y="2638120"/>
            <a:ext cx="661988" cy="2606405"/>
          </a:xfrm>
          <a:custGeom>
            <a:avLst/>
            <a:gdLst>
              <a:gd name="T0" fmla="*/ 819 w 819"/>
              <a:gd name="T1" fmla="*/ 1728 h 3366"/>
              <a:gd name="T2" fmla="*/ 559 w 819"/>
              <a:gd name="T3" fmla="*/ 1854 h 3366"/>
              <a:gd name="T4" fmla="*/ 492 w 819"/>
              <a:gd name="T5" fmla="*/ 2144 h 3366"/>
              <a:gd name="T6" fmla="*/ 492 w 819"/>
              <a:gd name="T7" fmla="*/ 2785 h 3366"/>
              <a:gd name="T8" fmla="*/ 372 w 819"/>
              <a:gd name="T9" fmla="*/ 3239 h 3366"/>
              <a:gd name="T10" fmla="*/ 0 w 819"/>
              <a:gd name="T11" fmla="*/ 3366 h 3366"/>
              <a:gd name="T12" fmla="*/ 0 w 819"/>
              <a:gd name="T13" fmla="*/ 3262 h 3366"/>
              <a:gd name="T14" fmla="*/ 283 w 819"/>
              <a:gd name="T15" fmla="*/ 3150 h 3366"/>
              <a:gd name="T16" fmla="*/ 357 w 819"/>
              <a:gd name="T17" fmla="*/ 2845 h 3366"/>
              <a:gd name="T18" fmla="*/ 357 w 819"/>
              <a:gd name="T19" fmla="*/ 2115 h 3366"/>
              <a:gd name="T20" fmla="*/ 454 w 819"/>
              <a:gd name="T21" fmla="*/ 1802 h 3366"/>
              <a:gd name="T22" fmla="*/ 685 w 819"/>
              <a:gd name="T23" fmla="*/ 1698 h 3366"/>
              <a:gd name="T24" fmla="*/ 685 w 819"/>
              <a:gd name="T25" fmla="*/ 1668 h 3366"/>
              <a:gd name="T26" fmla="*/ 462 w 819"/>
              <a:gd name="T27" fmla="*/ 1578 h 3366"/>
              <a:gd name="T28" fmla="*/ 357 w 819"/>
              <a:gd name="T29" fmla="*/ 1251 h 3366"/>
              <a:gd name="T30" fmla="*/ 357 w 819"/>
              <a:gd name="T31" fmla="*/ 521 h 3366"/>
              <a:gd name="T32" fmla="*/ 283 w 819"/>
              <a:gd name="T33" fmla="*/ 208 h 3366"/>
              <a:gd name="T34" fmla="*/ 0 w 819"/>
              <a:gd name="T35" fmla="*/ 104 h 3366"/>
              <a:gd name="T36" fmla="*/ 0 w 819"/>
              <a:gd name="T37" fmla="*/ 0 h 3366"/>
              <a:gd name="T38" fmla="*/ 372 w 819"/>
              <a:gd name="T39" fmla="*/ 126 h 3366"/>
              <a:gd name="T40" fmla="*/ 492 w 819"/>
              <a:gd name="T41" fmla="*/ 581 h 3366"/>
              <a:gd name="T42" fmla="*/ 492 w 819"/>
              <a:gd name="T43" fmla="*/ 1221 h 3366"/>
              <a:gd name="T44" fmla="*/ 566 w 819"/>
              <a:gd name="T45" fmla="*/ 1519 h 3366"/>
              <a:gd name="T46" fmla="*/ 819 w 819"/>
              <a:gd name="T47" fmla="*/ 1638 h 3366"/>
              <a:gd name="T48" fmla="*/ 819 w 819"/>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9" h="3366">
                <a:moveTo>
                  <a:pt x="819" y="1728"/>
                </a:moveTo>
                <a:cubicBezTo>
                  <a:pt x="690" y="1738"/>
                  <a:pt x="603" y="1780"/>
                  <a:pt x="559" y="1854"/>
                </a:cubicBezTo>
                <a:cubicBezTo>
                  <a:pt x="514" y="1928"/>
                  <a:pt x="492" y="2026"/>
                  <a:pt x="492" y="2144"/>
                </a:cubicBezTo>
                <a:lnTo>
                  <a:pt x="492" y="2785"/>
                </a:lnTo>
                <a:cubicBezTo>
                  <a:pt x="492" y="3004"/>
                  <a:pt x="452" y="3155"/>
                  <a:pt x="372" y="3239"/>
                </a:cubicBezTo>
                <a:cubicBezTo>
                  <a:pt x="293" y="3324"/>
                  <a:pt x="169" y="3366"/>
                  <a:pt x="0" y="3366"/>
                </a:cubicBezTo>
                <a:lnTo>
                  <a:pt x="0" y="3262"/>
                </a:lnTo>
                <a:cubicBezTo>
                  <a:pt x="139" y="3262"/>
                  <a:pt x="234" y="3224"/>
                  <a:pt x="283" y="3150"/>
                </a:cubicBezTo>
                <a:cubicBezTo>
                  <a:pt x="333" y="3075"/>
                  <a:pt x="357" y="2974"/>
                  <a:pt x="357" y="2845"/>
                </a:cubicBezTo>
                <a:lnTo>
                  <a:pt x="357" y="2115"/>
                </a:lnTo>
                <a:cubicBezTo>
                  <a:pt x="357" y="1976"/>
                  <a:pt x="390" y="1871"/>
                  <a:pt x="454" y="1802"/>
                </a:cubicBezTo>
                <a:cubicBezTo>
                  <a:pt x="519" y="1733"/>
                  <a:pt x="596" y="1698"/>
                  <a:pt x="685" y="1698"/>
                </a:cubicBezTo>
                <a:lnTo>
                  <a:pt x="685" y="1668"/>
                </a:lnTo>
                <a:cubicBezTo>
                  <a:pt x="606" y="1668"/>
                  <a:pt x="531" y="1638"/>
                  <a:pt x="462" y="1578"/>
                </a:cubicBezTo>
                <a:cubicBezTo>
                  <a:pt x="392" y="1519"/>
                  <a:pt x="357" y="1410"/>
                  <a:pt x="357" y="1251"/>
                </a:cubicBezTo>
                <a:lnTo>
                  <a:pt x="357" y="521"/>
                </a:lnTo>
                <a:cubicBezTo>
                  <a:pt x="357" y="382"/>
                  <a:pt x="333" y="277"/>
                  <a:pt x="283" y="208"/>
                </a:cubicBezTo>
                <a:cubicBezTo>
                  <a:pt x="234" y="139"/>
                  <a:pt x="139" y="104"/>
                  <a:pt x="0" y="104"/>
                </a:cubicBezTo>
                <a:lnTo>
                  <a:pt x="0" y="0"/>
                </a:lnTo>
                <a:cubicBezTo>
                  <a:pt x="169" y="0"/>
                  <a:pt x="293" y="42"/>
                  <a:pt x="372" y="126"/>
                </a:cubicBezTo>
                <a:cubicBezTo>
                  <a:pt x="452" y="211"/>
                  <a:pt x="492" y="362"/>
                  <a:pt x="492" y="581"/>
                </a:cubicBezTo>
                <a:lnTo>
                  <a:pt x="492" y="1221"/>
                </a:lnTo>
                <a:cubicBezTo>
                  <a:pt x="492" y="1360"/>
                  <a:pt x="516" y="1459"/>
                  <a:pt x="566" y="1519"/>
                </a:cubicBezTo>
                <a:cubicBezTo>
                  <a:pt x="615" y="1578"/>
                  <a:pt x="700" y="1618"/>
                  <a:pt x="819" y="1638"/>
                </a:cubicBezTo>
                <a:lnTo>
                  <a:pt x="819"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 name="Freeform 14"/>
          <p:cNvSpPr>
            <a:spLocks/>
          </p:cNvSpPr>
          <p:nvPr/>
        </p:nvSpPr>
        <p:spPr bwMode="auto">
          <a:xfrm>
            <a:off x="2550016" y="2638120"/>
            <a:ext cx="663575" cy="2606405"/>
          </a:xfrm>
          <a:custGeom>
            <a:avLst/>
            <a:gdLst>
              <a:gd name="T0" fmla="*/ 0 w 820"/>
              <a:gd name="T1" fmla="*/ 1728 h 3366"/>
              <a:gd name="T2" fmla="*/ 261 w 820"/>
              <a:gd name="T3" fmla="*/ 1854 h 3366"/>
              <a:gd name="T4" fmla="*/ 328 w 820"/>
              <a:gd name="T5" fmla="*/ 2144 h 3366"/>
              <a:gd name="T6" fmla="*/ 328 w 820"/>
              <a:gd name="T7" fmla="*/ 2785 h 3366"/>
              <a:gd name="T8" fmla="*/ 448 w 820"/>
              <a:gd name="T9" fmla="*/ 3239 h 3366"/>
              <a:gd name="T10" fmla="*/ 820 w 820"/>
              <a:gd name="T11" fmla="*/ 3366 h 3366"/>
              <a:gd name="T12" fmla="*/ 820 w 820"/>
              <a:gd name="T13" fmla="*/ 3262 h 3366"/>
              <a:gd name="T14" fmla="*/ 537 w 820"/>
              <a:gd name="T15" fmla="*/ 3150 h 3366"/>
              <a:gd name="T16" fmla="*/ 462 w 820"/>
              <a:gd name="T17" fmla="*/ 2845 h 3366"/>
              <a:gd name="T18" fmla="*/ 462 w 820"/>
              <a:gd name="T19" fmla="*/ 2115 h 3366"/>
              <a:gd name="T20" fmla="*/ 366 w 820"/>
              <a:gd name="T21" fmla="*/ 1802 h 3366"/>
              <a:gd name="T22" fmla="*/ 134 w 820"/>
              <a:gd name="T23" fmla="*/ 1698 h 3366"/>
              <a:gd name="T24" fmla="*/ 134 w 820"/>
              <a:gd name="T25" fmla="*/ 1668 h 3366"/>
              <a:gd name="T26" fmla="*/ 358 w 820"/>
              <a:gd name="T27" fmla="*/ 1578 h 3366"/>
              <a:gd name="T28" fmla="*/ 462 w 820"/>
              <a:gd name="T29" fmla="*/ 1251 h 3366"/>
              <a:gd name="T30" fmla="*/ 462 w 820"/>
              <a:gd name="T31" fmla="*/ 521 h 3366"/>
              <a:gd name="T32" fmla="*/ 537 w 820"/>
              <a:gd name="T33" fmla="*/ 208 h 3366"/>
              <a:gd name="T34" fmla="*/ 820 w 820"/>
              <a:gd name="T35" fmla="*/ 104 h 3366"/>
              <a:gd name="T36" fmla="*/ 820 w 820"/>
              <a:gd name="T37" fmla="*/ 0 h 3366"/>
              <a:gd name="T38" fmla="*/ 448 w 820"/>
              <a:gd name="T39" fmla="*/ 126 h 3366"/>
              <a:gd name="T40" fmla="*/ 328 w 820"/>
              <a:gd name="T41" fmla="*/ 581 h 3366"/>
              <a:gd name="T42" fmla="*/ 328 w 820"/>
              <a:gd name="T43" fmla="*/ 1221 h 3366"/>
              <a:gd name="T44" fmla="*/ 254 w 820"/>
              <a:gd name="T45" fmla="*/ 1519 h 3366"/>
              <a:gd name="T46" fmla="*/ 0 w 820"/>
              <a:gd name="T47" fmla="*/ 1638 h 3366"/>
              <a:gd name="T48" fmla="*/ 0 w 820"/>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0" h="3366">
                <a:moveTo>
                  <a:pt x="0" y="1728"/>
                </a:moveTo>
                <a:cubicBezTo>
                  <a:pt x="129" y="1738"/>
                  <a:pt x="216" y="1780"/>
                  <a:pt x="261" y="1854"/>
                </a:cubicBezTo>
                <a:cubicBezTo>
                  <a:pt x="306" y="1928"/>
                  <a:pt x="328" y="2026"/>
                  <a:pt x="328" y="2144"/>
                </a:cubicBezTo>
                <a:lnTo>
                  <a:pt x="328" y="2785"/>
                </a:lnTo>
                <a:cubicBezTo>
                  <a:pt x="328" y="3004"/>
                  <a:pt x="368" y="3155"/>
                  <a:pt x="448" y="3239"/>
                </a:cubicBezTo>
                <a:cubicBezTo>
                  <a:pt x="527" y="3324"/>
                  <a:pt x="651" y="3366"/>
                  <a:pt x="820" y="3366"/>
                </a:cubicBezTo>
                <a:lnTo>
                  <a:pt x="820" y="3262"/>
                </a:lnTo>
                <a:cubicBezTo>
                  <a:pt x="681" y="3262"/>
                  <a:pt x="586" y="3224"/>
                  <a:pt x="537" y="3150"/>
                </a:cubicBezTo>
                <a:cubicBezTo>
                  <a:pt x="487" y="3075"/>
                  <a:pt x="462" y="2974"/>
                  <a:pt x="462" y="2845"/>
                </a:cubicBezTo>
                <a:lnTo>
                  <a:pt x="462" y="2115"/>
                </a:lnTo>
                <a:cubicBezTo>
                  <a:pt x="462" y="1976"/>
                  <a:pt x="430" y="1871"/>
                  <a:pt x="366" y="1802"/>
                </a:cubicBezTo>
                <a:cubicBezTo>
                  <a:pt x="301" y="1733"/>
                  <a:pt x="224" y="1698"/>
                  <a:pt x="134" y="1698"/>
                </a:cubicBezTo>
                <a:lnTo>
                  <a:pt x="134" y="1668"/>
                </a:lnTo>
                <a:cubicBezTo>
                  <a:pt x="214" y="1668"/>
                  <a:pt x="289" y="1638"/>
                  <a:pt x="358" y="1578"/>
                </a:cubicBezTo>
                <a:cubicBezTo>
                  <a:pt x="427" y="1519"/>
                  <a:pt x="462" y="1410"/>
                  <a:pt x="462" y="1251"/>
                </a:cubicBezTo>
                <a:lnTo>
                  <a:pt x="462" y="521"/>
                </a:lnTo>
                <a:cubicBezTo>
                  <a:pt x="462" y="382"/>
                  <a:pt x="487" y="277"/>
                  <a:pt x="537" y="208"/>
                </a:cubicBezTo>
                <a:cubicBezTo>
                  <a:pt x="586" y="139"/>
                  <a:pt x="681" y="104"/>
                  <a:pt x="820" y="104"/>
                </a:cubicBezTo>
                <a:lnTo>
                  <a:pt x="820" y="0"/>
                </a:lnTo>
                <a:cubicBezTo>
                  <a:pt x="651" y="0"/>
                  <a:pt x="527" y="42"/>
                  <a:pt x="448" y="126"/>
                </a:cubicBezTo>
                <a:cubicBezTo>
                  <a:pt x="368" y="211"/>
                  <a:pt x="328" y="362"/>
                  <a:pt x="328" y="581"/>
                </a:cubicBezTo>
                <a:lnTo>
                  <a:pt x="328" y="1221"/>
                </a:lnTo>
                <a:cubicBezTo>
                  <a:pt x="328" y="1360"/>
                  <a:pt x="303" y="1459"/>
                  <a:pt x="254" y="1519"/>
                </a:cubicBezTo>
                <a:cubicBezTo>
                  <a:pt x="204" y="1578"/>
                  <a:pt x="120" y="1618"/>
                  <a:pt x="0" y="1638"/>
                </a:cubicBezTo>
                <a:lnTo>
                  <a:pt x="0"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15"/>
          <p:cNvSpPr>
            <a:spLocks noChangeArrowheads="1"/>
          </p:cNvSpPr>
          <p:nvPr/>
        </p:nvSpPr>
        <p:spPr bwMode="auto">
          <a:xfrm>
            <a:off x="9864705" y="2652237"/>
            <a:ext cx="1145780" cy="1147216"/>
          </a:xfrm>
          <a:prstGeom prst="ellipse">
            <a:avLst/>
          </a:prstGeom>
          <a:solidFill>
            <a:schemeClr val="bg1"/>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16"/>
          <p:cNvSpPr>
            <a:spLocks noChangeArrowheads="1"/>
          </p:cNvSpPr>
          <p:nvPr/>
        </p:nvSpPr>
        <p:spPr bwMode="auto">
          <a:xfrm>
            <a:off x="1043287" y="2790004"/>
            <a:ext cx="1145780" cy="1147216"/>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 name="Freeform 17"/>
          <p:cNvSpPr>
            <a:spLocks/>
          </p:cNvSpPr>
          <p:nvPr/>
        </p:nvSpPr>
        <p:spPr bwMode="auto">
          <a:xfrm>
            <a:off x="3264957" y="2511878"/>
            <a:ext cx="5351463" cy="2890543"/>
          </a:xfrm>
          <a:custGeom>
            <a:avLst/>
            <a:gdLst>
              <a:gd name="T0" fmla="*/ 171 w 6523"/>
              <a:gd name="T1" fmla="*/ 0 h 3787"/>
              <a:gd name="T2" fmla="*/ 6352 w 6523"/>
              <a:gd name="T3" fmla="*/ 0 h 3787"/>
              <a:gd name="T4" fmla="*/ 6523 w 6523"/>
              <a:gd name="T5" fmla="*/ 171 h 3787"/>
              <a:gd name="T6" fmla="*/ 6523 w 6523"/>
              <a:gd name="T7" fmla="*/ 3616 h 3787"/>
              <a:gd name="T8" fmla="*/ 6352 w 6523"/>
              <a:gd name="T9" fmla="*/ 3787 h 3787"/>
              <a:gd name="T10" fmla="*/ 171 w 6523"/>
              <a:gd name="T11" fmla="*/ 3787 h 3787"/>
              <a:gd name="T12" fmla="*/ 0 w 6523"/>
              <a:gd name="T13" fmla="*/ 3616 h 3787"/>
              <a:gd name="T14" fmla="*/ 0 w 6523"/>
              <a:gd name="T15" fmla="*/ 171 h 3787"/>
              <a:gd name="T16" fmla="*/ 171 w 6523"/>
              <a:gd name="T17" fmla="*/ 0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3" h="3787">
                <a:moveTo>
                  <a:pt x="171" y="0"/>
                </a:moveTo>
                <a:lnTo>
                  <a:pt x="6352" y="0"/>
                </a:lnTo>
                <a:cubicBezTo>
                  <a:pt x="6446" y="0"/>
                  <a:pt x="6523" y="77"/>
                  <a:pt x="6523" y="171"/>
                </a:cubicBezTo>
                <a:lnTo>
                  <a:pt x="6523" y="3616"/>
                </a:lnTo>
                <a:cubicBezTo>
                  <a:pt x="6523" y="3710"/>
                  <a:pt x="6446" y="3787"/>
                  <a:pt x="6352" y="3787"/>
                </a:cubicBezTo>
                <a:lnTo>
                  <a:pt x="171" y="3787"/>
                </a:lnTo>
                <a:cubicBezTo>
                  <a:pt x="77" y="3787"/>
                  <a:pt x="0" y="3710"/>
                  <a:pt x="0" y="3616"/>
                </a:cubicBezTo>
                <a:lnTo>
                  <a:pt x="0" y="171"/>
                </a:lnTo>
                <a:cubicBezTo>
                  <a:pt x="0" y="77"/>
                  <a:pt x="77" y="0"/>
                  <a:pt x="171" y="0"/>
                </a:cubicBezTo>
                <a:close/>
              </a:path>
            </a:pathLst>
          </a:custGeom>
          <a:noFill/>
          <a:ln w="1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 name="Freeform 18"/>
          <p:cNvSpPr>
            <a:spLocks noEditPoints="1"/>
          </p:cNvSpPr>
          <p:nvPr/>
        </p:nvSpPr>
        <p:spPr bwMode="auto">
          <a:xfrm>
            <a:off x="3906307"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9"/>
          <p:cNvSpPr>
            <a:spLocks noEditPoints="1"/>
          </p:cNvSpPr>
          <p:nvPr/>
        </p:nvSpPr>
        <p:spPr bwMode="auto">
          <a:xfrm>
            <a:off x="5693832"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20"/>
          <p:cNvSpPr>
            <a:spLocks noEditPoints="1"/>
          </p:cNvSpPr>
          <p:nvPr/>
        </p:nvSpPr>
        <p:spPr bwMode="auto">
          <a:xfrm>
            <a:off x="7530570"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 name="Freeform 21"/>
          <p:cNvSpPr>
            <a:spLocks/>
          </p:cNvSpPr>
          <p:nvPr/>
        </p:nvSpPr>
        <p:spPr bwMode="auto">
          <a:xfrm>
            <a:off x="3195012" y="1538462"/>
            <a:ext cx="5554639" cy="423082"/>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13" name="组合 12"/>
          <p:cNvGrpSpPr/>
          <p:nvPr/>
        </p:nvGrpSpPr>
        <p:grpSpPr>
          <a:xfrm>
            <a:off x="3670399" y="2675391"/>
            <a:ext cx="2015679" cy="525040"/>
            <a:chOff x="3670399" y="2817261"/>
            <a:chExt cx="2015679" cy="525040"/>
          </a:xfrm>
        </p:grpSpPr>
        <p:sp>
          <p:nvSpPr>
            <p:cNvPr id="14" name="Freeform 9"/>
            <p:cNvSpPr>
              <a:spLocks/>
            </p:cNvSpPr>
            <p:nvPr/>
          </p:nvSpPr>
          <p:spPr bwMode="auto">
            <a:xfrm>
              <a:off x="3670399"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TextBox 14"/>
            <p:cNvSpPr txBox="1"/>
            <p:nvPr/>
          </p:nvSpPr>
          <p:spPr>
            <a:xfrm>
              <a:off x="3962529" y="2877105"/>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高级定制区</a:t>
              </a:r>
              <a:endParaRPr lang="zh-CN" altLang="en-US" sz="2400" dirty="0">
                <a:solidFill>
                  <a:schemeClr val="accent2"/>
                </a:solidFill>
                <a:latin typeface="+mj-ea"/>
                <a:ea typeface="+mj-ea"/>
              </a:endParaRPr>
            </a:p>
          </p:txBody>
        </p:sp>
      </p:grpSp>
      <p:grpSp>
        <p:nvGrpSpPr>
          <p:cNvPr id="16" name="组合 15"/>
          <p:cNvGrpSpPr/>
          <p:nvPr/>
        </p:nvGrpSpPr>
        <p:grpSpPr>
          <a:xfrm>
            <a:off x="5934506" y="2675391"/>
            <a:ext cx="2031440" cy="525040"/>
            <a:chOff x="5934506" y="2817261"/>
            <a:chExt cx="2031440" cy="525040"/>
          </a:xfrm>
        </p:grpSpPr>
        <p:sp>
          <p:nvSpPr>
            <p:cNvPr id="17" name="Freeform 5"/>
            <p:cNvSpPr>
              <a:spLocks/>
            </p:cNvSpPr>
            <p:nvPr/>
          </p:nvSpPr>
          <p:spPr bwMode="auto">
            <a:xfrm>
              <a:off x="5934506"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6242397" y="2866115"/>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团体服专区</a:t>
              </a:r>
              <a:endParaRPr lang="zh-CN" altLang="en-US" sz="2400" dirty="0">
                <a:solidFill>
                  <a:schemeClr val="accent2"/>
                </a:solidFill>
                <a:latin typeface="+mj-ea"/>
                <a:ea typeface="+mj-ea"/>
              </a:endParaRPr>
            </a:p>
          </p:txBody>
        </p:sp>
      </p:grpSp>
      <p:grpSp>
        <p:nvGrpSpPr>
          <p:cNvPr id="19" name="组合 18"/>
          <p:cNvGrpSpPr/>
          <p:nvPr/>
        </p:nvGrpSpPr>
        <p:grpSpPr>
          <a:xfrm>
            <a:off x="3670399" y="3358091"/>
            <a:ext cx="1931287" cy="525040"/>
            <a:chOff x="3670399" y="3499961"/>
            <a:chExt cx="1931287" cy="525040"/>
          </a:xfrm>
        </p:grpSpPr>
        <p:sp>
          <p:nvSpPr>
            <p:cNvPr id="20" name="Freeform 10"/>
            <p:cNvSpPr>
              <a:spLocks/>
            </p:cNvSpPr>
            <p:nvPr/>
          </p:nvSpPr>
          <p:spPr bwMode="auto">
            <a:xfrm>
              <a:off x="3670399"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1" name="TextBox 20"/>
            <p:cNvSpPr txBox="1"/>
            <p:nvPr/>
          </p:nvSpPr>
          <p:spPr>
            <a:xfrm>
              <a:off x="3962529" y="3533877"/>
              <a:ext cx="1617751" cy="461665"/>
            </a:xfrm>
            <a:prstGeom prst="rect">
              <a:avLst/>
            </a:prstGeom>
            <a:noFill/>
          </p:spPr>
          <p:txBody>
            <a:bodyPr wrap="none" rtlCol="0">
              <a:spAutoFit/>
            </a:bodyPr>
            <a:lstStyle/>
            <a:p>
              <a:r>
                <a:rPr lang="zh-CN" altLang="en-US" sz="2400" dirty="0" smtClean="0">
                  <a:solidFill>
                    <a:schemeClr val="accent2"/>
                  </a:solidFill>
                  <a:latin typeface="+mj-ea"/>
                  <a:ea typeface="+mj-ea"/>
                </a:rPr>
                <a:t>顾客</a:t>
              </a:r>
              <a:r>
                <a:rPr lang="en-US" altLang="zh-CN" sz="2400" dirty="0" smtClean="0">
                  <a:solidFill>
                    <a:schemeClr val="accent2"/>
                  </a:solidFill>
                  <a:latin typeface="+mj-ea"/>
                  <a:ea typeface="+mj-ea"/>
                </a:rPr>
                <a:t>DIY</a:t>
              </a:r>
              <a:r>
                <a:rPr lang="zh-CN" altLang="en-US" sz="2400" dirty="0" smtClean="0">
                  <a:solidFill>
                    <a:schemeClr val="accent2"/>
                  </a:solidFill>
                  <a:latin typeface="+mj-ea"/>
                  <a:ea typeface="+mj-ea"/>
                </a:rPr>
                <a:t>区</a:t>
              </a:r>
              <a:endParaRPr lang="zh-CN" altLang="en-US" sz="2400" dirty="0">
                <a:solidFill>
                  <a:schemeClr val="accent2"/>
                </a:solidFill>
                <a:latin typeface="+mj-ea"/>
                <a:ea typeface="+mj-ea"/>
              </a:endParaRPr>
            </a:p>
          </p:txBody>
        </p:sp>
      </p:grpSp>
      <p:grpSp>
        <p:nvGrpSpPr>
          <p:cNvPr id="22" name="组合 21"/>
          <p:cNvGrpSpPr/>
          <p:nvPr/>
        </p:nvGrpSpPr>
        <p:grpSpPr>
          <a:xfrm>
            <a:off x="5934506" y="3358091"/>
            <a:ext cx="2039292" cy="525040"/>
            <a:chOff x="5934506" y="3499961"/>
            <a:chExt cx="2039292" cy="525040"/>
          </a:xfrm>
        </p:grpSpPr>
        <p:sp>
          <p:nvSpPr>
            <p:cNvPr id="23" name="Freeform 6"/>
            <p:cNvSpPr>
              <a:spLocks/>
            </p:cNvSpPr>
            <p:nvPr/>
          </p:nvSpPr>
          <p:spPr bwMode="auto">
            <a:xfrm>
              <a:off x="5934506"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4" name="TextBox 23"/>
            <p:cNvSpPr txBox="1"/>
            <p:nvPr/>
          </p:nvSpPr>
          <p:spPr>
            <a:xfrm>
              <a:off x="6250249" y="3542951"/>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饰品搭配区</a:t>
              </a:r>
              <a:endParaRPr lang="zh-CN" altLang="en-US" sz="2400" dirty="0">
                <a:solidFill>
                  <a:schemeClr val="accent2"/>
                </a:solidFill>
                <a:latin typeface="+mj-ea"/>
                <a:ea typeface="+mj-ea"/>
              </a:endParaRPr>
            </a:p>
          </p:txBody>
        </p:sp>
      </p:grpSp>
      <p:grpSp>
        <p:nvGrpSpPr>
          <p:cNvPr id="25" name="组合 24"/>
          <p:cNvGrpSpPr/>
          <p:nvPr/>
        </p:nvGrpSpPr>
        <p:grpSpPr>
          <a:xfrm>
            <a:off x="3670399" y="4046740"/>
            <a:ext cx="1993830" cy="526527"/>
            <a:chOff x="3670399" y="4188610"/>
            <a:chExt cx="1993830" cy="526527"/>
          </a:xfrm>
        </p:grpSpPr>
        <p:sp>
          <p:nvSpPr>
            <p:cNvPr id="26" name="Freeform 11"/>
            <p:cNvSpPr>
              <a:spLocks/>
            </p:cNvSpPr>
            <p:nvPr/>
          </p:nvSpPr>
          <p:spPr bwMode="auto">
            <a:xfrm>
              <a:off x="3670399"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7" name="TextBox 26"/>
            <p:cNvSpPr txBox="1"/>
            <p:nvPr/>
          </p:nvSpPr>
          <p:spPr>
            <a:xfrm>
              <a:off x="3940680" y="4234267"/>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活动场合区</a:t>
              </a:r>
              <a:endParaRPr lang="zh-CN" altLang="en-US" sz="2400" dirty="0">
                <a:solidFill>
                  <a:schemeClr val="accent2"/>
                </a:solidFill>
                <a:latin typeface="+mj-ea"/>
                <a:ea typeface="+mj-ea"/>
              </a:endParaRPr>
            </a:p>
          </p:txBody>
        </p:sp>
      </p:grpSp>
      <p:grpSp>
        <p:nvGrpSpPr>
          <p:cNvPr id="28" name="组合 27"/>
          <p:cNvGrpSpPr/>
          <p:nvPr/>
        </p:nvGrpSpPr>
        <p:grpSpPr>
          <a:xfrm>
            <a:off x="5934506" y="4046740"/>
            <a:ext cx="2031440" cy="526527"/>
            <a:chOff x="5934506" y="4188610"/>
            <a:chExt cx="2031440" cy="526527"/>
          </a:xfrm>
        </p:grpSpPr>
        <p:sp>
          <p:nvSpPr>
            <p:cNvPr id="29" name="Freeform 7"/>
            <p:cNvSpPr>
              <a:spLocks/>
            </p:cNvSpPr>
            <p:nvPr/>
          </p:nvSpPr>
          <p:spPr bwMode="auto">
            <a:xfrm>
              <a:off x="5934506"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242397" y="4234267"/>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售后增值区</a:t>
              </a:r>
              <a:endParaRPr lang="zh-CN" altLang="en-US" sz="2400" dirty="0">
                <a:solidFill>
                  <a:schemeClr val="accent2"/>
                </a:solidFill>
                <a:latin typeface="+mj-ea"/>
                <a:ea typeface="+mj-ea"/>
              </a:endParaRPr>
            </a:p>
          </p:txBody>
        </p:sp>
      </p:grpSp>
      <p:grpSp>
        <p:nvGrpSpPr>
          <p:cNvPr id="31" name="组合 30"/>
          <p:cNvGrpSpPr/>
          <p:nvPr/>
        </p:nvGrpSpPr>
        <p:grpSpPr>
          <a:xfrm>
            <a:off x="3670399" y="4730927"/>
            <a:ext cx="1993830" cy="525040"/>
            <a:chOff x="3670399" y="4872797"/>
            <a:chExt cx="1993830" cy="525040"/>
          </a:xfrm>
        </p:grpSpPr>
        <p:sp>
          <p:nvSpPr>
            <p:cNvPr id="32" name="Freeform 12"/>
            <p:cNvSpPr>
              <a:spLocks/>
            </p:cNvSpPr>
            <p:nvPr/>
          </p:nvSpPr>
          <p:spPr bwMode="auto">
            <a:xfrm>
              <a:off x="3670399"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3940680" y="4924730"/>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时尚发布区</a:t>
              </a:r>
              <a:endParaRPr lang="zh-CN" altLang="en-US" sz="2400" dirty="0">
                <a:solidFill>
                  <a:schemeClr val="accent2"/>
                </a:solidFill>
                <a:latin typeface="+mj-ea"/>
                <a:ea typeface="+mj-ea"/>
              </a:endParaRPr>
            </a:p>
          </p:txBody>
        </p:sp>
      </p:grpSp>
      <p:grpSp>
        <p:nvGrpSpPr>
          <p:cNvPr id="34" name="组合 33"/>
          <p:cNvGrpSpPr/>
          <p:nvPr/>
        </p:nvGrpSpPr>
        <p:grpSpPr>
          <a:xfrm>
            <a:off x="5934506" y="4730927"/>
            <a:ext cx="2031440" cy="525040"/>
            <a:chOff x="5934506" y="4872797"/>
            <a:chExt cx="2031440" cy="525040"/>
          </a:xfrm>
        </p:grpSpPr>
        <p:sp>
          <p:nvSpPr>
            <p:cNvPr id="35" name="Freeform 8"/>
            <p:cNvSpPr>
              <a:spLocks/>
            </p:cNvSpPr>
            <p:nvPr/>
          </p:nvSpPr>
          <p:spPr bwMode="auto">
            <a:xfrm>
              <a:off x="5934506"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242397" y="4924730"/>
              <a:ext cx="1723549" cy="461665"/>
            </a:xfrm>
            <a:prstGeom prst="rect">
              <a:avLst/>
            </a:prstGeom>
            <a:noFill/>
          </p:spPr>
          <p:txBody>
            <a:bodyPr wrap="none" rtlCol="0">
              <a:spAutoFit/>
            </a:bodyPr>
            <a:lstStyle/>
            <a:p>
              <a:r>
                <a:rPr lang="zh-CN" altLang="en-US" sz="2400" dirty="0" smtClean="0">
                  <a:solidFill>
                    <a:schemeClr val="accent2"/>
                  </a:solidFill>
                  <a:latin typeface="+mj-ea"/>
                  <a:ea typeface="+mj-ea"/>
                </a:rPr>
                <a:t>定制俱乐部</a:t>
              </a:r>
              <a:endParaRPr lang="zh-CN" altLang="en-US" sz="2400" dirty="0">
                <a:solidFill>
                  <a:schemeClr val="accent2"/>
                </a:solidFill>
                <a:latin typeface="+mj-ea"/>
                <a:ea typeface="+mj-ea"/>
              </a:endParaRPr>
            </a:p>
          </p:txBody>
        </p:sp>
      </p:grpSp>
      <p:sp>
        <p:nvSpPr>
          <p:cNvPr id="37" name="TextBox 36"/>
          <p:cNvSpPr txBox="1"/>
          <p:nvPr/>
        </p:nvSpPr>
        <p:spPr>
          <a:xfrm>
            <a:off x="10015335" y="2763161"/>
            <a:ext cx="902811" cy="954107"/>
          </a:xfrm>
          <a:prstGeom prst="rect">
            <a:avLst/>
          </a:prstGeom>
          <a:noFill/>
        </p:spPr>
        <p:txBody>
          <a:bodyPr wrap="none" rtlCol="0">
            <a:spAutoFit/>
          </a:bodyPr>
          <a:lstStyle/>
          <a:p>
            <a:r>
              <a:rPr lang="zh-CN" altLang="en-US" sz="2800" b="1" dirty="0" smtClean="0">
                <a:solidFill>
                  <a:schemeClr val="accent2"/>
                </a:solidFill>
                <a:latin typeface="+mj-ea"/>
                <a:ea typeface="+mj-ea"/>
              </a:rPr>
              <a:t>电商</a:t>
            </a:r>
            <a:endParaRPr lang="en-US" altLang="zh-CN" sz="2800" b="1" dirty="0" smtClean="0">
              <a:solidFill>
                <a:schemeClr val="accent2"/>
              </a:solidFill>
              <a:latin typeface="+mj-ea"/>
              <a:ea typeface="+mj-ea"/>
            </a:endParaRPr>
          </a:p>
          <a:p>
            <a:r>
              <a:rPr lang="zh-CN" altLang="en-US" sz="2800" b="1" dirty="0">
                <a:solidFill>
                  <a:schemeClr val="accent2"/>
                </a:solidFill>
                <a:latin typeface="+mj-ea"/>
                <a:ea typeface="+mj-ea"/>
              </a:rPr>
              <a:t>服务</a:t>
            </a:r>
          </a:p>
        </p:txBody>
      </p:sp>
      <p:sp>
        <p:nvSpPr>
          <p:cNvPr id="38" name="TextBox 37"/>
          <p:cNvSpPr txBox="1"/>
          <p:nvPr/>
        </p:nvSpPr>
        <p:spPr>
          <a:xfrm>
            <a:off x="1205627" y="2900928"/>
            <a:ext cx="902811" cy="954107"/>
          </a:xfrm>
          <a:prstGeom prst="rect">
            <a:avLst/>
          </a:prstGeom>
          <a:noFill/>
        </p:spPr>
        <p:txBody>
          <a:bodyPr wrap="none" rtlCol="0">
            <a:spAutoFit/>
          </a:bodyPr>
          <a:lstStyle/>
          <a:p>
            <a:r>
              <a:rPr lang="zh-CN" altLang="en-US" sz="2800" b="1" dirty="0" smtClean="0">
                <a:solidFill>
                  <a:schemeClr val="accent2"/>
                </a:solidFill>
                <a:latin typeface="+mj-ea"/>
                <a:ea typeface="+mj-ea"/>
              </a:rPr>
              <a:t>专家</a:t>
            </a:r>
            <a:endParaRPr lang="en-US" altLang="zh-CN" sz="2800" b="1" dirty="0" smtClean="0">
              <a:solidFill>
                <a:schemeClr val="accent2"/>
              </a:solidFill>
              <a:latin typeface="+mj-ea"/>
              <a:ea typeface="+mj-ea"/>
            </a:endParaRPr>
          </a:p>
          <a:p>
            <a:r>
              <a:rPr lang="zh-CN" altLang="en-US" sz="2800" b="1" dirty="0" smtClean="0">
                <a:solidFill>
                  <a:schemeClr val="accent2"/>
                </a:solidFill>
                <a:latin typeface="+mj-ea"/>
                <a:ea typeface="+mj-ea"/>
              </a:rPr>
              <a:t>参与</a:t>
            </a:r>
            <a:endParaRPr lang="en-US" altLang="zh-CN" sz="2800" b="1" dirty="0" smtClean="0">
              <a:solidFill>
                <a:schemeClr val="accent2"/>
              </a:solidFill>
              <a:latin typeface="+mj-ea"/>
              <a:ea typeface="+mj-ea"/>
            </a:endParaRPr>
          </a:p>
        </p:txBody>
      </p:sp>
      <p:sp>
        <p:nvSpPr>
          <p:cNvPr id="39" name="TextBox 38"/>
          <p:cNvSpPr txBox="1"/>
          <p:nvPr/>
        </p:nvSpPr>
        <p:spPr>
          <a:xfrm>
            <a:off x="9522302" y="3805566"/>
            <a:ext cx="2048687" cy="1754326"/>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a:solidFill>
                  <a:schemeClr val="accent1"/>
                </a:solidFill>
                <a:latin typeface="+mn-ea"/>
                <a:ea typeface="+mn-ea"/>
              </a:rPr>
              <a:t>门店</a:t>
            </a:r>
            <a:r>
              <a:rPr lang="en-US" altLang="zh-CN" dirty="0" smtClean="0">
                <a:solidFill>
                  <a:schemeClr val="accent1"/>
                </a:solidFill>
                <a:latin typeface="+mn-ea"/>
                <a:ea typeface="+mn-ea"/>
              </a:rPr>
              <a:t>O2O</a:t>
            </a:r>
            <a:r>
              <a:rPr lang="zh-CN" altLang="en-US" dirty="0">
                <a:solidFill>
                  <a:schemeClr val="accent1"/>
                </a:solidFill>
                <a:latin typeface="+mn-ea"/>
                <a:ea typeface="+mn-ea"/>
              </a:rPr>
              <a:t>服务</a:t>
            </a:r>
          </a:p>
          <a:p>
            <a:pPr marL="285750" indent="-285750" algn="ctr">
              <a:lnSpc>
                <a:spcPct val="150000"/>
              </a:lnSpc>
              <a:buFont typeface="Wingdings" pitchFamily="2" charset="2"/>
              <a:buChar char="l"/>
            </a:pPr>
            <a:r>
              <a:rPr lang="zh-CN" altLang="en-US" dirty="0" smtClean="0">
                <a:solidFill>
                  <a:schemeClr val="accent1"/>
                </a:solidFill>
                <a:latin typeface="+mn-ea"/>
                <a:ea typeface="+mn-ea"/>
              </a:rPr>
              <a:t>居家定制服务</a:t>
            </a:r>
          </a:p>
          <a:p>
            <a:pPr marL="285750" indent="-285750" algn="ctr">
              <a:lnSpc>
                <a:spcPct val="150000"/>
              </a:lnSpc>
              <a:buFont typeface="Wingdings" pitchFamily="2" charset="2"/>
              <a:buChar char="l"/>
            </a:pPr>
            <a:r>
              <a:rPr lang="zh-CN" altLang="en-US" dirty="0" smtClean="0">
                <a:solidFill>
                  <a:schemeClr val="accent1"/>
                </a:solidFill>
                <a:latin typeface="+mn-ea"/>
                <a:ea typeface="+mn-ea"/>
              </a:rPr>
              <a:t>分享增值服务</a:t>
            </a:r>
            <a:endParaRPr lang="zh-CN" altLang="en-US" dirty="0">
              <a:solidFill>
                <a:schemeClr val="accent1"/>
              </a:solidFill>
              <a:latin typeface="+mn-ea"/>
              <a:ea typeface="+mn-ea"/>
            </a:endParaRPr>
          </a:p>
          <a:p>
            <a:pPr marL="285750" indent="-285750" algn="ctr">
              <a:lnSpc>
                <a:spcPct val="150000"/>
              </a:lnSpc>
              <a:buFont typeface="Wingdings" pitchFamily="2" charset="2"/>
              <a:buChar char="l"/>
            </a:pPr>
            <a:endParaRPr lang="zh-CN" altLang="en-US" dirty="0">
              <a:solidFill>
                <a:schemeClr val="accent1"/>
              </a:solidFill>
              <a:latin typeface="+mn-ea"/>
              <a:ea typeface="+mn-ea"/>
            </a:endParaRPr>
          </a:p>
        </p:txBody>
      </p:sp>
      <p:sp>
        <p:nvSpPr>
          <p:cNvPr id="40" name="TextBox 39"/>
          <p:cNvSpPr txBox="1"/>
          <p:nvPr/>
        </p:nvSpPr>
        <p:spPr>
          <a:xfrm>
            <a:off x="597363" y="3937220"/>
            <a:ext cx="2037629" cy="1338828"/>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smtClean="0">
                <a:solidFill>
                  <a:schemeClr val="accent1"/>
                </a:solidFill>
                <a:latin typeface="+mn-ea"/>
                <a:ea typeface="+mn-ea"/>
              </a:rPr>
              <a:t>专业着装</a:t>
            </a:r>
            <a:r>
              <a:rPr lang="zh-CN" altLang="en-US" dirty="0">
                <a:solidFill>
                  <a:schemeClr val="accent1"/>
                </a:solidFill>
                <a:latin typeface="+mn-ea"/>
                <a:ea typeface="+mn-ea"/>
              </a:rPr>
              <a:t>建议</a:t>
            </a:r>
            <a:endParaRPr lang="zh-CN" altLang="en-US" dirty="0" smtClean="0">
              <a:solidFill>
                <a:schemeClr val="accent1"/>
              </a:solidFill>
              <a:latin typeface="+mn-ea"/>
              <a:ea typeface="+mn-ea"/>
            </a:endParaRPr>
          </a:p>
          <a:p>
            <a:pPr marL="285750" indent="-285750" algn="ctr">
              <a:lnSpc>
                <a:spcPct val="150000"/>
              </a:lnSpc>
              <a:buFont typeface="Wingdings" pitchFamily="2" charset="2"/>
              <a:buChar char="l"/>
            </a:pPr>
            <a:r>
              <a:rPr lang="zh-CN" altLang="en-US" dirty="0" smtClean="0">
                <a:solidFill>
                  <a:schemeClr val="accent1"/>
                </a:solidFill>
                <a:latin typeface="+mn-ea"/>
                <a:ea typeface="+mn-ea"/>
              </a:rPr>
              <a:t>服饰搭配建议</a:t>
            </a:r>
            <a:endParaRPr lang="en-US" altLang="zh-CN" dirty="0" smtClean="0">
              <a:solidFill>
                <a:schemeClr val="accent1"/>
              </a:solidFill>
              <a:latin typeface="+mn-ea"/>
              <a:ea typeface="+mn-ea"/>
            </a:endParaRPr>
          </a:p>
          <a:p>
            <a:pPr marL="285750" indent="-285750" algn="ctr">
              <a:lnSpc>
                <a:spcPct val="150000"/>
              </a:lnSpc>
              <a:buFont typeface="Wingdings" pitchFamily="2" charset="2"/>
              <a:buChar char="l"/>
            </a:pPr>
            <a:r>
              <a:rPr lang="zh-CN" altLang="en-US" dirty="0" smtClean="0">
                <a:solidFill>
                  <a:schemeClr val="accent1"/>
                </a:solidFill>
                <a:latin typeface="+mn-ea"/>
                <a:ea typeface="+mn-ea"/>
              </a:rPr>
              <a:t>专业服饰保养</a:t>
            </a:r>
            <a:endParaRPr lang="zh-CN" altLang="en-US" dirty="0">
              <a:solidFill>
                <a:schemeClr val="accent1"/>
              </a:solidFill>
              <a:latin typeface="+mn-ea"/>
              <a:ea typeface="+mn-ea"/>
            </a:endParaRPr>
          </a:p>
        </p:txBody>
      </p:sp>
      <p:sp>
        <p:nvSpPr>
          <p:cNvPr id="41" name="TextBox 40"/>
          <p:cNvSpPr txBox="1"/>
          <p:nvPr/>
        </p:nvSpPr>
        <p:spPr>
          <a:xfrm>
            <a:off x="3353891" y="1486930"/>
            <a:ext cx="2247795"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1、</a:t>
            </a:r>
            <a:r>
              <a:rPr lang="zh-CN" altLang="en-US" dirty="0" smtClean="0">
                <a:solidFill>
                  <a:schemeClr val="accent2"/>
                </a:solidFill>
                <a:latin typeface="+mn-ea"/>
                <a:ea typeface="+mn-ea"/>
              </a:rPr>
              <a:t>个性化定制</a:t>
            </a:r>
            <a:endParaRPr lang="zh-CN" altLang="en-US" dirty="0">
              <a:solidFill>
                <a:schemeClr val="accent2"/>
              </a:solidFill>
              <a:latin typeface="+mn-ea"/>
              <a:ea typeface="+mn-ea"/>
            </a:endParaRPr>
          </a:p>
        </p:txBody>
      </p:sp>
      <p:sp>
        <p:nvSpPr>
          <p:cNvPr id="42" name="TextBox 41"/>
          <p:cNvSpPr txBox="1"/>
          <p:nvPr/>
        </p:nvSpPr>
        <p:spPr>
          <a:xfrm>
            <a:off x="5179491" y="1486930"/>
            <a:ext cx="1963065"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2、</a:t>
            </a:r>
            <a:r>
              <a:rPr lang="zh-CN" altLang="en-US" dirty="0" smtClean="0">
                <a:solidFill>
                  <a:schemeClr val="accent2"/>
                </a:solidFill>
                <a:latin typeface="+mn-ea"/>
                <a:ea typeface="+mn-ea"/>
              </a:rPr>
              <a:t>顾客参与定制</a:t>
            </a:r>
            <a:endParaRPr lang="zh-CN" altLang="en-US" dirty="0">
              <a:solidFill>
                <a:schemeClr val="accent2"/>
              </a:solidFill>
              <a:latin typeface="+mn-ea"/>
              <a:ea typeface="+mn-ea"/>
            </a:endParaRPr>
          </a:p>
        </p:txBody>
      </p:sp>
      <p:sp>
        <p:nvSpPr>
          <p:cNvPr id="43" name="TextBox 42"/>
          <p:cNvSpPr txBox="1"/>
          <p:nvPr/>
        </p:nvSpPr>
        <p:spPr>
          <a:xfrm>
            <a:off x="7142556" y="1486928"/>
            <a:ext cx="1797181"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3、</a:t>
            </a:r>
            <a:r>
              <a:rPr lang="zh-CN" altLang="en-US" dirty="0" smtClean="0">
                <a:solidFill>
                  <a:schemeClr val="accent2"/>
                </a:solidFill>
                <a:latin typeface="+mn-ea"/>
                <a:ea typeface="+mn-ea"/>
              </a:rPr>
              <a:t>全方位定制</a:t>
            </a:r>
            <a:endParaRPr lang="zh-CN" altLang="en-US" dirty="0">
              <a:solidFill>
                <a:schemeClr val="accent2"/>
              </a:solidFill>
              <a:latin typeface="+mn-ea"/>
              <a:ea typeface="+mn-ea"/>
            </a:endParaRPr>
          </a:p>
        </p:txBody>
      </p:sp>
      <p:sp>
        <p:nvSpPr>
          <p:cNvPr id="44" name="Freeform 21"/>
          <p:cNvSpPr>
            <a:spLocks/>
          </p:cNvSpPr>
          <p:nvPr/>
        </p:nvSpPr>
        <p:spPr bwMode="auto">
          <a:xfrm>
            <a:off x="3195012" y="5888823"/>
            <a:ext cx="5554639" cy="507830"/>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TextBox 44"/>
          <p:cNvSpPr txBox="1"/>
          <p:nvPr/>
        </p:nvSpPr>
        <p:spPr>
          <a:xfrm>
            <a:off x="3353891" y="5888822"/>
            <a:ext cx="2037629"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1、</a:t>
            </a:r>
            <a:r>
              <a:rPr lang="zh-CN" altLang="en-US" dirty="0" smtClean="0">
                <a:solidFill>
                  <a:schemeClr val="accent2"/>
                </a:solidFill>
                <a:latin typeface="+mn-ea"/>
                <a:ea typeface="+mn-ea"/>
              </a:rPr>
              <a:t>上乘</a:t>
            </a:r>
            <a:r>
              <a:rPr lang="zh-CN" altLang="en-US" dirty="0">
                <a:solidFill>
                  <a:schemeClr val="accent2"/>
                </a:solidFill>
                <a:latin typeface="+mn-ea"/>
                <a:ea typeface="+mn-ea"/>
              </a:rPr>
              <a:t>品质</a:t>
            </a:r>
          </a:p>
        </p:txBody>
      </p:sp>
      <p:sp>
        <p:nvSpPr>
          <p:cNvPr id="46" name="TextBox 45"/>
          <p:cNvSpPr txBox="1"/>
          <p:nvPr/>
        </p:nvSpPr>
        <p:spPr>
          <a:xfrm>
            <a:off x="5191065" y="5888823"/>
            <a:ext cx="1728941"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2、</a:t>
            </a:r>
            <a:r>
              <a:rPr lang="zh-CN" altLang="en-US" dirty="0" smtClean="0">
                <a:solidFill>
                  <a:schemeClr val="accent2"/>
                </a:solidFill>
                <a:latin typeface="+mn-ea"/>
                <a:ea typeface="+mn-ea"/>
              </a:rPr>
              <a:t>大众价格</a:t>
            </a:r>
            <a:endParaRPr lang="zh-CN" altLang="en-US" dirty="0">
              <a:solidFill>
                <a:schemeClr val="accent2"/>
              </a:solidFill>
              <a:latin typeface="+mn-ea"/>
              <a:ea typeface="+mn-ea"/>
            </a:endParaRPr>
          </a:p>
        </p:txBody>
      </p:sp>
      <p:sp>
        <p:nvSpPr>
          <p:cNvPr id="47" name="TextBox 46"/>
          <p:cNvSpPr txBox="1"/>
          <p:nvPr/>
        </p:nvSpPr>
        <p:spPr>
          <a:xfrm>
            <a:off x="7007061" y="5888822"/>
            <a:ext cx="1797181" cy="507831"/>
          </a:xfrm>
          <a:prstGeom prst="rect">
            <a:avLst/>
          </a:prstGeom>
          <a:noFill/>
        </p:spPr>
        <p:txBody>
          <a:bodyPr wrap="square" rtlCol="0">
            <a:spAutoFit/>
          </a:bodyPr>
          <a:lstStyle/>
          <a:p>
            <a:pPr>
              <a:lnSpc>
                <a:spcPct val="150000"/>
              </a:lnSpc>
            </a:pPr>
            <a:r>
              <a:rPr lang="en-US" altLang="zh-CN" dirty="0" smtClean="0">
                <a:solidFill>
                  <a:schemeClr val="accent2"/>
                </a:solidFill>
                <a:latin typeface="+mn-ea"/>
                <a:ea typeface="+mn-ea"/>
              </a:rPr>
              <a:t>3、</a:t>
            </a:r>
            <a:r>
              <a:rPr lang="zh-CN" altLang="en-US" dirty="0" smtClean="0">
                <a:solidFill>
                  <a:schemeClr val="accent2"/>
                </a:solidFill>
                <a:latin typeface="+mn-ea"/>
                <a:ea typeface="+mn-ea"/>
              </a:rPr>
              <a:t>终极服务</a:t>
            </a:r>
            <a:endParaRPr lang="zh-CN" altLang="en-US" dirty="0">
              <a:solidFill>
                <a:schemeClr val="accent2"/>
              </a:solidFill>
              <a:latin typeface="+mn-ea"/>
              <a:ea typeface="+mn-ea"/>
            </a:endParaRPr>
          </a:p>
        </p:txBody>
      </p:sp>
      <p:sp>
        <p:nvSpPr>
          <p:cNvPr id="48" name="Freeform 18"/>
          <p:cNvSpPr>
            <a:spLocks noEditPoints="1"/>
          </p:cNvSpPr>
          <p:nvPr/>
        </p:nvSpPr>
        <p:spPr bwMode="auto">
          <a:xfrm flipV="1">
            <a:off x="3906307"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9" name="Freeform 19"/>
          <p:cNvSpPr>
            <a:spLocks noEditPoints="1"/>
          </p:cNvSpPr>
          <p:nvPr/>
        </p:nvSpPr>
        <p:spPr bwMode="auto">
          <a:xfrm flipV="1">
            <a:off x="5693832"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0" name="Freeform 20"/>
          <p:cNvSpPr>
            <a:spLocks noEditPoints="1"/>
          </p:cNvSpPr>
          <p:nvPr/>
        </p:nvSpPr>
        <p:spPr bwMode="auto">
          <a:xfrm flipV="1">
            <a:off x="7530570"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Tree>
    <p:extLst>
      <p:ext uri="{BB962C8B-B14F-4D97-AF65-F5344CB8AC3E}">
        <p14:creationId xmlns:p14="http://schemas.microsoft.com/office/powerpoint/2010/main" val="3724108977"/>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14:presetBounceEnd="40000">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14:bounceEnd="40000">
                                          <p:cBhvr additive="base">
                                            <p:cTn id="11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14:presetBounceEnd="40000">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14:bounceEnd="40000">
                                          <p:cBhvr additive="base">
                                            <p:cTn id="114"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14:presetBounceEnd="40000">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14:bounceEnd="40000">
                                          <p:cBhvr additive="base">
                                            <p:cTn id="118" dur="500" fill="hold"/>
                                            <p:tgtEl>
                                              <p:spTgt spid="43"/>
                                            </p:tgtEl>
                                            <p:attrNameLst>
                                              <p:attrName>ppt_x</p:attrName>
                                            </p:attrNameLst>
                                          </p:cBhvr>
                                          <p:tavLst>
                                            <p:tav tm="0">
                                              <p:val>
                                                <p:strVal val="0-#ppt_w/2"/>
                                              </p:val>
                                            </p:tav>
                                            <p:tav tm="100000">
                                              <p:val>
                                                <p:strVal val="#ppt_x"/>
                                              </p:val>
                                            </p:tav>
                                          </p:tavLst>
                                        </p:anim>
                                        <p:anim calcmode="lin" valueType="num" p14:bounceEnd="40000">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0-#ppt_w/2"/>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0-#ppt_w/2"/>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cBhvr additive="base">
                                            <p:cTn id="118" dur="500" fill="hold"/>
                                            <p:tgtEl>
                                              <p:spTgt spid="43"/>
                                            </p:tgtEl>
                                            <p:attrNameLst>
                                              <p:attrName>ppt_x</p:attrName>
                                            </p:attrNameLst>
                                          </p:cBhvr>
                                          <p:tavLst>
                                            <p:tav tm="0">
                                              <p:val>
                                                <p:strVal val="0-#ppt_w/2"/>
                                              </p:val>
                                            </p:tav>
                                            <p:tav tm="100000">
                                              <p:val>
                                                <p:strVal val="#ppt_x"/>
                                              </p:val>
                                            </p:tav>
                                          </p:tavLst>
                                        </p:anim>
                                        <p:anim calcmode="lin" valueType="num">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2.3.1 </a:t>
            </a:r>
            <a:r>
              <a:rPr lang="zh-CN" altLang="en-US" sz="2800" dirty="0" smtClean="0">
                <a:solidFill>
                  <a:schemeClr val="accent2"/>
                </a:solidFill>
                <a:latin typeface="微软雅黑"/>
                <a:ea typeface="微软雅黑"/>
              </a:rPr>
              <a:t>高级定制区流程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1026" name="Picture 2" descr="8+1设计中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7843"/>
            <a:ext cx="12579101" cy="595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101666"/>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2.3.2 </a:t>
            </a:r>
            <a:r>
              <a:rPr lang="zh-CN" altLang="en-US" sz="2800" dirty="0" smtClean="0">
                <a:solidFill>
                  <a:schemeClr val="accent2"/>
                </a:solidFill>
                <a:latin typeface="微软雅黑"/>
                <a:ea typeface="微软雅黑"/>
              </a:rPr>
              <a:t>自助式定制流程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2050" name="Picture 2" descr="`F6GYASCEYMLPON(GNHD6)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 y="567844"/>
            <a:ext cx="12200345" cy="596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669676"/>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5" y="44624"/>
            <a:ext cx="5775727"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2.3.3  </a:t>
            </a:r>
            <a:r>
              <a:rPr lang="zh-CN" altLang="en-US" sz="2800" dirty="0" smtClean="0">
                <a:solidFill>
                  <a:schemeClr val="accent2"/>
                </a:solidFill>
                <a:latin typeface="微软雅黑"/>
                <a:ea typeface="微软雅黑"/>
              </a:rPr>
              <a:t>顾客“</a:t>
            </a:r>
            <a:r>
              <a:rPr lang="en-US" altLang="zh-CN" sz="2800" dirty="0" smtClean="0">
                <a:solidFill>
                  <a:schemeClr val="accent2"/>
                </a:solidFill>
                <a:latin typeface="微软雅黑"/>
                <a:ea typeface="微软雅黑"/>
              </a:rPr>
              <a:t>8+1</a:t>
            </a:r>
            <a:r>
              <a:rPr lang="zh-CN" altLang="en-US" sz="2800" dirty="0" smtClean="0">
                <a:solidFill>
                  <a:schemeClr val="accent2"/>
                </a:solidFill>
                <a:latin typeface="微软雅黑"/>
                <a:ea typeface="微软雅黑"/>
              </a:rPr>
              <a:t>”</a:t>
            </a:r>
            <a:r>
              <a:rPr lang="en-US" altLang="zh-CN" sz="2800" dirty="0" smtClean="0">
                <a:solidFill>
                  <a:schemeClr val="accent2"/>
                </a:solidFill>
                <a:latin typeface="微软雅黑"/>
                <a:ea typeface="微软雅黑"/>
              </a:rPr>
              <a:t>DIY</a:t>
            </a:r>
            <a:r>
              <a:rPr lang="zh-CN" altLang="en-US" sz="2800" dirty="0" smtClean="0">
                <a:solidFill>
                  <a:schemeClr val="accent2"/>
                </a:solidFill>
                <a:latin typeface="微软雅黑"/>
                <a:ea typeface="微软雅黑"/>
              </a:rPr>
              <a:t>定制流程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3074" name="Picture 2" descr="%I]])ML)1H0IN2~@ZK1QK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06" y="692696"/>
            <a:ext cx="12291070"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658955"/>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a:off x="0" y="6741368"/>
            <a:ext cx="12196763" cy="116632"/>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2" name="Rectangle 5"/>
          <p:cNvSpPr>
            <a:spLocks noChangeArrowheads="1"/>
          </p:cNvSpPr>
          <p:nvPr/>
        </p:nvSpPr>
        <p:spPr bwMode="auto">
          <a:xfrm>
            <a:off x="0" y="257318"/>
            <a:ext cx="695325" cy="8334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charset="0"/>
              <a:buNone/>
            </a:pPr>
            <a:endParaRPr lang="zh-CN" altLang="en-US"/>
          </a:p>
        </p:txBody>
      </p:sp>
      <p:sp>
        <p:nvSpPr>
          <p:cNvPr id="113" name="Freeform 6"/>
          <p:cNvSpPr>
            <a:spLocks/>
          </p:cNvSpPr>
          <p:nvPr/>
        </p:nvSpPr>
        <p:spPr bwMode="auto">
          <a:xfrm>
            <a:off x="141288" y="376380"/>
            <a:ext cx="530225" cy="668338"/>
          </a:xfrm>
          <a:custGeom>
            <a:avLst/>
            <a:gdLst>
              <a:gd name="T0" fmla="*/ 510720 w 1173"/>
              <a:gd name="T1" fmla="*/ 242556 h 1472"/>
              <a:gd name="T2" fmla="*/ 494464 w 1173"/>
              <a:gd name="T3" fmla="*/ 21309 h 1472"/>
              <a:gd name="T4" fmla="*/ 481820 w 1173"/>
              <a:gd name="T5" fmla="*/ 24482 h 1472"/>
              <a:gd name="T6" fmla="*/ 452920 w 1173"/>
              <a:gd name="T7" fmla="*/ 30830 h 1472"/>
              <a:gd name="T8" fmla="*/ 414988 w 1173"/>
              <a:gd name="T9" fmla="*/ 24482 h 1472"/>
              <a:gd name="T10" fmla="*/ 284035 w 1173"/>
              <a:gd name="T11" fmla="*/ 2267 h 1472"/>
              <a:gd name="T12" fmla="*/ 0 w 1173"/>
              <a:gd name="T13" fmla="*/ 348193 h 1472"/>
              <a:gd name="T14" fmla="*/ 290356 w 1173"/>
              <a:gd name="T15" fmla="*/ 665102 h 1472"/>
              <a:gd name="T16" fmla="*/ 529686 w 1173"/>
              <a:gd name="T17" fmla="*/ 492366 h 1472"/>
              <a:gd name="T18" fmla="*/ 491303 w 1173"/>
              <a:gd name="T19" fmla="*/ 469697 h 1472"/>
              <a:gd name="T20" fmla="*/ 312483 w 1173"/>
              <a:gd name="T21" fmla="*/ 620671 h 1472"/>
              <a:gd name="T22" fmla="*/ 130954 w 1173"/>
              <a:gd name="T23" fmla="*/ 328697 h 1472"/>
              <a:gd name="T24" fmla="*/ 290356 w 1173"/>
              <a:gd name="T25" fmla="*/ 47151 h 1472"/>
              <a:gd name="T26" fmla="*/ 472337 w 1173"/>
              <a:gd name="T27" fmla="*/ 258424 h 1472"/>
              <a:gd name="T28" fmla="*/ 510720 w 1173"/>
              <a:gd name="T29" fmla="*/ 242556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7"/>
          <p:cNvSpPr>
            <a:spLocks noEditPoints="1"/>
          </p:cNvSpPr>
          <p:nvPr/>
        </p:nvSpPr>
        <p:spPr bwMode="auto">
          <a:xfrm>
            <a:off x="755650" y="852630"/>
            <a:ext cx="990600" cy="201613"/>
          </a:xfrm>
          <a:custGeom>
            <a:avLst/>
            <a:gdLst>
              <a:gd name="T0" fmla="*/ 22141 w 2195"/>
              <a:gd name="T1" fmla="*/ 126007 h 445"/>
              <a:gd name="T2" fmla="*/ 113870 w 2195"/>
              <a:gd name="T3" fmla="*/ 125101 h 445"/>
              <a:gd name="T4" fmla="*/ 68684 w 2195"/>
              <a:gd name="T5" fmla="*/ 200795 h 445"/>
              <a:gd name="T6" fmla="*/ 70491 w 2195"/>
              <a:gd name="T7" fmla="*/ 47593 h 445"/>
              <a:gd name="T8" fmla="*/ 68684 w 2195"/>
              <a:gd name="T9" fmla="*/ 200795 h 445"/>
              <a:gd name="T10" fmla="*/ 300490 w 2195"/>
              <a:gd name="T11" fmla="*/ 196716 h 445"/>
              <a:gd name="T12" fmla="*/ 279253 w 2195"/>
              <a:gd name="T13" fmla="*/ 106064 h 445"/>
              <a:gd name="T14" fmla="*/ 201532 w 2195"/>
              <a:gd name="T15" fmla="*/ 106970 h 445"/>
              <a:gd name="T16" fmla="*/ 180746 w 2195"/>
              <a:gd name="T17" fmla="*/ 197623 h 445"/>
              <a:gd name="T18" fmla="*/ 201532 w 2195"/>
              <a:gd name="T19" fmla="*/ 50312 h 445"/>
              <a:gd name="T20" fmla="*/ 249881 w 2195"/>
              <a:gd name="T21" fmla="*/ 46233 h 445"/>
              <a:gd name="T22" fmla="*/ 405323 w 2195"/>
              <a:gd name="T23" fmla="*/ 184478 h 445"/>
              <a:gd name="T24" fmla="*/ 387248 w 2195"/>
              <a:gd name="T25" fmla="*/ 199889 h 445"/>
              <a:gd name="T26" fmla="*/ 356973 w 2195"/>
              <a:gd name="T27" fmla="*/ 68443 h 445"/>
              <a:gd name="T28" fmla="*/ 336640 w 2195"/>
              <a:gd name="T29" fmla="*/ 50312 h 445"/>
              <a:gd name="T30" fmla="*/ 356973 w 2195"/>
              <a:gd name="T31" fmla="*/ 10878 h 445"/>
              <a:gd name="T32" fmla="*/ 378211 w 2195"/>
              <a:gd name="T33" fmla="*/ 50312 h 445"/>
              <a:gd name="T34" fmla="*/ 405323 w 2195"/>
              <a:gd name="T35" fmla="*/ 68443 h 445"/>
              <a:gd name="T36" fmla="*/ 378211 w 2195"/>
              <a:gd name="T37" fmla="*/ 167707 h 445"/>
              <a:gd name="T38" fmla="*/ 405323 w 2195"/>
              <a:gd name="T39" fmla="*/ 184478 h 445"/>
              <a:gd name="T40" fmla="*/ 548564 w 2195"/>
              <a:gd name="T41" fmla="*/ 112862 h 445"/>
              <a:gd name="T42" fmla="*/ 460902 w 2195"/>
              <a:gd name="T43" fmla="*/ 112862 h 445"/>
              <a:gd name="T44" fmla="*/ 570706 w 2195"/>
              <a:gd name="T45" fmla="*/ 157282 h 445"/>
              <a:gd name="T46" fmla="*/ 436502 w 2195"/>
              <a:gd name="T47" fmla="*/ 126007 h 445"/>
              <a:gd name="T48" fmla="*/ 571609 w 2195"/>
              <a:gd name="T49" fmla="*/ 126007 h 445"/>
              <a:gd name="T50" fmla="*/ 459999 w 2195"/>
              <a:gd name="T51" fmla="*/ 130993 h 445"/>
              <a:gd name="T52" fmla="*/ 548564 w 2195"/>
              <a:gd name="T53" fmla="*/ 151390 h 445"/>
              <a:gd name="T54" fmla="*/ 734733 w 2195"/>
              <a:gd name="T55" fmla="*/ 196716 h 445"/>
              <a:gd name="T56" fmla="*/ 713947 w 2195"/>
              <a:gd name="T57" fmla="*/ 106064 h 445"/>
              <a:gd name="T58" fmla="*/ 636226 w 2195"/>
              <a:gd name="T59" fmla="*/ 106970 h 445"/>
              <a:gd name="T60" fmla="*/ 614988 w 2195"/>
              <a:gd name="T61" fmla="*/ 197623 h 445"/>
              <a:gd name="T62" fmla="*/ 636226 w 2195"/>
              <a:gd name="T63" fmla="*/ 50312 h 445"/>
              <a:gd name="T64" fmla="*/ 684576 w 2195"/>
              <a:gd name="T65" fmla="*/ 46233 h 445"/>
              <a:gd name="T66" fmla="*/ 840017 w 2195"/>
              <a:gd name="T67" fmla="*/ 184478 h 445"/>
              <a:gd name="T68" fmla="*/ 821491 w 2195"/>
              <a:gd name="T69" fmla="*/ 199889 h 445"/>
              <a:gd name="T70" fmla="*/ 791668 w 2195"/>
              <a:gd name="T71" fmla="*/ 68443 h 445"/>
              <a:gd name="T72" fmla="*/ 771334 w 2195"/>
              <a:gd name="T73" fmla="*/ 50312 h 445"/>
              <a:gd name="T74" fmla="*/ 791668 w 2195"/>
              <a:gd name="T75" fmla="*/ 10878 h 445"/>
              <a:gd name="T76" fmla="*/ 812454 w 2195"/>
              <a:gd name="T77" fmla="*/ 50312 h 445"/>
              <a:gd name="T78" fmla="*/ 840017 w 2195"/>
              <a:gd name="T79" fmla="*/ 68443 h 445"/>
              <a:gd name="T80" fmla="*/ 812454 w 2195"/>
              <a:gd name="T81" fmla="*/ 167707 h 445"/>
              <a:gd name="T82" fmla="*/ 840017 w 2195"/>
              <a:gd name="T83" fmla="*/ 184478 h 445"/>
              <a:gd name="T84" fmla="*/ 985066 w 2195"/>
              <a:gd name="T85" fmla="*/ 85667 h 445"/>
              <a:gd name="T86" fmla="*/ 875263 w 2195"/>
              <a:gd name="T87" fmla="*/ 87933 h 445"/>
              <a:gd name="T88" fmla="*/ 968799 w 2195"/>
              <a:gd name="T89" fmla="*/ 159549 h 445"/>
              <a:gd name="T90" fmla="*/ 890174 w 2195"/>
              <a:gd name="T91" fmla="*/ 151390 h 445"/>
              <a:gd name="T92" fmla="*/ 931746 w 2195"/>
              <a:gd name="T93" fmla="*/ 200795 h 445"/>
              <a:gd name="T94" fmla="*/ 937620 w 2195"/>
              <a:gd name="T95" fmla="*/ 114222 h 445"/>
              <a:gd name="T96" fmla="*/ 929487 w 2195"/>
              <a:gd name="T97" fmla="*/ 65723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8"/>
          <p:cNvSpPr>
            <a:spLocks noEditPoints="1"/>
          </p:cNvSpPr>
          <p:nvPr/>
        </p:nvSpPr>
        <p:spPr bwMode="auto">
          <a:xfrm>
            <a:off x="793750" y="271605"/>
            <a:ext cx="952500" cy="447675"/>
          </a:xfrm>
          <a:custGeom>
            <a:avLst/>
            <a:gdLst>
              <a:gd name="T0" fmla="*/ 345008 w 2109"/>
              <a:gd name="T1" fmla="*/ 0 h 986"/>
              <a:gd name="T2" fmla="*/ 305269 w 2109"/>
              <a:gd name="T3" fmla="*/ 447253 h 986"/>
              <a:gd name="T4" fmla="*/ 37933 w 2109"/>
              <a:gd name="T5" fmla="*/ 409150 h 986"/>
              <a:gd name="T6" fmla="*/ 0 w 2109"/>
              <a:gd name="T7" fmla="*/ 447253 h 986"/>
              <a:gd name="T8" fmla="*/ 37933 w 2109"/>
              <a:gd name="T9" fmla="*/ 36288 h 986"/>
              <a:gd name="T10" fmla="*/ 305269 w 2109"/>
              <a:gd name="T11" fmla="*/ 126555 h 986"/>
              <a:gd name="T12" fmla="*/ 37933 w 2109"/>
              <a:gd name="T13" fmla="*/ 36288 h 986"/>
              <a:gd name="T14" fmla="*/ 37933 w 2109"/>
              <a:gd name="T15" fmla="*/ 376944 h 986"/>
              <a:gd name="T16" fmla="*/ 305269 w 2109"/>
              <a:gd name="T17" fmla="*/ 284863 h 986"/>
              <a:gd name="T18" fmla="*/ 37933 w 2109"/>
              <a:gd name="T19" fmla="*/ 160576 h 986"/>
              <a:gd name="T20" fmla="*/ 305269 w 2109"/>
              <a:gd name="T21" fmla="*/ 252657 h 986"/>
              <a:gd name="T22" fmla="*/ 37933 w 2109"/>
              <a:gd name="T23" fmla="*/ 160576 h 986"/>
              <a:gd name="T24" fmla="*/ 912645 w 2109"/>
              <a:gd name="T25" fmla="*/ 250843 h 986"/>
              <a:gd name="T26" fmla="*/ 808781 w 2109"/>
              <a:gd name="T27" fmla="*/ 314801 h 986"/>
              <a:gd name="T28" fmla="*/ 926644 w 2109"/>
              <a:gd name="T29" fmla="*/ 415047 h 986"/>
              <a:gd name="T30" fmla="*/ 731109 w 2109"/>
              <a:gd name="T31" fmla="*/ 371048 h 986"/>
              <a:gd name="T32" fmla="*/ 605118 w 2109"/>
              <a:gd name="T33" fmla="*/ 441356 h 986"/>
              <a:gd name="T34" fmla="*/ 658856 w 2109"/>
              <a:gd name="T35" fmla="*/ 403253 h 986"/>
              <a:gd name="T36" fmla="*/ 694983 w 2109"/>
              <a:gd name="T37" fmla="*/ 202761 h 986"/>
              <a:gd name="T38" fmla="*/ 477321 w 2109"/>
              <a:gd name="T39" fmla="*/ 170555 h 986"/>
              <a:gd name="T40" fmla="*/ 834973 w 2109"/>
              <a:gd name="T41" fmla="*/ 118391 h 986"/>
              <a:gd name="T42" fmla="*/ 537381 w 2109"/>
              <a:gd name="T43" fmla="*/ 86185 h 986"/>
              <a:gd name="T44" fmla="*/ 834973 w 2109"/>
              <a:gd name="T45" fmla="*/ 34020 h 986"/>
              <a:gd name="T46" fmla="*/ 529253 w 2109"/>
              <a:gd name="T47" fmla="*/ 2268 h 986"/>
              <a:gd name="T48" fmla="*/ 872454 w 2109"/>
              <a:gd name="T49" fmla="*/ 170555 h 986"/>
              <a:gd name="T50" fmla="*/ 948771 w 2109"/>
              <a:gd name="T51" fmla="*/ 202761 h 986"/>
              <a:gd name="T52" fmla="*/ 731109 w 2109"/>
              <a:gd name="T53" fmla="*/ 218637 h 986"/>
              <a:gd name="T54" fmla="*/ 886453 w 2109"/>
              <a:gd name="T55" fmla="*/ 218637 h 986"/>
              <a:gd name="T56" fmla="*/ 675113 w 2109"/>
              <a:gd name="T57" fmla="*/ 293028 h 986"/>
              <a:gd name="T58" fmla="*/ 485449 w 2109"/>
              <a:gd name="T59" fmla="*/ 403253 h 986"/>
              <a:gd name="T60" fmla="*/ 537381 w 2109"/>
              <a:gd name="T61" fmla="*/ 214554 h 986"/>
              <a:gd name="T62" fmla="*/ 631310 w 2109"/>
              <a:gd name="T63" fmla="*/ 276698 h 986"/>
              <a:gd name="T64" fmla="*/ 549122 w 2109"/>
              <a:gd name="T65" fmla="*/ 266719 h 986"/>
              <a:gd name="T66" fmla="*/ 537381 w 2109"/>
              <a:gd name="T67" fmla="*/ 214554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组合 15"/>
          <p:cNvGrpSpPr/>
          <p:nvPr/>
        </p:nvGrpSpPr>
        <p:grpSpPr>
          <a:xfrm>
            <a:off x="1083511" y="2205038"/>
            <a:ext cx="1304925" cy="1527175"/>
            <a:chOff x="914400" y="2205038"/>
            <a:chExt cx="1304925" cy="1527175"/>
          </a:xfrm>
        </p:grpSpPr>
        <p:sp>
          <p:nvSpPr>
            <p:cNvPr id="6" name="Freeform 5"/>
            <p:cNvSpPr>
              <a:spLocks/>
            </p:cNvSpPr>
            <p:nvPr/>
          </p:nvSpPr>
          <p:spPr bwMode="auto">
            <a:xfrm>
              <a:off x="914400"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noEditPoints="1"/>
            </p:cNvSpPr>
            <p:nvPr/>
          </p:nvSpPr>
          <p:spPr bwMode="auto">
            <a:xfrm>
              <a:off x="1106488" y="2343151"/>
              <a:ext cx="898525" cy="866775"/>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3288945" y="2205038"/>
            <a:ext cx="1304925" cy="1527175"/>
            <a:chOff x="3260725" y="2205038"/>
            <a:chExt cx="1304925" cy="1527175"/>
          </a:xfrm>
        </p:grpSpPr>
        <p:sp>
          <p:nvSpPr>
            <p:cNvPr id="7" name="Freeform 6"/>
            <p:cNvSpPr>
              <a:spLocks/>
            </p:cNvSpPr>
            <p:nvPr/>
          </p:nvSpPr>
          <p:spPr bwMode="auto">
            <a:xfrm>
              <a:off x="3260725"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1" y="0"/>
                    <a:pt x="8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3497263" y="2524126"/>
              <a:ext cx="839788" cy="663575"/>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5494379" y="2205038"/>
            <a:ext cx="1306513" cy="1527175"/>
            <a:chOff x="5446713" y="2205038"/>
            <a:chExt cx="1306513" cy="1527175"/>
          </a:xfrm>
        </p:grpSpPr>
        <p:sp>
          <p:nvSpPr>
            <p:cNvPr id="8" name="Freeform 7"/>
            <p:cNvSpPr>
              <a:spLocks/>
            </p:cNvSpPr>
            <p:nvPr/>
          </p:nvSpPr>
          <p:spPr bwMode="auto">
            <a:xfrm>
              <a:off x="5446713"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noEditPoints="1"/>
            </p:cNvSpPr>
            <p:nvPr/>
          </p:nvSpPr>
          <p:spPr bwMode="auto">
            <a:xfrm>
              <a:off x="5727700" y="2484438"/>
              <a:ext cx="754063" cy="750888"/>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7701401" y="2205038"/>
            <a:ext cx="1306513" cy="1527175"/>
            <a:chOff x="7793038" y="2205038"/>
            <a:chExt cx="1306513" cy="1527175"/>
          </a:xfrm>
        </p:grpSpPr>
        <p:sp>
          <p:nvSpPr>
            <p:cNvPr id="9" name="Freeform 8"/>
            <p:cNvSpPr>
              <a:spLocks/>
            </p:cNvSpPr>
            <p:nvPr/>
          </p:nvSpPr>
          <p:spPr bwMode="auto">
            <a:xfrm>
              <a:off x="7793038"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0" y="0"/>
                    <a:pt x="827"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noEditPoints="1"/>
            </p:cNvSpPr>
            <p:nvPr/>
          </p:nvSpPr>
          <p:spPr bwMode="auto">
            <a:xfrm>
              <a:off x="8065047" y="2423672"/>
              <a:ext cx="819646" cy="881946"/>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9908424" y="2205038"/>
            <a:ext cx="1304925" cy="1527175"/>
            <a:chOff x="10109201" y="2205038"/>
            <a:chExt cx="1304925" cy="1527175"/>
          </a:xfrm>
        </p:grpSpPr>
        <p:sp>
          <p:nvSpPr>
            <p:cNvPr id="10" name="Freeform 9"/>
            <p:cNvSpPr>
              <a:spLocks/>
            </p:cNvSpPr>
            <p:nvPr/>
          </p:nvSpPr>
          <p:spPr bwMode="auto">
            <a:xfrm>
              <a:off x="10109201"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noEditPoints="1"/>
            </p:cNvSpPr>
            <p:nvPr/>
          </p:nvSpPr>
          <p:spPr bwMode="auto">
            <a:xfrm>
              <a:off x="10391776" y="2454276"/>
              <a:ext cx="814388" cy="768350"/>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54"/>
          <p:cNvSpPr txBox="1"/>
          <p:nvPr/>
        </p:nvSpPr>
        <p:spPr>
          <a:xfrm>
            <a:off x="406400" y="3751903"/>
            <a:ext cx="2659148" cy="523220"/>
          </a:xfrm>
          <a:prstGeom prst="rect">
            <a:avLst/>
          </a:prstGeom>
          <a:noFill/>
        </p:spPr>
        <p:txBody>
          <a:bodyPr wrap="square" rtlCol="0">
            <a:spAutoFit/>
          </a:bodyPr>
          <a:lstStyle/>
          <a:p>
            <a:pPr algn="ctr"/>
            <a:r>
              <a:rPr lang="zh-CN" altLang="en-US" sz="2800" b="1" dirty="0" smtClean="0">
                <a:solidFill>
                  <a:schemeClr val="accent1"/>
                </a:solidFill>
                <a:latin typeface="微软雅黑"/>
                <a:ea typeface="微软雅黑"/>
              </a:rPr>
              <a:t>公司</a:t>
            </a:r>
            <a:r>
              <a:rPr lang="en-US" altLang="zh-CN" sz="2800" b="1" dirty="0" smtClean="0">
                <a:solidFill>
                  <a:schemeClr val="accent1"/>
                </a:solidFill>
                <a:latin typeface="微软雅黑"/>
                <a:ea typeface="微软雅黑"/>
              </a:rPr>
              <a:t>/</a:t>
            </a:r>
            <a:r>
              <a:rPr lang="zh-CN" altLang="en-US" sz="2800" b="1" dirty="0" smtClean="0">
                <a:solidFill>
                  <a:schemeClr val="accent1"/>
                </a:solidFill>
                <a:latin typeface="微软雅黑"/>
                <a:ea typeface="微软雅黑"/>
              </a:rPr>
              <a:t>团队介绍</a:t>
            </a:r>
            <a:endParaRPr lang="zh-CN" altLang="en-US" sz="2800" b="1" dirty="0">
              <a:solidFill>
                <a:schemeClr val="accent1"/>
              </a:solidFill>
              <a:latin typeface="微软雅黑"/>
              <a:ea typeface="微软雅黑"/>
            </a:endParaRPr>
          </a:p>
        </p:txBody>
      </p:sp>
      <p:sp>
        <p:nvSpPr>
          <p:cNvPr id="61" name="TextBox 60"/>
          <p:cNvSpPr txBox="1"/>
          <p:nvPr/>
        </p:nvSpPr>
        <p:spPr>
          <a:xfrm>
            <a:off x="3053239" y="3751903"/>
            <a:ext cx="178427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smtClean="0"/>
              <a:t>项目简介</a:t>
            </a:r>
            <a:endParaRPr lang="zh-CN" altLang="en-US" dirty="0"/>
          </a:p>
        </p:txBody>
      </p:sp>
      <p:sp>
        <p:nvSpPr>
          <p:cNvPr id="62" name="TextBox 61"/>
          <p:cNvSpPr txBox="1"/>
          <p:nvPr/>
        </p:nvSpPr>
        <p:spPr>
          <a:xfrm>
            <a:off x="5092483"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smtClean="0"/>
              <a:t>产品和运营</a:t>
            </a:r>
            <a:endParaRPr lang="zh-CN" altLang="en-US" dirty="0"/>
          </a:p>
        </p:txBody>
      </p:sp>
      <p:sp>
        <p:nvSpPr>
          <p:cNvPr id="63" name="TextBox 62"/>
          <p:cNvSpPr txBox="1"/>
          <p:nvPr/>
        </p:nvSpPr>
        <p:spPr>
          <a:xfrm>
            <a:off x="7276125"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smtClean="0"/>
              <a:t>发展计划</a:t>
            </a:r>
            <a:endParaRPr lang="zh-CN" altLang="en-US" dirty="0"/>
          </a:p>
        </p:txBody>
      </p:sp>
      <p:sp>
        <p:nvSpPr>
          <p:cNvPr id="64" name="TextBox 63"/>
          <p:cNvSpPr txBox="1"/>
          <p:nvPr/>
        </p:nvSpPr>
        <p:spPr>
          <a:xfrm>
            <a:off x="9459767"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smtClean="0"/>
              <a:t>财务和融资</a:t>
            </a:r>
            <a:endParaRPr lang="zh-CN" altLang="en-US" dirty="0"/>
          </a:p>
        </p:txBody>
      </p:sp>
      <p:sp>
        <p:nvSpPr>
          <p:cNvPr id="21" name="TextBox 20"/>
          <p:cNvSpPr txBox="1"/>
          <p:nvPr/>
        </p:nvSpPr>
        <p:spPr>
          <a:xfrm>
            <a:off x="1093919" y="4221088"/>
            <a:ext cx="1261884" cy="369332"/>
          </a:xfrm>
          <a:prstGeom prst="rect">
            <a:avLst/>
          </a:prstGeom>
          <a:noFill/>
        </p:spPr>
        <p:txBody>
          <a:bodyPr wrap="none" rtlCol="0">
            <a:spAutoFit/>
          </a:bodyPr>
          <a:lstStyle/>
          <a:p>
            <a:r>
              <a:rPr lang="en-US" altLang="zh-CN" dirty="0" smtClean="0">
                <a:solidFill>
                  <a:schemeClr val="accent1"/>
                </a:solidFill>
                <a:latin typeface="+mn-ea"/>
                <a:ea typeface="+mn-ea"/>
              </a:rPr>
              <a:t>(</a:t>
            </a:r>
            <a:r>
              <a:rPr lang="zh-CN" altLang="en-US" dirty="0" smtClean="0">
                <a:solidFill>
                  <a:schemeClr val="accent1"/>
                </a:solidFill>
                <a:latin typeface="+mn-ea"/>
                <a:ea typeface="+mn-ea"/>
              </a:rPr>
              <a:t>我们是谁</a:t>
            </a:r>
            <a:r>
              <a:rPr lang="en-US" altLang="zh-CN" dirty="0" smtClean="0">
                <a:solidFill>
                  <a:schemeClr val="accent1"/>
                </a:solidFill>
                <a:latin typeface="+mn-ea"/>
                <a:ea typeface="+mn-ea"/>
              </a:rPr>
              <a:t>)</a:t>
            </a:r>
            <a:endParaRPr lang="zh-CN" altLang="en-US" dirty="0">
              <a:solidFill>
                <a:schemeClr val="accent1"/>
              </a:solidFill>
              <a:latin typeface="+mn-ea"/>
              <a:ea typeface="+mn-ea"/>
            </a:endParaRPr>
          </a:p>
        </p:txBody>
      </p:sp>
      <p:sp>
        <p:nvSpPr>
          <p:cNvPr id="82" name="TextBox 81"/>
          <p:cNvSpPr txBox="1"/>
          <p:nvPr/>
        </p:nvSpPr>
        <p:spPr>
          <a:xfrm>
            <a:off x="3053239" y="4221088"/>
            <a:ext cx="1723549" cy="369332"/>
          </a:xfrm>
          <a:prstGeom prst="rect">
            <a:avLst/>
          </a:prstGeom>
          <a:noFill/>
        </p:spPr>
        <p:txBody>
          <a:bodyPr wrap="none" rtlCol="0">
            <a:spAutoFit/>
          </a:bodyPr>
          <a:lstStyle/>
          <a:p>
            <a:r>
              <a:rPr lang="en-US" altLang="zh-CN" dirty="0" smtClean="0">
                <a:solidFill>
                  <a:schemeClr val="accent1"/>
                </a:solidFill>
                <a:latin typeface="+mn-ea"/>
                <a:ea typeface="+mn-ea"/>
              </a:rPr>
              <a:t>(</a:t>
            </a:r>
            <a:r>
              <a:rPr lang="zh-CN" altLang="en-US" dirty="0" smtClean="0">
                <a:solidFill>
                  <a:schemeClr val="accent1"/>
                </a:solidFill>
                <a:latin typeface="+mn-ea"/>
                <a:ea typeface="+mn-ea"/>
              </a:rPr>
              <a:t>我们要干什么</a:t>
            </a:r>
            <a:r>
              <a:rPr lang="en-US" altLang="zh-CN" dirty="0" smtClean="0">
                <a:solidFill>
                  <a:schemeClr val="accent1"/>
                </a:solidFill>
                <a:latin typeface="+mn-ea"/>
                <a:ea typeface="+mn-ea"/>
              </a:rPr>
              <a:t>)</a:t>
            </a:r>
            <a:endParaRPr lang="zh-CN" altLang="en-US" dirty="0">
              <a:solidFill>
                <a:schemeClr val="accent1"/>
              </a:solidFill>
              <a:latin typeface="+mn-ea"/>
              <a:ea typeface="+mn-ea"/>
            </a:endParaRPr>
          </a:p>
        </p:txBody>
      </p:sp>
      <p:sp>
        <p:nvSpPr>
          <p:cNvPr id="83" name="TextBox 82"/>
          <p:cNvSpPr txBox="1"/>
          <p:nvPr/>
        </p:nvSpPr>
        <p:spPr>
          <a:xfrm>
            <a:off x="5406039" y="4221088"/>
            <a:ext cx="1492716" cy="369332"/>
          </a:xfrm>
          <a:prstGeom prst="rect">
            <a:avLst/>
          </a:prstGeom>
          <a:noFill/>
        </p:spPr>
        <p:txBody>
          <a:bodyPr wrap="none" rtlCol="0">
            <a:spAutoFit/>
          </a:bodyPr>
          <a:lstStyle/>
          <a:p>
            <a:r>
              <a:rPr lang="en-US" altLang="zh-CN" dirty="0" smtClean="0">
                <a:solidFill>
                  <a:schemeClr val="accent1"/>
                </a:solidFill>
                <a:latin typeface="+mn-ea"/>
                <a:ea typeface="+mn-ea"/>
              </a:rPr>
              <a:t>(</a:t>
            </a:r>
            <a:r>
              <a:rPr lang="zh-CN" altLang="en-US" dirty="0" smtClean="0">
                <a:solidFill>
                  <a:schemeClr val="accent1"/>
                </a:solidFill>
                <a:latin typeface="+mn-ea"/>
                <a:ea typeface="+mn-ea"/>
              </a:rPr>
              <a:t>打算怎么做</a:t>
            </a:r>
            <a:r>
              <a:rPr lang="en-US" altLang="zh-CN" dirty="0" smtClean="0">
                <a:solidFill>
                  <a:schemeClr val="accent1"/>
                </a:solidFill>
                <a:latin typeface="+mn-ea"/>
                <a:ea typeface="+mn-ea"/>
              </a:rPr>
              <a:t>)</a:t>
            </a:r>
            <a:endParaRPr lang="zh-CN" altLang="en-US" dirty="0">
              <a:solidFill>
                <a:schemeClr val="accent1"/>
              </a:solidFill>
              <a:latin typeface="+mn-ea"/>
              <a:ea typeface="+mn-ea"/>
            </a:endParaRPr>
          </a:p>
        </p:txBody>
      </p:sp>
      <p:sp>
        <p:nvSpPr>
          <p:cNvPr id="84" name="TextBox 83"/>
          <p:cNvSpPr txBox="1"/>
          <p:nvPr/>
        </p:nvSpPr>
        <p:spPr>
          <a:xfrm>
            <a:off x="7406042" y="4221088"/>
            <a:ext cx="1954381" cy="369332"/>
          </a:xfrm>
          <a:prstGeom prst="rect">
            <a:avLst/>
          </a:prstGeom>
          <a:noFill/>
        </p:spPr>
        <p:txBody>
          <a:bodyPr wrap="none" rtlCol="0">
            <a:spAutoFit/>
          </a:bodyPr>
          <a:lstStyle/>
          <a:p>
            <a:r>
              <a:rPr lang="en-US" altLang="zh-CN" dirty="0" smtClean="0">
                <a:solidFill>
                  <a:schemeClr val="accent1"/>
                </a:solidFill>
                <a:latin typeface="+mn-ea"/>
                <a:ea typeface="+mn-ea"/>
              </a:rPr>
              <a:t>(</a:t>
            </a:r>
            <a:r>
              <a:rPr lang="zh-CN" altLang="en-US" dirty="0" smtClean="0">
                <a:solidFill>
                  <a:schemeClr val="accent1"/>
                </a:solidFill>
                <a:latin typeface="+mn-ea"/>
                <a:ea typeface="+mn-ea"/>
              </a:rPr>
              <a:t>长远打算是什么</a:t>
            </a:r>
            <a:r>
              <a:rPr lang="en-US" altLang="zh-CN" dirty="0" smtClean="0">
                <a:solidFill>
                  <a:schemeClr val="accent1"/>
                </a:solidFill>
                <a:latin typeface="+mn-ea"/>
                <a:ea typeface="+mn-ea"/>
              </a:rPr>
              <a:t>)</a:t>
            </a:r>
            <a:endParaRPr lang="zh-CN" altLang="en-US" dirty="0">
              <a:solidFill>
                <a:schemeClr val="accent1"/>
              </a:solidFill>
              <a:latin typeface="+mn-ea"/>
              <a:ea typeface="+mn-ea"/>
            </a:endParaRPr>
          </a:p>
        </p:txBody>
      </p:sp>
      <p:sp>
        <p:nvSpPr>
          <p:cNvPr id="85" name="TextBox 84"/>
          <p:cNvSpPr txBox="1"/>
          <p:nvPr/>
        </p:nvSpPr>
        <p:spPr>
          <a:xfrm>
            <a:off x="9895715" y="4221088"/>
            <a:ext cx="1492716" cy="369332"/>
          </a:xfrm>
          <a:prstGeom prst="rect">
            <a:avLst/>
          </a:prstGeom>
          <a:noFill/>
        </p:spPr>
        <p:txBody>
          <a:bodyPr wrap="none" rtlCol="0">
            <a:spAutoFit/>
          </a:bodyPr>
          <a:lstStyle/>
          <a:p>
            <a:r>
              <a:rPr lang="en-US" altLang="zh-CN" dirty="0" smtClean="0">
                <a:solidFill>
                  <a:schemeClr val="accent1"/>
                </a:solidFill>
                <a:latin typeface="+mn-ea"/>
                <a:ea typeface="+mn-ea"/>
              </a:rPr>
              <a:t>(</a:t>
            </a:r>
            <a:r>
              <a:rPr lang="zh-CN" altLang="en-US" dirty="0" smtClean="0">
                <a:solidFill>
                  <a:schemeClr val="accent1"/>
                </a:solidFill>
                <a:latin typeface="+mn-ea"/>
                <a:ea typeface="+mn-ea"/>
              </a:rPr>
              <a:t>花钱与找钱</a:t>
            </a:r>
            <a:r>
              <a:rPr lang="en-US" altLang="zh-CN" dirty="0" smtClean="0">
                <a:solidFill>
                  <a:schemeClr val="accent1"/>
                </a:solidFill>
                <a:latin typeface="+mn-ea"/>
                <a:ea typeface="+mn-ea"/>
              </a:rPr>
              <a:t>)</a:t>
            </a:r>
            <a:endParaRPr lang="zh-CN" altLang="en-US" dirty="0">
              <a:solidFill>
                <a:schemeClr val="accent1"/>
              </a:solidFill>
              <a:latin typeface="+mn-ea"/>
              <a:ea typeface="+mn-ea"/>
            </a:endParaRPr>
          </a:p>
        </p:txBody>
      </p:sp>
    </p:spTree>
    <p:extLst>
      <p:ext uri="{BB962C8B-B14F-4D97-AF65-F5344CB8AC3E}">
        <p14:creationId xmlns:p14="http://schemas.microsoft.com/office/powerpoint/2010/main" val="3271003766"/>
      </p:ext>
    </p:extLst>
  </p:cSld>
  <p:clrMapOvr>
    <a:masterClrMapping/>
  </p:clrMapOvr>
  <p:transition spd="slow" advTm="14932">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2.3.4  </a:t>
            </a:r>
            <a:r>
              <a:rPr lang="zh-CN" altLang="en-US" sz="2800" dirty="0" smtClean="0">
                <a:solidFill>
                  <a:schemeClr val="accent2"/>
                </a:solidFill>
                <a:latin typeface="微软雅黑"/>
                <a:ea typeface="微软雅黑"/>
              </a:rPr>
              <a:t>时尚区定制流程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4098" name="Picture 2" descr="X`Q261E_TF7}9M@4$36NOU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3" y="567844"/>
            <a:ext cx="12207546" cy="59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641766"/>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2.3.5  </a:t>
            </a:r>
            <a:r>
              <a:rPr lang="zh-CN" altLang="en-US" sz="2800" dirty="0" smtClean="0">
                <a:solidFill>
                  <a:schemeClr val="accent2"/>
                </a:solidFill>
                <a:latin typeface="微软雅黑"/>
                <a:ea typeface="微软雅黑"/>
              </a:rPr>
              <a:t>团体服定制流程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5122" name="Picture 2" descr="D}H]7FNEZF04[OBKCWHVAZ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93384"/>
            <a:ext cx="12196763" cy="583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293518"/>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2.4 </a:t>
            </a:r>
            <a:r>
              <a:rPr lang="zh-CN" altLang="en-US" sz="2800" dirty="0" smtClean="0">
                <a:solidFill>
                  <a:schemeClr val="accent2"/>
                </a:solidFill>
                <a:latin typeface="微软雅黑"/>
                <a:ea typeface="微软雅黑"/>
              </a:rPr>
              <a:t>行业前景</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57" name="Rectangle 5"/>
          <p:cNvSpPr>
            <a:spLocks noChangeArrowheads="1"/>
          </p:cNvSpPr>
          <p:nvPr/>
        </p:nvSpPr>
        <p:spPr bwMode="auto">
          <a:xfrm>
            <a:off x="362608" y="2173250"/>
            <a:ext cx="11493062" cy="2584450"/>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58" name="Rectangle 8"/>
          <p:cNvSpPr>
            <a:spLocks noChangeArrowheads="1"/>
          </p:cNvSpPr>
          <p:nvPr/>
        </p:nvSpPr>
        <p:spPr bwMode="auto">
          <a:xfrm>
            <a:off x="0" y="2173250"/>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pic>
        <p:nvPicPr>
          <p:cNvPr id="59"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97781"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26904" y="2420888"/>
            <a:ext cx="3096344" cy="403244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1" name="TextBox 60"/>
          <p:cNvSpPr txBox="1"/>
          <p:nvPr/>
        </p:nvSpPr>
        <p:spPr>
          <a:xfrm>
            <a:off x="1377657" y="3356992"/>
            <a:ext cx="2592288" cy="2062103"/>
          </a:xfrm>
          <a:prstGeom prst="rect">
            <a:avLst/>
          </a:prstGeom>
          <a:noFill/>
        </p:spPr>
        <p:txBody>
          <a:bodyPr wrap="square" rtlCol="0">
            <a:spAutoFit/>
          </a:bodyPr>
          <a:lstStyle/>
          <a:p>
            <a:pPr algn="just"/>
            <a:r>
              <a:rPr lang="zh-CN" altLang="en-US" sz="1600" dirty="0" smtClean="0">
                <a:solidFill>
                  <a:schemeClr val="accent1"/>
                </a:solidFill>
                <a:latin typeface="微软雅黑"/>
                <a:ea typeface="微软雅黑"/>
              </a:rPr>
              <a:t>定制大趋势已到来！</a:t>
            </a:r>
            <a:endParaRPr lang="en-US" altLang="zh-CN" sz="1600" dirty="0" smtClean="0">
              <a:solidFill>
                <a:schemeClr val="accent1"/>
              </a:solidFill>
              <a:latin typeface="微软雅黑"/>
              <a:ea typeface="微软雅黑"/>
            </a:endParaRPr>
          </a:p>
          <a:p>
            <a:pPr algn="just"/>
            <a:r>
              <a:rPr lang="zh-CN" altLang="en-US" sz="1600" dirty="0" smtClean="0">
                <a:solidFill>
                  <a:schemeClr val="accent1"/>
                </a:solidFill>
                <a:latin typeface="微软雅黑"/>
                <a:ea typeface="微软雅黑"/>
              </a:rPr>
              <a:t>美容、健身、培训、旅游、</a:t>
            </a:r>
            <a:endParaRPr lang="en-US" altLang="zh-CN" sz="1600" dirty="0" smtClean="0">
              <a:solidFill>
                <a:schemeClr val="accent1"/>
              </a:solidFill>
              <a:latin typeface="微软雅黑"/>
              <a:ea typeface="微软雅黑"/>
            </a:endParaRPr>
          </a:p>
          <a:p>
            <a:pPr algn="just"/>
            <a:r>
              <a:rPr lang="zh-CN" altLang="en-US" sz="1600" dirty="0" smtClean="0">
                <a:solidFill>
                  <a:schemeClr val="accent1"/>
                </a:solidFill>
                <a:latin typeface="微软雅黑"/>
                <a:ea typeface="微软雅黑"/>
              </a:rPr>
              <a:t>理财、房子、食品 </a:t>
            </a:r>
            <a:r>
              <a:rPr lang="en-US" altLang="zh-CN" sz="1600" dirty="0" smtClean="0">
                <a:solidFill>
                  <a:schemeClr val="accent1"/>
                </a:solidFill>
                <a:latin typeface="+mn-ea"/>
              </a:rPr>
              <a:t>……</a:t>
            </a:r>
          </a:p>
          <a:p>
            <a:pPr algn="just"/>
            <a:r>
              <a:rPr lang="zh-CN" altLang="en-US" sz="1600" dirty="0" smtClean="0">
                <a:solidFill>
                  <a:schemeClr val="accent1"/>
                </a:solidFill>
                <a:latin typeface="微软雅黑"/>
                <a:ea typeface="微软雅黑"/>
              </a:rPr>
              <a:t>都已进入定制化时代！！</a:t>
            </a:r>
            <a:endParaRPr lang="en-US" altLang="zh-CN" sz="1600" dirty="0" smtClean="0">
              <a:solidFill>
                <a:schemeClr val="accent1"/>
              </a:solidFill>
              <a:latin typeface="微软雅黑"/>
              <a:ea typeface="微软雅黑"/>
            </a:endParaRPr>
          </a:p>
          <a:p>
            <a:pPr algn="just"/>
            <a:r>
              <a:rPr lang="zh-CN" altLang="en-US" sz="1600" dirty="0" smtClean="0">
                <a:solidFill>
                  <a:schemeClr val="accent1"/>
                </a:solidFill>
                <a:latin typeface="微软雅黑"/>
                <a:ea typeface="微软雅黑"/>
              </a:rPr>
              <a:t>作为时尚产业的代表，服装服饰的定制，更受消费者的青睐！！！</a:t>
            </a:r>
            <a:endParaRPr lang="en-US" altLang="zh-CN" sz="1600" dirty="0" smtClean="0">
              <a:solidFill>
                <a:schemeClr val="accent1"/>
              </a:solidFill>
              <a:latin typeface="微软雅黑"/>
              <a:ea typeface="微软雅黑"/>
            </a:endParaRPr>
          </a:p>
          <a:p>
            <a:pPr algn="just"/>
            <a:endParaRPr lang="zh-CN" altLang="en-US" sz="1600" dirty="0">
              <a:solidFill>
                <a:schemeClr val="accent1"/>
              </a:solidFill>
              <a:latin typeface="微软雅黑"/>
              <a:ea typeface="微软雅黑"/>
            </a:endParaRPr>
          </a:p>
        </p:txBody>
      </p:sp>
      <p:sp>
        <p:nvSpPr>
          <p:cNvPr id="62" name="圆角矩形 61"/>
          <p:cNvSpPr/>
          <p:nvPr/>
        </p:nvSpPr>
        <p:spPr bwMode="auto">
          <a:xfrm>
            <a:off x="4538844" y="2420888"/>
            <a:ext cx="3096344" cy="403244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3" name="TextBox 62"/>
          <p:cNvSpPr txBox="1"/>
          <p:nvPr/>
        </p:nvSpPr>
        <p:spPr>
          <a:xfrm>
            <a:off x="4789597" y="3168020"/>
            <a:ext cx="2592288" cy="3293209"/>
          </a:xfrm>
          <a:prstGeom prst="rect">
            <a:avLst/>
          </a:prstGeom>
          <a:noFill/>
        </p:spPr>
        <p:txBody>
          <a:bodyPr wrap="square" rtlCol="0">
            <a:spAutoFit/>
          </a:bodyPr>
          <a:lstStyle/>
          <a:p>
            <a:pPr algn="just"/>
            <a:r>
              <a:rPr lang="zh-CN" altLang="en-US" sz="1600" dirty="0" smtClean="0">
                <a:solidFill>
                  <a:schemeClr val="accent1"/>
                </a:solidFill>
                <a:latin typeface="微软雅黑"/>
                <a:ea typeface="微软雅黑"/>
              </a:rPr>
              <a:t>服装的市场容量在</a:t>
            </a:r>
            <a:r>
              <a:rPr lang="en-US" altLang="zh-CN" sz="1600" dirty="0" smtClean="0">
                <a:solidFill>
                  <a:schemeClr val="accent1"/>
                </a:solidFill>
                <a:latin typeface="微软雅黑"/>
                <a:ea typeface="微软雅黑"/>
              </a:rPr>
              <a:t>20000</a:t>
            </a:r>
            <a:r>
              <a:rPr lang="zh-CN" altLang="en-US" sz="1600" dirty="0" smtClean="0">
                <a:solidFill>
                  <a:schemeClr val="accent1"/>
                </a:solidFill>
                <a:latin typeface="微软雅黑"/>
                <a:ea typeface="微软雅黑"/>
              </a:rPr>
              <a:t>亿左右，而且每年都保持在这个水平，受经济形势的影响小。</a:t>
            </a:r>
            <a:endParaRPr lang="en-US" altLang="zh-CN" sz="1600" dirty="0" smtClean="0">
              <a:solidFill>
                <a:schemeClr val="accent1"/>
              </a:solidFill>
              <a:latin typeface="微软雅黑"/>
              <a:ea typeface="微软雅黑"/>
            </a:endParaRPr>
          </a:p>
          <a:p>
            <a:pPr algn="just"/>
            <a:r>
              <a:rPr lang="zh-CN" altLang="en-US" sz="1600" dirty="0" smtClean="0">
                <a:solidFill>
                  <a:schemeClr val="accent1"/>
                </a:solidFill>
                <a:latin typeface="微软雅黑"/>
                <a:ea typeface="微软雅黑"/>
              </a:rPr>
              <a:t>服装定制处于发展的初级阶段，市场前景不可估量。跟以下因素有关：</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1.</a:t>
            </a:r>
            <a:r>
              <a:rPr lang="zh-CN" altLang="en-US" sz="1600" dirty="0" smtClean="0">
                <a:solidFill>
                  <a:schemeClr val="accent1"/>
                </a:solidFill>
                <a:latin typeface="微软雅黑"/>
                <a:ea typeface="微软雅黑"/>
              </a:rPr>
              <a:t>市场引导</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2.</a:t>
            </a:r>
            <a:r>
              <a:rPr lang="zh-CN" altLang="en-US" sz="1600" dirty="0" smtClean="0">
                <a:solidFill>
                  <a:schemeClr val="accent1"/>
                </a:solidFill>
                <a:latin typeface="微软雅黑"/>
                <a:ea typeface="微软雅黑"/>
              </a:rPr>
              <a:t>价格因素</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3.</a:t>
            </a:r>
            <a:r>
              <a:rPr lang="zh-CN" altLang="en-US" sz="1600" dirty="0" smtClean="0">
                <a:solidFill>
                  <a:schemeClr val="accent1"/>
                </a:solidFill>
                <a:latin typeface="微软雅黑"/>
                <a:ea typeface="微软雅黑"/>
              </a:rPr>
              <a:t>实现个性化的途径</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4.</a:t>
            </a:r>
            <a:r>
              <a:rPr lang="zh-CN" altLang="en-US" sz="1600" dirty="0" smtClean="0">
                <a:solidFill>
                  <a:schemeClr val="accent1"/>
                </a:solidFill>
                <a:latin typeface="微软雅黑"/>
                <a:ea typeface="微软雅黑"/>
              </a:rPr>
              <a:t>产品链</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5.</a:t>
            </a:r>
            <a:r>
              <a:rPr lang="zh-CN" altLang="en-US" sz="1600" dirty="0" smtClean="0">
                <a:solidFill>
                  <a:schemeClr val="accent1"/>
                </a:solidFill>
                <a:latin typeface="微软雅黑"/>
                <a:ea typeface="微软雅黑"/>
              </a:rPr>
              <a:t>购物体验</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6.</a:t>
            </a:r>
            <a:r>
              <a:rPr lang="zh-CN" altLang="en-US" sz="1600" dirty="0" smtClean="0">
                <a:solidFill>
                  <a:schemeClr val="accent1"/>
                </a:solidFill>
                <a:latin typeface="微软雅黑"/>
                <a:ea typeface="微软雅黑"/>
              </a:rPr>
              <a:t>售后体验</a:t>
            </a:r>
            <a:endParaRPr lang="zh-CN" altLang="en-US" sz="1600" dirty="0">
              <a:solidFill>
                <a:schemeClr val="accent1"/>
              </a:solidFill>
              <a:latin typeface="微软雅黑"/>
              <a:ea typeface="微软雅黑"/>
            </a:endParaRPr>
          </a:p>
        </p:txBody>
      </p:sp>
      <p:sp>
        <p:nvSpPr>
          <p:cNvPr id="64" name="圆角矩形 63"/>
          <p:cNvSpPr/>
          <p:nvPr/>
        </p:nvSpPr>
        <p:spPr bwMode="auto">
          <a:xfrm>
            <a:off x="7950784" y="2420888"/>
            <a:ext cx="3096344" cy="403244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3991692"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439635"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8"/>
          <p:cNvSpPr>
            <a:spLocks noChangeArrowheads="1"/>
          </p:cNvSpPr>
          <p:nvPr/>
        </p:nvSpPr>
        <p:spPr bwMode="auto">
          <a:xfrm>
            <a:off x="11944515" y="2173250"/>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69" name="椭圆 68"/>
          <p:cNvSpPr/>
          <p:nvPr/>
        </p:nvSpPr>
        <p:spPr bwMode="auto">
          <a:xfrm>
            <a:off x="1811987" y="1377135"/>
            <a:ext cx="1723628" cy="1723628"/>
          </a:xfrm>
          <a:prstGeom prst="ellipse">
            <a:avLst/>
          </a:prstGeom>
          <a:solidFill>
            <a:schemeClr val="tx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0" name="TextBox 69"/>
          <p:cNvSpPr txBox="1"/>
          <p:nvPr/>
        </p:nvSpPr>
        <p:spPr>
          <a:xfrm>
            <a:off x="1993925" y="2065863"/>
            <a:ext cx="1415772" cy="461665"/>
          </a:xfrm>
          <a:prstGeom prst="rect">
            <a:avLst/>
          </a:prstGeom>
          <a:noFill/>
        </p:spPr>
        <p:txBody>
          <a:bodyPr wrap="none" rtlCol="0">
            <a:spAutoFit/>
          </a:bodyPr>
          <a:lstStyle/>
          <a:p>
            <a:r>
              <a:rPr lang="zh-CN" altLang="en-US" sz="2400" dirty="0" smtClean="0">
                <a:solidFill>
                  <a:srgbClr val="F8F8F8"/>
                </a:solidFill>
                <a:latin typeface="微软雅黑"/>
                <a:ea typeface="微软雅黑"/>
              </a:rPr>
              <a:t>发展趋势</a:t>
            </a:r>
            <a:endParaRPr lang="zh-CN" altLang="en-US" sz="2400" dirty="0">
              <a:solidFill>
                <a:srgbClr val="F8F8F8"/>
              </a:solidFill>
              <a:latin typeface="微软雅黑"/>
              <a:ea typeface="微软雅黑"/>
            </a:endParaRPr>
          </a:p>
        </p:txBody>
      </p:sp>
      <p:grpSp>
        <p:nvGrpSpPr>
          <p:cNvPr id="71" name="组合 70"/>
          <p:cNvGrpSpPr/>
          <p:nvPr/>
        </p:nvGrpSpPr>
        <p:grpSpPr>
          <a:xfrm>
            <a:off x="1807482" y="1521065"/>
            <a:ext cx="517088" cy="517088"/>
            <a:chOff x="1807482" y="1521065"/>
            <a:chExt cx="517088" cy="517088"/>
          </a:xfrm>
        </p:grpSpPr>
        <p:sp>
          <p:nvSpPr>
            <p:cNvPr id="72" name="椭圆 7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chemeClr val="accent2"/>
                </a:solidFill>
              </a:endParaRPr>
            </a:p>
          </p:txBody>
        </p:sp>
        <p:sp>
          <p:nvSpPr>
            <p:cNvPr id="73" name="TextBox 72"/>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accent2"/>
                  </a:solidFill>
                  <a:latin typeface="微软雅黑"/>
                  <a:ea typeface="微软雅黑"/>
                </a:rPr>
                <a:t>1</a:t>
              </a:r>
              <a:endParaRPr lang="zh-CN" altLang="en-US" sz="2400" dirty="0">
                <a:solidFill>
                  <a:schemeClr val="accent2"/>
                </a:solidFill>
                <a:latin typeface="微软雅黑"/>
                <a:ea typeface="微软雅黑"/>
              </a:endParaRPr>
            </a:p>
          </p:txBody>
        </p:sp>
      </p:grpSp>
      <p:sp>
        <p:nvSpPr>
          <p:cNvPr id="74" name="椭圆 73"/>
          <p:cNvSpPr/>
          <p:nvPr/>
        </p:nvSpPr>
        <p:spPr bwMode="auto">
          <a:xfrm>
            <a:off x="5238849" y="1340768"/>
            <a:ext cx="1723628" cy="1723628"/>
          </a:xfrm>
          <a:prstGeom prst="ellipse">
            <a:avLst/>
          </a:prstGeom>
          <a:solidFill>
            <a:schemeClr val="tx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5" name="TextBox 74"/>
          <p:cNvSpPr txBox="1"/>
          <p:nvPr/>
        </p:nvSpPr>
        <p:spPr>
          <a:xfrm>
            <a:off x="5452600" y="1971749"/>
            <a:ext cx="1415772"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市场容量</a:t>
            </a:r>
            <a:endParaRPr lang="zh-CN" altLang="en-US" sz="2400" dirty="0">
              <a:solidFill>
                <a:schemeClr val="accent2"/>
              </a:solidFill>
              <a:latin typeface="微软雅黑"/>
              <a:ea typeface="微软雅黑"/>
            </a:endParaRPr>
          </a:p>
        </p:txBody>
      </p:sp>
      <p:grpSp>
        <p:nvGrpSpPr>
          <p:cNvPr id="76" name="组合 75"/>
          <p:cNvGrpSpPr/>
          <p:nvPr/>
        </p:nvGrpSpPr>
        <p:grpSpPr>
          <a:xfrm>
            <a:off x="5234344" y="1426951"/>
            <a:ext cx="517088" cy="517088"/>
            <a:chOff x="1807482" y="1521065"/>
            <a:chExt cx="517088" cy="517088"/>
          </a:xfrm>
        </p:grpSpPr>
        <p:sp>
          <p:nvSpPr>
            <p:cNvPr id="77" name="椭圆 76"/>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chemeClr val="accent2"/>
                </a:solidFill>
              </a:endParaRPr>
            </a:p>
          </p:txBody>
        </p:sp>
        <p:sp>
          <p:nvSpPr>
            <p:cNvPr id="78" name="TextBox 77"/>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accent2"/>
                  </a:solidFill>
                  <a:latin typeface="微软雅黑"/>
                  <a:ea typeface="微软雅黑"/>
                </a:rPr>
                <a:t>2</a:t>
              </a:r>
              <a:endParaRPr lang="zh-CN" altLang="en-US" sz="2400" dirty="0">
                <a:solidFill>
                  <a:schemeClr val="accent2"/>
                </a:solidFill>
                <a:latin typeface="微软雅黑"/>
                <a:ea typeface="微软雅黑"/>
              </a:endParaRPr>
            </a:p>
          </p:txBody>
        </p:sp>
      </p:grpSp>
      <p:sp>
        <p:nvSpPr>
          <p:cNvPr id="79" name="椭圆 78"/>
          <p:cNvSpPr/>
          <p:nvPr/>
        </p:nvSpPr>
        <p:spPr bwMode="auto">
          <a:xfrm>
            <a:off x="8623166" y="1268760"/>
            <a:ext cx="1723628" cy="1723628"/>
          </a:xfrm>
          <a:prstGeom prst="ellipse">
            <a:avLst/>
          </a:prstGeom>
          <a:solidFill>
            <a:schemeClr val="bg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80" name="TextBox 79"/>
          <p:cNvSpPr txBox="1"/>
          <p:nvPr/>
        </p:nvSpPr>
        <p:spPr>
          <a:xfrm>
            <a:off x="8791070" y="1899741"/>
            <a:ext cx="1415772" cy="461665"/>
          </a:xfrm>
          <a:prstGeom prst="rect">
            <a:avLst/>
          </a:prstGeom>
          <a:noFill/>
        </p:spPr>
        <p:txBody>
          <a:bodyPr wrap="none" rtlCol="0">
            <a:spAutoFit/>
          </a:bodyPr>
          <a:lstStyle/>
          <a:p>
            <a:r>
              <a:rPr lang="zh-CN" altLang="en-US" sz="2400" dirty="0" smtClean="0">
                <a:solidFill>
                  <a:srgbClr val="F8F8F8"/>
                </a:solidFill>
                <a:latin typeface="微软雅黑"/>
                <a:ea typeface="微软雅黑"/>
              </a:rPr>
              <a:t>消费习惯</a:t>
            </a:r>
            <a:endParaRPr lang="zh-CN" altLang="en-US" sz="2400" dirty="0">
              <a:solidFill>
                <a:srgbClr val="F8F8F8"/>
              </a:solidFill>
              <a:latin typeface="微软雅黑"/>
              <a:ea typeface="微软雅黑"/>
            </a:endParaRPr>
          </a:p>
        </p:txBody>
      </p:sp>
      <p:grpSp>
        <p:nvGrpSpPr>
          <p:cNvPr id="81" name="组合 80"/>
          <p:cNvGrpSpPr/>
          <p:nvPr/>
        </p:nvGrpSpPr>
        <p:grpSpPr>
          <a:xfrm>
            <a:off x="8618661" y="1354943"/>
            <a:ext cx="517088" cy="517088"/>
            <a:chOff x="1807482" y="1521065"/>
            <a:chExt cx="517088" cy="517088"/>
          </a:xfrm>
        </p:grpSpPr>
        <p:sp>
          <p:nvSpPr>
            <p:cNvPr id="82" name="椭圆 8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chemeClr val="accent2"/>
                </a:solidFill>
              </a:endParaRPr>
            </a:p>
          </p:txBody>
        </p:sp>
        <p:sp>
          <p:nvSpPr>
            <p:cNvPr id="83" name="TextBox 82"/>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accent2"/>
                  </a:solidFill>
                  <a:latin typeface="微软雅黑"/>
                  <a:ea typeface="微软雅黑"/>
                </a:rPr>
                <a:t>3</a:t>
              </a:r>
              <a:endParaRPr lang="zh-CN" altLang="en-US" sz="2400" dirty="0">
                <a:solidFill>
                  <a:schemeClr val="accent2"/>
                </a:solidFill>
                <a:latin typeface="微软雅黑"/>
                <a:ea typeface="微软雅黑"/>
              </a:endParaRPr>
            </a:p>
          </p:txBody>
        </p:sp>
      </p:grpSp>
      <p:sp>
        <p:nvSpPr>
          <p:cNvPr id="31" name="TextBox 30"/>
          <p:cNvSpPr txBox="1"/>
          <p:nvPr/>
        </p:nvSpPr>
        <p:spPr>
          <a:xfrm>
            <a:off x="8110333" y="3158510"/>
            <a:ext cx="2740576" cy="2308324"/>
          </a:xfrm>
          <a:prstGeom prst="rect">
            <a:avLst/>
          </a:prstGeom>
          <a:noFill/>
        </p:spPr>
        <p:txBody>
          <a:bodyPr wrap="square" rtlCol="0">
            <a:spAutoFit/>
          </a:bodyPr>
          <a:lstStyle/>
          <a:p>
            <a:pPr algn="just"/>
            <a:r>
              <a:rPr lang="en-US" altLang="zh-CN" sz="1600" dirty="0" smtClean="0">
                <a:solidFill>
                  <a:schemeClr val="accent1"/>
                </a:solidFill>
                <a:latin typeface="微软雅黑"/>
                <a:ea typeface="微软雅黑"/>
              </a:rPr>
              <a:t>1.</a:t>
            </a:r>
            <a:r>
              <a:rPr lang="zh-CN" altLang="en-US" sz="1600" dirty="0" smtClean="0">
                <a:solidFill>
                  <a:schemeClr val="accent1"/>
                </a:solidFill>
                <a:latin typeface="微软雅黑"/>
                <a:ea typeface="微软雅黑"/>
              </a:rPr>
              <a:t>士豪消费观：</a:t>
            </a:r>
            <a:endParaRPr lang="en-US" altLang="zh-CN" sz="1600" dirty="0" smtClean="0">
              <a:solidFill>
                <a:schemeClr val="accent1"/>
              </a:solidFill>
              <a:latin typeface="微软雅黑"/>
              <a:ea typeface="微软雅黑"/>
            </a:endParaRPr>
          </a:p>
          <a:p>
            <a:pPr algn="just"/>
            <a:r>
              <a:rPr lang="en-US" altLang="zh-CN" sz="1600" dirty="0">
                <a:solidFill>
                  <a:schemeClr val="accent1"/>
                </a:solidFill>
                <a:latin typeface="微软雅黑"/>
                <a:ea typeface="微软雅黑"/>
              </a:rPr>
              <a:t> </a:t>
            </a:r>
            <a:r>
              <a:rPr lang="en-US" altLang="zh-CN" sz="1600" dirty="0" smtClean="0">
                <a:solidFill>
                  <a:schemeClr val="accent1"/>
                </a:solidFill>
                <a:latin typeface="微软雅黑"/>
                <a:ea typeface="微软雅黑"/>
              </a:rPr>
              <a:t>  </a:t>
            </a:r>
            <a:r>
              <a:rPr lang="zh-CN" altLang="en-US" sz="1600" dirty="0" smtClean="0">
                <a:solidFill>
                  <a:schemeClr val="accent1"/>
                </a:solidFill>
                <a:latin typeface="微软雅黑"/>
                <a:ea typeface="微软雅黑"/>
              </a:rPr>
              <a:t>突出品牌</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2.</a:t>
            </a:r>
            <a:r>
              <a:rPr lang="zh-CN" altLang="en-US" sz="1600" dirty="0" smtClean="0">
                <a:solidFill>
                  <a:schemeClr val="accent1"/>
                </a:solidFill>
                <a:latin typeface="微软雅黑"/>
                <a:ea typeface="微软雅黑"/>
              </a:rPr>
              <a:t>文艺名人、精英商务人士：</a:t>
            </a:r>
            <a:endParaRPr lang="en-US" altLang="zh-CN" sz="1600" dirty="0" smtClean="0">
              <a:solidFill>
                <a:schemeClr val="accent1"/>
              </a:solidFill>
              <a:latin typeface="微软雅黑"/>
              <a:ea typeface="微软雅黑"/>
            </a:endParaRPr>
          </a:p>
          <a:p>
            <a:pPr algn="just"/>
            <a:r>
              <a:rPr lang="zh-CN" altLang="en-US" sz="1600" dirty="0" smtClean="0">
                <a:solidFill>
                  <a:schemeClr val="accent1"/>
                </a:solidFill>
                <a:latin typeface="微软雅黑"/>
                <a:ea typeface="微软雅黑"/>
              </a:rPr>
              <a:t>   突出个性、品质</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3.</a:t>
            </a:r>
            <a:r>
              <a:rPr lang="zh-CN" altLang="en-US" sz="1600" dirty="0" smtClean="0">
                <a:solidFill>
                  <a:schemeClr val="accent1"/>
                </a:solidFill>
                <a:latin typeface="微软雅黑"/>
                <a:ea typeface="微软雅黑"/>
              </a:rPr>
              <a:t>白领、公务员：</a:t>
            </a:r>
            <a:endParaRPr lang="en-US" altLang="zh-CN" sz="1600" dirty="0" smtClean="0">
              <a:solidFill>
                <a:schemeClr val="accent1"/>
              </a:solidFill>
              <a:latin typeface="微软雅黑"/>
              <a:ea typeface="微软雅黑"/>
            </a:endParaRPr>
          </a:p>
          <a:p>
            <a:pPr algn="just"/>
            <a:r>
              <a:rPr lang="en-US" altLang="zh-CN" sz="1600" dirty="0">
                <a:solidFill>
                  <a:schemeClr val="accent1"/>
                </a:solidFill>
                <a:latin typeface="微软雅黑"/>
                <a:ea typeface="微软雅黑"/>
              </a:rPr>
              <a:t>  </a:t>
            </a:r>
            <a:r>
              <a:rPr lang="zh-CN" altLang="en-US" sz="1600" dirty="0" smtClean="0">
                <a:solidFill>
                  <a:schemeClr val="accent1"/>
                </a:solidFill>
                <a:latin typeface="微软雅黑"/>
                <a:ea typeface="微软雅黑"/>
              </a:rPr>
              <a:t>体面、性价比高</a:t>
            </a:r>
            <a:endParaRPr lang="en-US" altLang="zh-CN" sz="1600" dirty="0" smtClean="0">
              <a:solidFill>
                <a:schemeClr val="accent1"/>
              </a:solidFill>
              <a:latin typeface="微软雅黑"/>
              <a:ea typeface="微软雅黑"/>
            </a:endParaRPr>
          </a:p>
          <a:p>
            <a:pPr algn="just"/>
            <a:r>
              <a:rPr lang="en-US" altLang="zh-CN" sz="1600" dirty="0" smtClean="0">
                <a:solidFill>
                  <a:schemeClr val="accent1"/>
                </a:solidFill>
                <a:latin typeface="微软雅黑"/>
                <a:ea typeface="微软雅黑"/>
              </a:rPr>
              <a:t>4.</a:t>
            </a:r>
            <a:r>
              <a:rPr lang="zh-CN" altLang="en-US" sz="1600" dirty="0" smtClean="0">
                <a:solidFill>
                  <a:schemeClr val="accent1"/>
                </a:solidFill>
                <a:latin typeface="微软雅黑"/>
                <a:ea typeface="微软雅黑"/>
              </a:rPr>
              <a:t>时尚族、小资、年轻达人：</a:t>
            </a:r>
            <a:endParaRPr lang="en-US" altLang="zh-CN" sz="1600" dirty="0" smtClean="0">
              <a:solidFill>
                <a:schemeClr val="accent1"/>
              </a:solidFill>
              <a:latin typeface="微软雅黑"/>
              <a:ea typeface="微软雅黑"/>
            </a:endParaRPr>
          </a:p>
          <a:p>
            <a:pPr algn="just"/>
            <a:r>
              <a:rPr lang="en-US" altLang="zh-CN" sz="1600" dirty="0">
                <a:solidFill>
                  <a:schemeClr val="accent1"/>
                </a:solidFill>
                <a:latin typeface="微软雅黑"/>
                <a:ea typeface="微软雅黑"/>
              </a:rPr>
              <a:t> </a:t>
            </a:r>
            <a:r>
              <a:rPr lang="en-US" altLang="zh-CN" sz="1600" dirty="0" smtClean="0">
                <a:solidFill>
                  <a:schemeClr val="accent1"/>
                </a:solidFill>
                <a:latin typeface="微软雅黑"/>
                <a:ea typeface="微软雅黑"/>
              </a:rPr>
              <a:t> </a:t>
            </a:r>
            <a:r>
              <a:rPr lang="zh-CN" altLang="en-US" sz="1600" dirty="0" smtClean="0">
                <a:solidFill>
                  <a:schemeClr val="accent1"/>
                </a:solidFill>
                <a:latin typeface="微软雅黑"/>
                <a:ea typeface="微软雅黑"/>
              </a:rPr>
              <a:t>款式新颖、靓丽、价格合适、突出个性</a:t>
            </a:r>
            <a:endParaRPr lang="en-US" altLang="zh-CN" sz="1600" dirty="0" smtClean="0">
              <a:solidFill>
                <a:schemeClr val="accent1"/>
              </a:solidFill>
              <a:latin typeface="微软雅黑"/>
              <a:ea typeface="微软雅黑"/>
            </a:endParaRPr>
          </a:p>
        </p:txBody>
      </p:sp>
    </p:spTree>
    <p:extLst>
      <p:ext uri="{BB962C8B-B14F-4D97-AF65-F5344CB8AC3E}">
        <p14:creationId xmlns:p14="http://schemas.microsoft.com/office/powerpoint/2010/main" val="2795612587"/>
      </p:ext>
    </p:extLst>
  </p:cSld>
  <p:clrMapOvr>
    <a:masterClrMapping/>
  </p:clrMapOvr>
  <mc:AlternateContent xmlns:mc="http://schemas.openxmlformats.org/markup-compatibility/2006" xmlns:p14="http://schemas.microsoft.com/office/powerpoint/2010/main">
    <mc:Choice Requires="p14">
      <p:transition spd="slow" p14:dur="800" advTm="9127">
        <p14:prism dir="d"/>
      </p:transition>
    </mc:Choice>
    <mc:Fallback xmlns="">
      <p:transition spd="slow" advTm="912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1940"/>
                                </p:stCondLst>
                                <p:childTnLst>
                                  <p:par>
                                    <p:cTn id="25" presetID="2" presetClass="entr" presetSubtype="4"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ppt_x"/>
                                              </p:val>
                                            </p:tav>
                                            <p:tav tm="100000">
                                              <p:val>
                                                <p:strVal val="#ppt_x"/>
                                              </p:val>
                                            </p:tav>
                                          </p:tavLst>
                                        </p:anim>
                                        <p:anim calcmode="lin" valueType="num">
                                          <p:cBhvr additive="base">
                                            <p:cTn id="40" dur="500" fill="hold"/>
                                            <p:tgtEl>
                                              <p:spTgt spid="6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childTnLst>
                              </p:cTn>
                            </p:par>
                            <p:par>
                              <p:cTn id="57" fill="hold">
                                <p:stCondLst>
                                  <p:cond delay="2440"/>
                                </p:stCondLst>
                                <p:childTnLst>
                                  <p:par>
                                    <p:cTn id="58" presetID="10" presetClass="entr" presetSubtype="0" fill="hold" nodeType="after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600"/>
                                            <p:tgtEl>
                                              <p:spTgt spid="71"/>
                                            </p:tgtEl>
                                          </p:cBhvr>
                                        </p:animEffect>
                                      </p:childTnLst>
                                    </p:cTn>
                                  </p:par>
                                  <p:par>
                                    <p:cTn id="61"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62" dur="1000" fill="hold"/>
                                            <p:tgtEl>
                                              <p:spTgt spid="71"/>
                                            </p:tgtEl>
                                            <p:attrNameLst>
                                              <p:attrName>ppt_x</p:attrName>
                                              <p:attrName>ppt_y</p:attrName>
                                            </p:attrNameLst>
                                          </p:cBhvr>
                                          <p:rCtr x="4956" y="8889"/>
                                        </p:animMotion>
                                      </p:childTnLst>
                                    </p:cTn>
                                  </p:par>
                                  <p:par>
                                    <p:cTn id="63" presetID="21" presetClass="entr" presetSubtype="1" fill="hold" grpId="0" nodeType="withEffect">
                                      <p:stCondLst>
                                        <p:cond delay="200"/>
                                      </p:stCondLst>
                                      <p:childTnLst>
                                        <p:set>
                                          <p:cBhvr>
                                            <p:cTn id="64" dur="1" fill="hold">
                                              <p:stCondLst>
                                                <p:cond delay="0"/>
                                              </p:stCondLst>
                                            </p:cTn>
                                            <p:tgtEl>
                                              <p:spTgt spid="69"/>
                                            </p:tgtEl>
                                            <p:attrNameLst>
                                              <p:attrName>style.visibility</p:attrName>
                                            </p:attrNameLst>
                                          </p:cBhvr>
                                          <p:to>
                                            <p:strVal val="visible"/>
                                          </p:to>
                                        </p:set>
                                        <p:animEffect transition="in" filter="wheel(1)">
                                          <p:cBhvr>
                                            <p:cTn id="65" dur="1000"/>
                                            <p:tgtEl>
                                              <p:spTgt spid="69"/>
                                            </p:tgtEl>
                                          </p:cBhvr>
                                        </p:animEffect>
                                      </p:childTnLst>
                                    </p:cTn>
                                  </p:par>
                                </p:childTnLst>
                              </p:cTn>
                            </p:par>
                            <p:par>
                              <p:cTn id="66" fill="hold">
                                <p:stCondLst>
                                  <p:cond delay="3640"/>
                                </p:stCondLst>
                                <p:childTnLst>
                                  <p:par>
                                    <p:cTn id="67" presetID="31" presetClass="entr" presetSubtype="0"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fltVal val="0"/>
                                              </p:val>
                                            </p:tav>
                                            <p:tav tm="100000">
                                              <p:val>
                                                <p:strVal val="#ppt_w"/>
                                              </p:val>
                                            </p:tav>
                                          </p:tavLst>
                                        </p:anim>
                                        <p:anim calcmode="lin" valueType="num">
                                          <p:cBhvr>
                                            <p:cTn id="70" dur="500" fill="hold"/>
                                            <p:tgtEl>
                                              <p:spTgt spid="70"/>
                                            </p:tgtEl>
                                            <p:attrNameLst>
                                              <p:attrName>ppt_h</p:attrName>
                                            </p:attrNameLst>
                                          </p:cBhvr>
                                          <p:tavLst>
                                            <p:tav tm="0">
                                              <p:val>
                                                <p:fltVal val="0"/>
                                              </p:val>
                                            </p:tav>
                                            <p:tav tm="100000">
                                              <p:val>
                                                <p:strVal val="#ppt_h"/>
                                              </p:val>
                                            </p:tav>
                                          </p:tavLst>
                                        </p:anim>
                                        <p:anim calcmode="lin" valueType="num">
                                          <p:cBhvr>
                                            <p:cTn id="71" dur="500" fill="hold"/>
                                            <p:tgtEl>
                                              <p:spTgt spid="70"/>
                                            </p:tgtEl>
                                            <p:attrNameLst>
                                              <p:attrName>style.rotation</p:attrName>
                                            </p:attrNameLst>
                                          </p:cBhvr>
                                          <p:tavLst>
                                            <p:tav tm="0">
                                              <p:val>
                                                <p:fltVal val="90"/>
                                              </p:val>
                                            </p:tav>
                                            <p:tav tm="100000">
                                              <p:val>
                                                <p:fltVal val="0"/>
                                              </p:val>
                                            </p:tav>
                                          </p:tavLst>
                                        </p:anim>
                                        <p:animEffect transition="in" filter="fade">
                                          <p:cBhvr>
                                            <p:cTn id="72" dur="500"/>
                                            <p:tgtEl>
                                              <p:spTgt spid="70"/>
                                            </p:tgtEl>
                                          </p:cBhvr>
                                        </p:animEffect>
                                      </p:childTnLst>
                                    </p:cTn>
                                  </p:par>
                                </p:childTnLst>
                              </p:cTn>
                            </p:par>
                            <p:par>
                              <p:cTn id="73" fill="hold">
                                <p:stCondLst>
                                  <p:cond delay="4140"/>
                                </p:stCondLst>
                                <p:childTnLst>
                                  <p:par>
                                    <p:cTn id="74" presetID="10" presetClass="entr" presetSubtype="0"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600"/>
                                            <p:tgtEl>
                                              <p:spTgt spid="76"/>
                                            </p:tgtEl>
                                          </p:cBhvr>
                                        </p:animEffect>
                                      </p:childTnLst>
                                    </p:cTn>
                                  </p:par>
                                  <p:par>
                                    <p:cTn id="7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78" dur="1000" fill="hold"/>
                                            <p:tgtEl>
                                              <p:spTgt spid="76"/>
                                            </p:tgtEl>
                                            <p:attrNameLst>
                                              <p:attrName>ppt_x</p:attrName>
                                              <p:attrName>ppt_y</p:attrName>
                                            </p:attrNameLst>
                                          </p:cBhvr>
                                          <p:rCtr x="4956" y="8889"/>
                                        </p:animMotion>
                                      </p:childTnLst>
                                    </p:cTn>
                                  </p:par>
                                  <p:par>
                                    <p:cTn id="79" presetID="21" presetClass="entr" presetSubtype="1" fill="hold" grpId="0" nodeType="withEffect">
                                      <p:stCondLst>
                                        <p:cond delay="200"/>
                                      </p:stCondLst>
                                      <p:childTnLst>
                                        <p:set>
                                          <p:cBhvr>
                                            <p:cTn id="80" dur="1" fill="hold">
                                              <p:stCondLst>
                                                <p:cond delay="0"/>
                                              </p:stCondLst>
                                            </p:cTn>
                                            <p:tgtEl>
                                              <p:spTgt spid="74"/>
                                            </p:tgtEl>
                                            <p:attrNameLst>
                                              <p:attrName>style.visibility</p:attrName>
                                            </p:attrNameLst>
                                          </p:cBhvr>
                                          <p:to>
                                            <p:strVal val="visible"/>
                                          </p:to>
                                        </p:set>
                                        <p:animEffect transition="in" filter="wheel(1)">
                                          <p:cBhvr>
                                            <p:cTn id="81" dur="1000"/>
                                            <p:tgtEl>
                                              <p:spTgt spid="74"/>
                                            </p:tgtEl>
                                          </p:cBhvr>
                                        </p:animEffect>
                                      </p:childTnLst>
                                    </p:cTn>
                                  </p:par>
                                </p:childTnLst>
                              </p:cTn>
                            </p:par>
                            <p:par>
                              <p:cTn id="82" fill="hold">
                                <p:stCondLst>
                                  <p:cond delay="5340"/>
                                </p:stCondLst>
                                <p:childTnLst>
                                  <p:par>
                                    <p:cTn id="83" presetID="31" presetClass="entr" presetSubtype="0" fill="hold" grpId="0" nodeType="afterEffect">
                                      <p:stCondLst>
                                        <p:cond delay="0"/>
                                      </p:stCondLst>
                                      <p:childTnLst>
                                        <p:set>
                                          <p:cBhvr>
                                            <p:cTn id="84" dur="1" fill="hold">
                                              <p:stCondLst>
                                                <p:cond delay="0"/>
                                              </p:stCondLst>
                                            </p:cTn>
                                            <p:tgtEl>
                                              <p:spTgt spid="75"/>
                                            </p:tgtEl>
                                            <p:attrNameLst>
                                              <p:attrName>style.visibility</p:attrName>
                                            </p:attrNameLst>
                                          </p:cBhvr>
                                          <p:to>
                                            <p:strVal val="visible"/>
                                          </p:to>
                                        </p:set>
                                        <p:anim calcmode="lin" valueType="num">
                                          <p:cBhvr>
                                            <p:cTn id="85" dur="500" fill="hold"/>
                                            <p:tgtEl>
                                              <p:spTgt spid="75"/>
                                            </p:tgtEl>
                                            <p:attrNameLst>
                                              <p:attrName>ppt_w</p:attrName>
                                            </p:attrNameLst>
                                          </p:cBhvr>
                                          <p:tavLst>
                                            <p:tav tm="0">
                                              <p:val>
                                                <p:fltVal val="0"/>
                                              </p:val>
                                            </p:tav>
                                            <p:tav tm="100000">
                                              <p:val>
                                                <p:strVal val="#ppt_w"/>
                                              </p:val>
                                            </p:tav>
                                          </p:tavLst>
                                        </p:anim>
                                        <p:anim calcmode="lin" valueType="num">
                                          <p:cBhvr>
                                            <p:cTn id="86" dur="500" fill="hold"/>
                                            <p:tgtEl>
                                              <p:spTgt spid="75"/>
                                            </p:tgtEl>
                                            <p:attrNameLst>
                                              <p:attrName>ppt_h</p:attrName>
                                            </p:attrNameLst>
                                          </p:cBhvr>
                                          <p:tavLst>
                                            <p:tav tm="0">
                                              <p:val>
                                                <p:fltVal val="0"/>
                                              </p:val>
                                            </p:tav>
                                            <p:tav tm="100000">
                                              <p:val>
                                                <p:strVal val="#ppt_h"/>
                                              </p:val>
                                            </p:tav>
                                          </p:tavLst>
                                        </p:anim>
                                        <p:anim calcmode="lin" valueType="num">
                                          <p:cBhvr>
                                            <p:cTn id="87" dur="500" fill="hold"/>
                                            <p:tgtEl>
                                              <p:spTgt spid="75"/>
                                            </p:tgtEl>
                                            <p:attrNameLst>
                                              <p:attrName>style.rotation</p:attrName>
                                            </p:attrNameLst>
                                          </p:cBhvr>
                                          <p:tavLst>
                                            <p:tav tm="0">
                                              <p:val>
                                                <p:fltVal val="90"/>
                                              </p:val>
                                            </p:tav>
                                            <p:tav tm="100000">
                                              <p:val>
                                                <p:fltVal val="0"/>
                                              </p:val>
                                            </p:tav>
                                          </p:tavLst>
                                        </p:anim>
                                        <p:animEffect transition="in" filter="fade">
                                          <p:cBhvr>
                                            <p:cTn id="88" dur="500"/>
                                            <p:tgtEl>
                                              <p:spTgt spid="75"/>
                                            </p:tgtEl>
                                          </p:cBhvr>
                                        </p:animEffect>
                                      </p:childTnLst>
                                    </p:cTn>
                                  </p:par>
                                </p:childTnLst>
                              </p:cTn>
                            </p:par>
                            <p:par>
                              <p:cTn id="89" fill="hold">
                                <p:stCondLst>
                                  <p:cond delay="5840"/>
                                </p:stCondLst>
                                <p:childTnLst>
                                  <p:par>
                                    <p:cTn id="90" presetID="10" presetClass="entr" presetSubtype="0"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600"/>
                                            <p:tgtEl>
                                              <p:spTgt spid="81"/>
                                            </p:tgtEl>
                                          </p:cBhvr>
                                        </p:animEffect>
                                      </p:childTnLst>
                                    </p:cTn>
                                  </p:par>
                                  <p:par>
                                    <p:cTn id="93"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94" dur="1000" fill="hold"/>
                                            <p:tgtEl>
                                              <p:spTgt spid="81"/>
                                            </p:tgtEl>
                                            <p:attrNameLst>
                                              <p:attrName>ppt_x</p:attrName>
                                              <p:attrName>ppt_y</p:attrName>
                                            </p:attrNameLst>
                                          </p:cBhvr>
                                          <p:rCtr x="4956" y="8889"/>
                                        </p:animMotion>
                                      </p:childTnLst>
                                    </p:cTn>
                                  </p:par>
                                  <p:par>
                                    <p:cTn id="95" presetID="21" presetClass="entr" presetSubtype="1" fill="hold" grpId="0" nodeType="withEffect">
                                      <p:stCondLst>
                                        <p:cond delay="200"/>
                                      </p:stCondLst>
                                      <p:childTnLst>
                                        <p:set>
                                          <p:cBhvr>
                                            <p:cTn id="96" dur="1" fill="hold">
                                              <p:stCondLst>
                                                <p:cond delay="0"/>
                                              </p:stCondLst>
                                            </p:cTn>
                                            <p:tgtEl>
                                              <p:spTgt spid="79"/>
                                            </p:tgtEl>
                                            <p:attrNameLst>
                                              <p:attrName>style.visibility</p:attrName>
                                            </p:attrNameLst>
                                          </p:cBhvr>
                                          <p:to>
                                            <p:strVal val="visible"/>
                                          </p:to>
                                        </p:set>
                                        <p:animEffect transition="in" filter="wheel(1)">
                                          <p:cBhvr>
                                            <p:cTn id="97" dur="1000"/>
                                            <p:tgtEl>
                                              <p:spTgt spid="79"/>
                                            </p:tgtEl>
                                          </p:cBhvr>
                                        </p:animEffect>
                                      </p:childTnLst>
                                    </p:cTn>
                                  </p:par>
                                </p:childTnLst>
                              </p:cTn>
                            </p:par>
                            <p:par>
                              <p:cTn id="98" fill="hold">
                                <p:stCondLst>
                                  <p:cond delay="7040"/>
                                </p:stCondLst>
                                <p:childTnLst>
                                  <p:par>
                                    <p:cTn id="99" presetID="31" presetClass="entr" presetSubtype="0" fill="hold" grpId="0" nodeType="afterEffect">
                                      <p:stCondLst>
                                        <p:cond delay="0"/>
                                      </p:stCondLst>
                                      <p:childTnLst>
                                        <p:set>
                                          <p:cBhvr>
                                            <p:cTn id="100" dur="1" fill="hold">
                                              <p:stCondLst>
                                                <p:cond delay="0"/>
                                              </p:stCondLst>
                                            </p:cTn>
                                            <p:tgtEl>
                                              <p:spTgt spid="80"/>
                                            </p:tgtEl>
                                            <p:attrNameLst>
                                              <p:attrName>style.visibility</p:attrName>
                                            </p:attrNameLst>
                                          </p:cBhvr>
                                          <p:to>
                                            <p:strVal val="visible"/>
                                          </p:to>
                                        </p:set>
                                        <p:anim calcmode="lin" valueType="num">
                                          <p:cBhvr>
                                            <p:cTn id="101" dur="500" fill="hold"/>
                                            <p:tgtEl>
                                              <p:spTgt spid="80"/>
                                            </p:tgtEl>
                                            <p:attrNameLst>
                                              <p:attrName>ppt_w</p:attrName>
                                            </p:attrNameLst>
                                          </p:cBhvr>
                                          <p:tavLst>
                                            <p:tav tm="0">
                                              <p:val>
                                                <p:fltVal val="0"/>
                                              </p:val>
                                            </p:tav>
                                            <p:tav tm="100000">
                                              <p:val>
                                                <p:strVal val="#ppt_w"/>
                                              </p:val>
                                            </p:tav>
                                          </p:tavLst>
                                        </p:anim>
                                        <p:anim calcmode="lin" valueType="num">
                                          <p:cBhvr>
                                            <p:cTn id="102" dur="500" fill="hold"/>
                                            <p:tgtEl>
                                              <p:spTgt spid="80"/>
                                            </p:tgtEl>
                                            <p:attrNameLst>
                                              <p:attrName>ppt_h</p:attrName>
                                            </p:attrNameLst>
                                          </p:cBhvr>
                                          <p:tavLst>
                                            <p:tav tm="0">
                                              <p:val>
                                                <p:fltVal val="0"/>
                                              </p:val>
                                            </p:tav>
                                            <p:tav tm="100000">
                                              <p:val>
                                                <p:strVal val="#ppt_h"/>
                                              </p:val>
                                            </p:tav>
                                          </p:tavLst>
                                        </p:anim>
                                        <p:anim calcmode="lin" valueType="num">
                                          <p:cBhvr>
                                            <p:cTn id="103" dur="500" fill="hold"/>
                                            <p:tgtEl>
                                              <p:spTgt spid="80"/>
                                            </p:tgtEl>
                                            <p:attrNameLst>
                                              <p:attrName>style.rotation</p:attrName>
                                            </p:attrNameLst>
                                          </p:cBhvr>
                                          <p:tavLst>
                                            <p:tav tm="0">
                                              <p:val>
                                                <p:fltVal val="90"/>
                                              </p:val>
                                            </p:tav>
                                            <p:tav tm="100000">
                                              <p:val>
                                                <p:fltVal val="0"/>
                                              </p:val>
                                            </p:tav>
                                          </p:tavLst>
                                        </p:anim>
                                        <p:animEffect transition="in" filter="fade">
                                          <p:cBhvr>
                                            <p:cTn id="104" dur="500"/>
                                            <p:tgtEl>
                                              <p:spTgt spid="80"/>
                                            </p:tgtEl>
                                          </p:cBhvr>
                                        </p:animEffect>
                                      </p:childTnLst>
                                    </p:cTn>
                                  </p:par>
                                  <p:par>
                                    <p:cTn id="105" presetID="2" presetClass="entr" presetSubtype="1"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 calcmode="lin" valueType="num">
                                          <p:cBhvr additive="base">
                                            <p:cTn id="107" dur="500" fill="hold"/>
                                            <p:tgtEl>
                                              <p:spTgt spid="31"/>
                                            </p:tgtEl>
                                            <p:attrNameLst>
                                              <p:attrName>ppt_x</p:attrName>
                                            </p:attrNameLst>
                                          </p:cBhvr>
                                          <p:tavLst>
                                            <p:tav tm="0">
                                              <p:val>
                                                <p:strVal val="#ppt_x"/>
                                              </p:val>
                                            </p:tav>
                                            <p:tav tm="100000">
                                              <p:val>
                                                <p:strVal val="#ppt_x"/>
                                              </p:val>
                                            </p:tav>
                                          </p:tavLst>
                                        </p:anim>
                                        <p:anim calcmode="lin" valueType="num">
                                          <p:cBhvr additive="base">
                                            <p:cTn id="10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1" grpId="0"/>
          <p:bldP spid="62" grpId="0" animBg="1"/>
          <p:bldP spid="63" grpId="0"/>
          <p:bldP spid="64" grpId="0" animBg="1"/>
          <p:bldP spid="68" grpId="0" animBg="1"/>
          <p:bldP spid="69" grpId="0" animBg="1"/>
          <p:bldP spid="70" grpId="0"/>
          <p:bldP spid="74" grpId="0" animBg="1"/>
          <p:bldP spid="75" grpId="0"/>
          <p:bldP spid="79" grpId="0" animBg="1"/>
          <p:bldP spid="8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1940"/>
                                </p:stCondLst>
                                <p:childTnLst>
                                  <p:par>
                                    <p:cTn id="25" presetID="2" presetClass="entr" presetSubtype="4"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ppt_x"/>
                                              </p:val>
                                            </p:tav>
                                            <p:tav tm="100000">
                                              <p:val>
                                                <p:strVal val="#ppt_x"/>
                                              </p:val>
                                            </p:tav>
                                          </p:tavLst>
                                        </p:anim>
                                        <p:anim calcmode="lin" valueType="num">
                                          <p:cBhvr additive="base">
                                            <p:cTn id="40" dur="500" fill="hold"/>
                                            <p:tgtEl>
                                              <p:spTgt spid="6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childTnLst>
                              </p:cTn>
                            </p:par>
                            <p:par>
                              <p:cTn id="57" fill="hold">
                                <p:stCondLst>
                                  <p:cond delay="2440"/>
                                </p:stCondLst>
                                <p:childTnLst>
                                  <p:par>
                                    <p:cTn id="58" presetID="10" presetClass="entr" presetSubtype="0" fill="hold" nodeType="after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600"/>
                                            <p:tgtEl>
                                              <p:spTgt spid="71"/>
                                            </p:tgtEl>
                                          </p:cBhvr>
                                        </p:animEffect>
                                      </p:childTnLst>
                                    </p:cTn>
                                  </p:par>
                                  <p:par>
                                    <p:cTn id="61"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62" dur="1000" fill="hold"/>
                                            <p:tgtEl>
                                              <p:spTgt spid="71"/>
                                            </p:tgtEl>
                                            <p:attrNameLst>
                                              <p:attrName>ppt_x</p:attrName>
                                              <p:attrName>ppt_y</p:attrName>
                                            </p:attrNameLst>
                                          </p:cBhvr>
                                          <p:rCtr x="4956" y="8889"/>
                                        </p:animMotion>
                                      </p:childTnLst>
                                    </p:cTn>
                                  </p:par>
                                  <p:par>
                                    <p:cTn id="63" presetID="21" presetClass="entr" presetSubtype="1" fill="hold" grpId="0" nodeType="withEffect">
                                      <p:stCondLst>
                                        <p:cond delay="200"/>
                                      </p:stCondLst>
                                      <p:childTnLst>
                                        <p:set>
                                          <p:cBhvr>
                                            <p:cTn id="64" dur="1" fill="hold">
                                              <p:stCondLst>
                                                <p:cond delay="0"/>
                                              </p:stCondLst>
                                            </p:cTn>
                                            <p:tgtEl>
                                              <p:spTgt spid="69"/>
                                            </p:tgtEl>
                                            <p:attrNameLst>
                                              <p:attrName>style.visibility</p:attrName>
                                            </p:attrNameLst>
                                          </p:cBhvr>
                                          <p:to>
                                            <p:strVal val="visible"/>
                                          </p:to>
                                        </p:set>
                                        <p:animEffect transition="in" filter="wheel(1)">
                                          <p:cBhvr>
                                            <p:cTn id="65" dur="1000"/>
                                            <p:tgtEl>
                                              <p:spTgt spid="69"/>
                                            </p:tgtEl>
                                          </p:cBhvr>
                                        </p:animEffect>
                                      </p:childTnLst>
                                    </p:cTn>
                                  </p:par>
                                </p:childTnLst>
                              </p:cTn>
                            </p:par>
                            <p:par>
                              <p:cTn id="66" fill="hold">
                                <p:stCondLst>
                                  <p:cond delay="3640"/>
                                </p:stCondLst>
                                <p:childTnLst>
                                  <p:par>
                                    <p:cTn id="67" presetID="31" presetClass="entr" presetSubtype="0"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fltVal val="0"/>
                                              </p:val>
                                            </p:tav>
                                            <p:tav tm="100000">
                                              <p:val>
                                                <p:strVal val="#ppt_w"/>
                                              </p:val>
                                            </p:tav>
                                          </p:tavLst>
                                        </p:anim>
                                        <p:anim calcmode="lin" valueType="num">
                                          <p:cBhvr>
                                            <p:cTn id="70" dur="500" fill="hold"/>
                                            <p:tgtEl>
                                              <p:spTgt spid="70"/>
                                            </p:tgtEl>
                                            <p:attrNameLst>
                                              <p:attrName>ppt_h</p:attrName>
                                            </p:attrNameLst>
                                          </p:cBhvr>
                                          <p:tavLst>
                                            <p:tav tm="0">
                                              <p:val>
                                                <p:fltVal val="0"/>
                                              </p:val>
                                            </p:tav>
                                            <p:tav tm="100000">
                                              <p:val>
                                                <p:strVal val="#ppt_h"/>
                                              </p:val>
                                            </p:tav>
                                          </p:tavLst>
                                        </p:anim>
                                        <p:anim calcmode="lin" valueType="num">
                                          <p:cBhvr>
                                            <p:cTn id="71" dur="500" fill="hold"/>
                                            <p:tgtEl>
                                              <p:spTgt spid="70"/>
                                            </p:tgtEl>
                                            <p:attrNameLst>
                                              <p:attrName>style.rotation</p:attrName>
                                            </p:attrNameLst>
                                          </p:cBhvr>
                                          <p:tavLst>
                                            <p:tav tm="0">
                                              <p:val>
                                                <p:fltVal val="90"/>
                                              </p:val>
                                            </p:tav>
                                            <p:tav tm="100000">
                                              <p:val>
                                                <p:fltVal val="0"/>
                                              </p:val>
                                            </p:tav>
                                          </p:tavLst>
                                        </p:anim>
                                        <p:animEffect transition="in" filter="fade">
                                          <p:cBhvr>
                                            <p:cTn id="72" dur="500"/>
                                            <p:tgtEl>
                                              <p:spTgt spid="70"/>
                                            </p:tgtEl>
                                          </p:cBhvr>
                                        </p:animEffect>
                                      </p:childTnLst>
                                    </p:cTn>
                                  </p:par>
                                </p:childTnLst>
                              </p:cTn>
                            </p:par>
                            <p:par>
                              <p:cTn id="73" fill="hold">
                                <p:stCondLst>
                                  <p:cond delay="4140"/>
                                </p:stCondLst>
                                <p:childTnLst>
                                  <p:par>
                                    <p:cTn id="74" presetID="10" presetClass="entr" presetSubtype="0"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600"/>
                                            <p:tgtEl>
                                              <p:spTgt spid="76"/>
                                            </p:tgtEl>
                                          </p:cBhvr>
                                        </p:animEffect>
                                      </p:childTnLst>
                                    </p:cTn>
                                  </p:par>
                                  <p:par>
                                    <p:cTn id="7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78" dur="1000" fill="hold"/>
                                            <p:tgtEl>
                                              <p:spTgt spid="76"/>
                                            </p:tgtEl>
                                            <p:attrNameLst>
                                              <p:attrName>ppt_x</p:attrName>
                                              <p:attrName>ppt_y</p:attrName>
                                            </p:attrNameLst>
                                          </p:cBhvr>
                                          <p:rCtr x="4956" y="8889"/>
                                        </p:animMotion>
                                      </p:childTnLst>
                                    </p:cTn>
                                  </p:par>
                                  <p:par>
                                    <p:cTn id="79" presetID="21" presetClass="entr" presetSubtype="1" fill="hold" grpId="0" nodeType="withEffect">
                                      <p:stCondLst>
                                        <p:cond delay="200"/>
                                      </p:stCondLst>
                                      <p:childTnLst>
                                        <p:set>
                                          <p:cBhvr>
                                            <p:cTn id="80" dur="1" fill="hold">
                                              <p:stCondLst>
                                                <p:cond delay="0"/>
                                              </p:stCondLst>
                                            </p:cTn>
                                            <p:tgtEl>
                                              <p:spTgt spid="74"/>
                                            </p:tgtEl>
                                            <p:attrNameLst>
                                              <p:attrName>style.visibility</p:attrName>
                                            </p:attrNameLst>
                                          </p:cBhvr>
                                          <p:to>
                                            <p:strVal val="visible"/>
                                          </p:to>
                                        </p:set>
                                        <p:animEffect transition="in" filter="wheel(1)">
                                          <p:cBhvr>
                                            <p:cTn id="81" dur="1000"/>
                                            <p:tgtEl>
                                              <p:spTgt spid="74"/>
                                            </p:tgtEl>
                                          </p:cBhvr>
                                        </p:animEffect>
                                      </p:childTnLst>
                                    </p:cTn>
                                  </p:par>
                                </p:childTnLst>
                              </p:cTn>
                            </p:par>
                            <p:par>
                              <p:cTn id="82" fill="hold">
                                <p:stCondLst>
                                  <p:cond delay="5340"/>
                                </p:stCondLst>
                                <p:childTnLst>
                                  <p:par>
                                    <p:cTn id="83" presetID="31" presetClass="entr" presetSubtype="0" fill="hold" grpId="0" nodeType="afterEffect">
                                      <p:stCondLst>
                                        <p:cond delay="0"/>
                                      </p:stCondLst>
                                      <p:childTnLst>
                                        <p:set>
                                          <p:cBhvr>
                                            <p:cTn id="84" dur="1" fill="hold">
                                              <p:stCondLst>
                                                <p:cond delay="0"/>
                                              </p:stCondLst>
                                            </p:cTn>
                                            <p:tgtEl>
                                              <p:spTgt spid="75"/>
                                            </p:tgtEl>
                                            <p:attrNameLst>
                                              <p:attrName>style.visibility</p:attrName>
                                            </p:attrNameLst>
                                          </p:cBhvr>
                                          <p:to>
                                            <p:strVal val="visible"/>
                                          </p:to>
                                        </p:set>
                                        <p:anim calcmode="lin" valueType="num">
                                          <p:cBhvr>
                                            <p:cTn id="85" dur="500" fill="hold"/>
                                            <p:tgtEl>
                                              <p:spTgt spid="75"/>
                                            </p:tgtEl>
                                            <p:attrNameLst>
                                              <p:attrName>ppt_w</p:attrName>
                                            </p:attrNameLst>
                                          </p:cBhvr>
                                          <p:tavLst>
                                            <p:tav tm="0">
                                              <p:val>
                                                <p:fltVal val="0"/>
                                              </p:val>
                                            </p:tav>
                                            <p:tav tm="100000">
                                              <p:val>
                                                <p:strVal val="#ppt_w"/>
                                              </p:val>
                                            </p:tav>
                                          </p:tavLst>
                                        </p:anim>
                                        <p:anim calcmode="lin" valueType="num">
                                          <p:cBhvr>
                                            <p:cTn id="86" dur="500" fill="hold"/>
                                            <p:tgtEl>
                                              <p:spTgt spid="75"/>
                                            </p:tgtEl>
                                            <p:attrNameLst>
                                              <p:attrName>ppt_h</p:attrName>
                                            </p:attrNameLst>
                                          </p:cBhvr>
                                          <p:tavLst>
                                            <p:tav tm="0">
                                              <p:val>
                                                <p:fltVal val="0"/>
                                              </p:val>
                                            </p:tav>
                                            <p:tav tm="100000">
                                              <p:val>
                                                <p:strVal val="#ppt_h"/>
                                              </p:val>
                                            </p:tav>
                                          </p:tavLst>
                                        </p:anim>
                                        <p:anim calcmode="lin" valueType="num">
                                          <p:cBhvr>
                                            <p:cTn id="87" dur="500" fill="hold"/>
                                            <p:tgtEl>
                                              <p:spTgt spid="75"/>
                                            </p:tgtEl>
                                            <p:attrNameLst>
                                              <p:attrName>style.rotation</p:attrName>
                                            </p:attrNameLst>
                                          </p:cBhvr>
                                          <p:tavLst>
                                            <p:tav tm="0">
                                              <p:val>
                                                <p:fltVal val="90"/>
                                              </p:val>
                                            </p:tav>
                                            <p:tav tm="100000">
                                              <p:val>
                                                <p:fltVal val="0"/>
                                              </p:val>
                                            </p:tav>
                                          </p:tavLst>
                                        </p:anim>
                                        <p:animEffect transition="in" filter="fade">
                                          <p:cBhvr>
                                            <p:cTn id="88" dur="500"/>
                                            <p:tgtEl>
                                              <p:spTgt spid="75"/>
                                            </p:tgtEl>
                                          </p:cBhvr>
                                        </p:animEffect>
                                      </p:childTnLst>
                                    </p:cTn>
                                  </p:par>
                                </p:childTnLst>
                              </p:cTn>
                            </p:par>
                            <p:par>
                              <p:cTn id="89" fill="hold">
                                <p:stCondLst>
                                  <p:cond delay="5840"/>
                                </p:stCondLst>
                                <p:childTnLst>
                                  <p:par>
                                    <p:cTn id="90" presetID="10" presetClass="entr" presetSubtype="0"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600"/>
                                            <p:tgtEl>
                                              <p:spTgt spid="81"/>
                                            </p:tgtEl>
                                          </p:cBhvr>
                                        </p:animEffect>
                                      </p:childTnLst>
                                    </p:cTn>
                                  </p:par>
                                  <p:par>
                                    <p:cTn id="93"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94" dur="1000" fill="hold"/>
                                            <p:tgtEl>
                                              <p:spTgt spid="81"/>
                                            </p:tgtEl>
                                            <p:attrNameLst>
                                              <p:attrName>ppt_x</p:attrName>
                                              <p:attrName>ppt_y</p:attrName>
                                            </p:attrNameLst>
                                          </p:cBhvr>
                                          <p:rCtr x="4956" y="8889"/>
                                        </p:animMotion>
                                      </p:childTnLst>
                                    </p:cTn>
                                  </p:par>
                                  <p:par>
                                    <p:cTn id="95" presetID="21" presetClass="entr" presetSubtype="1" fill="hold" grpId="0" nodeType="withEffect">
                                      <p:stCondLst>
                                        <p:cond delay="200"/>
                                      </p:stCondLst>
                                      <p:childTnLst>
                                        <p:set>
                                          <p:cBhvr>
                                            <p:cTn id="96" dur="1" fill="hold">
                                              <p:stCondLst>
                                                <p:cond delay="0"/>
                                              </p:stCondLst>
                                            </p:cTn>
                                            <p:tgtEl>
                                              <p:spTgt spid="79"/>
                                            </p:tgtEl>
                                            <p:attrNameLst>
                                              <p:attrName>style.visibility</p:attrName>
                                            </p:attrNameLst>
                                          </p:cBhvr>
                                          <p:to>
                                            <p:strVal val="visible"/>
                                          </p:to>
                                        </p:set>
                                        <p:animEffect transition="in" filter="wheel(1)">
                                          <p:cBhvr>
                                            <p:cTn id="97" dur="1000"/>
                                            <p:tgtEl>
                                              <p:spTgt spid="79"/>
                                            </p:tgtEl>
                                          </p:cBhvr>
                                        </p:animEffect>
                                      </p:childTnLst>
                                    </p:cTn>
                                  </p:par>
                                </p:childTnLst>
                              </p:cTn>
                            </p:par>
                            <p:par>
                              <p:cTn id="98" fill="hold">
                                <p:stCondLst>
                                  <p:cond delay="7040"/>
                                </p:stCondLst>
                                <p:childTnLst>
                                  <p:par>
                                    <p:cTn id="99" presetID="31" presetClass="entr" presetSubtype="0" fill="hold" grpId="0" nodeType="afterEffect">
                                      <p:stCondLst>
                                        <p:cond delay="0"/>
                                      </p:stCondLst>
                                      <p:childTnLst>
                                        <p:set>
                                          <p:cBhvr>
                                            <p:cTn id="100" dur="1" fill="hold">
                                              <p:stCondLst>
                                                <p:cond delay="0"/>
                                              </p:stCondLst>
                                            </p:cTn>
                                            <p:tgtEl>
                                              <p:spTgt spid="80"/>
                                            </p:tgtEl>
                                            <p:attrNameLst>
                                              <p:attrName>style.visibility</p:attrName>
                                            </p:attrNameLst>
                                          </p:cBhvr>
                                          <p:to>
                                            <p:strVal val="visible"/>
                                          </p:to>
                                        </p:set>
                                        <p:anim calcmode="lin" valueType="num">
                                          <p:cBhvr>
                                            <p:cTn id="101" dur="500" fill="hold"/>
                                            <p:tgtEl>
                                              <p:spTgt spid="80"/>
                                            </p:tgtEl>
                                            <p:attrNameLst>
                                              <p:attrName>ppt_w</p:attrName>
                                            </p:attrNameLst>
                                          </p:cBhvr>
                                          <p:tavLst>
                                            <p:tav tm="0">
                                              <p:val>
                                                <p:fltVal val="0"/>
                                              </p:val>
                                            </p:tav>
                                            <p:tav tm="100000">
                                              <p:val>
                                                <p:strVal val="#ppt_w"/>
                                              </p:val>
                                            </p:tav>
                                          </p:tavLst>
                                        </p:anim>
                                        <p:anim calcmode="lin" valueType="num">
                                          <p:cBhvr>
                                            <p:cTn id="102" dur="500" fill="hold"/>
                                            <p:tgtEl>
                                              <p:spTgt spid="80"/>
                                            </p:tgtEl>
                                            <p:attrNameLst>
                                              <p:attrName>ppt_h</p:attrName>
                                            </p:attrNameLst>
                                          </p:cBhvr>
                                          <p:tavLst>
                                            <p:tav tm="0">
                                              <p:val>
                                                <p:fltVal val="0"/>
                                              </p:val>
                                            </p:tav>
                                            <p:tav tm="100000">
                                              <p:val>
                                                <p:strVal val="#ppt_h"/>
                                              </p:val>
                                            </p:tav>
                                          </p:tavLst>
                                        </p:anim>
                                        <p:anim calcmode="lin" valueType="num">
                                          <p:cBhvr>
                                            <p:cTn id="103" dur="500" fill="hold"/>
                                            <p:tgtEl>
                                              <p:spTgt spid="80"/>
                                            </p:tgtEl>
                                            <p:attrNameLst>
                                              <p:attrName>style.rotation</p:attrName>
                                            </p:attrNameLst>
                                          </p:cBhvr>
                                          <p:tavLst>
                                            <p:tav tm="0">
                                              <p:val>
                                                <p:fltVal val="90"/>
                                              </p:val>
                                            </p:tav>
                                            <p:tav tm="100000">
                                              <p:val>
                                                <p:fltVal val="0"/>
                                              </p:val>
                                            </p:tav>
                                          </p:tavLst>
                                        </p:anim>
                                        <p:animEffect transition="in" filter="fade">
                                          <p:cBhvr>
                                            <p:cTn id="104" dur="500"/>
                                            <p:tgtEl>
                                              <p:spTgt spid="80"/>
                                            </p:tgtEl>
                                          </p:cBhvr>
                                        </p:animEffect>
                                      </p:childTnLst>
                                    </p:cTn>
                                  </p:par>
                                  <p:par>
                                    <p:cTn id="105" presetID="2" presetClass="entr" presetSubtype="1"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 calcmode="lin" valueType="num">
                                          <p:cBhvr additive="base">
                                            <p:cTn id="107" dur="500" fill="hold"/>
                                            <p:tgtEl>
                                              <p:spTgt spid="31"/>
                                            </p:tgtEl>
                                            <p:attrNameLst>
                                              <p:attrName>ppt_x</p:attrName>
                                            </p:attrNameLst>
                                          </p:cBhvr>
                                          <p:tavLst>
                                            <p:tav tm="0">
                                              <p:val>
                                                <p:strVal val="#ppt_x"/>
                                              </p:val>
                                            </p:tav>
                                            <p:tav tm="100000">
                                              <p:val>
                                                <p:strVal val="#ppt_x"/>
                                              </p:val>
                                            </p:tav>
                                          </p:tavLst>
                                        </p:anim>
                                        <p:anim calcmode="lin" valueType="num">
                                          <p:cBhvr additive="base">
                                            <p:cTn id="10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1" grpId="0"/>
          <p:bldP spid="62" grpId="0" animBg="1"/>
          <p:bldP spid="63" grpId="0"/>
          <p:bldP spid="64" grpId="0" animBg="1"/>
          <p:bldP spid="68" grpId="0" animBg="1"/>
          <p:bldP spid="69" grpId="0" animBg="1"/>
          <p:bldP spid="70" grpId="0"/>
          <p:bldP spid="74" grpId="0" animBg="1"/>
          <p:bldP spid="75" grpId="0"/>
          <p:bldP spid="79" grpId="0" animBg="1"/>
          <p:bldP spid="80" grpId="0"/>
          <p:bldP spid="3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2.5 </a:t>
            </a:r>
            <a:r>
              <a:rPr lang="zh-CN" altLang="en-US" sz="2800" dirty="0" smtClean="0">
                <a:solidFill>
                  <a:schemeClr val="accent2"/>
                </a:solidFill>
                <a:latin typeface="微软雅黑"/>
                <a:ea typeface="微软雅黑"/>
              </a:rPr>
              <a:t>竞争分析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16" name="矩形 15"/>
          <p:cNvSpPr/>
          <p:nvPr/>
        </p:nvSpPr>
        <p:spPr>
          <a:xfrm>
            <a:off x="5306293" y="1817030"/>
            <a:ext cx="5760640" cy="2946640"/>
          </a:xfrm>
          <a:prstGeom prst="rect">
            <a:avLst/>
          </a:prstGeom>
          <a:solidFill>
            <a:schemeClr val="tx1">
              <a:lumMod val="7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728" y="1829298"/>
            <a:ext cx="4445244" cy="2967854"/>
          </a:xfrm>
          <a:prstGeom prst="rect">
            <a:avLst/>
          </a:prstGeom>
        </p:spPr>
      </p:pic>
      <p:sp useBgFill="1">
        <p:nvSpPr>
          <p:cNvPr id="18" name="等腰三角形 17"/>
          <p:cNvSpPr/>
          <p:nvPr/>
        </p:nvSpPr>
        <p:spPr>
          <a:xfrm rot="16200000">
            <a:off x="5458827" y="2196347"/>
            <a:ext cx="267746" cy="28478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5"/>
          <p:cNvSpPr txBox="1"/>
          <p:nvPr/>
        </p:nvSpPr>
        <p:spPr>
          <a:xfrm>
            <a:off x="5567235" y="2092786"/>
            <a:ext cx="3440368" cy="400110"/>
          </a:xfrm>
          <a:prstGeom prst="rect">
            <a:avLst/>
          </a:prstGeom>
          <a:noFill/>
        </p:spPr>
        <p:txBody>
          <a:bodyPr wrap="square" rtlCol="0">
            <a:spAutoFit/>
          </a:bodyPr>
          <a:lstStyle/>
          <a:p>
            <a:pPr algn="r"/>
            <a:r>
              <a:rPr lang="zh-CN" altLang="en-US" sz="2000" b="1" dirty="0">
                <a:latin typeface="微软雅黑" pitchFamily="34" charset="-122"/>
                <a:ea typeface="微软雅黑" pitchFamily="34" charset="-122"/>
              </a:rPr>
              <a:t>作坊式的“夫妻老婆店”</a:t>
            </a:r>
          </a:p>
        </p:txBody>
      </p:sp>
      <p:sp>
        <p:nvSpPr>
          <p:cNvPr id="20" name="矩形 19"/>
          <p:cNvSpPr/>
          <p:nvPr/>
        </p:nvSpPr>
        <p:spPr>
          <a:xfrm>
            <a:off x="5594325" y="2544462"/>
            <a:ext cx="5382289" cy="812530"/>
          </a:xfrm>
          <a:prstGeom prst="rect">
            <a:avLst/>
          </a:prstGeom>
        </p:spPr>
        <p:txBody>
          <a:bodyPr wrap="square">
            <a:spAutoFit/>
          </a:bodyPr>
          <a:lstStyle/>
          <a:p>
            <a:pPr algn="just">
              <a:lnSpc>
                <a:spcPct val="130000"/>
              </a:lnSpc>
            </a:pPr>
            <a:r>
              <a:rPr lang="zh-CN" altLang="zh-CN" dirty="0">
                <a:latin typeface="+mn-ea"/>
              </a:rPr>
              <a:t>质量</a:t>
            </a:r>
            <a:r>
              <a:rPr lang="zh-CN" altLang="en-US" dirty="0">
                <a:latin typeface="+mn-ea"/>
              </a:rPr>
              <a:t>不可控</a:t>
            </a:r>
            <a:r>
              <a:rPr lang="zh-CN" altLang="zh-CN" dirty="0">
                <a:latin typeface="+mn-ea"/>
              </a:rPr>
              <a:t>，工艺水平</a:t>
            </a:r>
            <a:r>
              <a:rPr lang="zh-CN" altLang="en-US" dirty="0" smtClean="0">
                <a:latin typeface="+mn-ea"/>
              </a:rPr>
              <a:t>良莠不齐</a:t>
            </a:r>
            <a:endParaRPr lang="en-US" altLang="zh-CN" dirty="0">
              <a:latin typeface="+mn-ea"/>
            </a:endParaRPr>
          </a:p>
          <a:p>
            <a:pPr algn="just">
              <a:lnSpc>
                <a:spcPct val="130000"/>
              </a:lnSpc>
            </a:pPr>
            <a:r>
              <a:rPr lang="zh-CN" altLang="zh-CN" dirty="0" smtClean="0">
                <a:latin typeface="+mn-ea"/>
              </a:rPr>
              <a:t>停留</a:t>
            </a:r>
            <a:r>
              <a:rPr lang="zh-CN" altLang="zh-CN" dirty="0">
                <a:latin typeface="+mn-ea"/>
              </a:rPr>
              <a:t>于量体裁衣的初级定制</a:t>
            </a:r>
            <a:r>
              <a:rPr lang="zh-CN" altLang="zh-CN" dirty="0" smtClean="0">
                <a:latin typeface="+mn-ea"/>
              </a:rPr>
              <a:t>阶段</a:t>
            </a:r>
            <a:endParaRPr lang="en-US" altLang="zh-CN" dirty="0">
              <a:latin typeface="+mn-ea"/>
            </a:endParaRPr>
          </a:p>
        </p:txBody>
      </p:sp>
      <p:sp>
        <p:nvSpPr>
          <p:cNvPr id="21" name="矩形 20"/>
          <p:cNvSpPr/>
          <p:nvPr/>
        </p:nvSpPr>
        <p:spPr>
          <a:xfrm>
            <a:off x="5594325" y="3225633"/>
            <a:ext cx="5428475" cy="1643527"/>
          </a:xfrm>
          <a:prstGeom prst="rect">
            <a:avLst/>
          </a:prstGeom>
        </p:spPr>
        <p:txBody>
          <a:bodyPr wrap="square">
            <a:spAutoFit/>
          </a:bodyPr>
          <a:lstStyle/>
          <a:p>
            <a:pPr algn="just">
              <a:lnSpc>
                <a:spcPct val="130000"/>
              </a:lnSpc>
            </a:pPr>
            <a:r>
              <a:rPr lang="zh-CN" altLang="zh-CN" dirty="0">
                <a:latin typeface="+mn-ea"/>
              </a:rPr>
              <a:t>成本高，无法推出面向大众的服务</a:t>
            </a:r>
            <a:endParaRPr lang="en-US" altLang="zh-CN" dirty="0">
              <a:latin typeface="+mn-ea"/>
            </a:endParaRPr>
          </a:p>
          <a:p>
            <a:pPr algn="just">
              <a:lnSpc>
                <a:spcPct val="130000"/>
              </a:lnSpc>
            </a:pPr>
            <a:r>
              <a:rPr lang="zh-CN" altLang="en-US" dirty="0" smtClean="0">
                <a:latin typeface="+mn-ea"/>
              </a:rPr>
              <a:t>资源</a:t>
            </a:r>
            <a:r>
              <a:rPr lang="zh-CN" altLang="en-US" dirty="0">
                <a:latin typeface="+mn-ea"/>
              </a:rPr>
              <a:t>贫乏，没有整个产业链资源作支撑</a:t>
            </a:r>
            <a:endParaRPr lang="en-US" altLang="zh-CN" dirty="0">
              <a:latin typeface="+mn-ea"/>
            </a:endParaRPr>
          </a:p>
          <a:p>
            <a:r>
              <a:rPr lang="zh-CN" altLang="en-US" dirty="0">
                <a:latin typeface="+mn-ea"/>
              </a:rPr>
              <a:t>产能有限，无法承接更多</a:t>
            </a:r>
            <a:r>
              <a:rPr lang="zh-CN" altLang="en-US" dirty="0" smtClean="0">
                <a:latin typeface="+mn-ea"/>
              </a:rPr>
              <a:t>订单</a:t>
            </a:r>
            <a:endParaRPr lang="en-US" altLang="zh-CN" dirty="0" smtClean="0">
              <a:latin typeface="+mn-ea"/>
            </a:endParaRPr>
          </a:p>
          <a:p>
            <a:r>
              <a:rPr lang="zh-CN" altLang="en-US" dirty="0">
                <a:latin typeface="+mn-ea"/>
              </a:rPr>
              <a:t>营销手段单一，靠关系及老用户来维持</a:t>
            </a:r>
          </a:p>
          <a:p>
            <a:endParaRPr lang="en-US" altLang="zh-CN" dirty="0">
              <a:latin typeface="+mn-ea"/>
            </a:endParaRPr>
          </a:p>
        </p:txBody>
      </p:sp>
    </p:spTree>
    <p:extLst>
      <p:ext uri="{BB962C8B-B14F-4D97-AF65-F5344CB8AC3E}">
        <p14:creationId xmlns:p14="http://schemas.microsoft.com/office/powerpoint/2010/main" val="3004528999"/>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6"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290">
                                          <p:stCondLst>
                                            <p:cond delay="0"/>
                                          </p:stCondLst>
                                        </p:cTn>
                                        <p:tgtEl>
                                          <p:spTgt spid="17"/>
                                        </p:tgtEl>
                                      </p:cBhvr>
                                    </p:animEffect>
                                    <p:anim calcmode="lin" valueType="num">
                                      <p:cBhvr>
                                        <p:cTn id="16"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21" dur="13">
                                          <p:stCondLst>
                                            <p:cond delay="325"/>
                                          </p:stCondLst>
                                        </p:cTn>
                                        <p:tgtEl>
                                          <p:spTgt spid="17"/>
                                        </p:tgtEl>
                                      </p:cBhvr>
                                      <p:to x="100000" y="60000"/>
                                    </p:animScale>
                                    <p:animScale>
                                      <p:cBhvr>
                                        <p:cTn id="22" dur="83" decel="50000">
                                          <p:stCondLst>
                                            <p:cond delay="338"/>
                                          </p:stCondLst>
                                        </p:cTn>
                                        <p:tgtEl>
                                          <p:spTgt spid="17"/>
                                        </p:tgtEl>
                                      </p:cBhvr>
                                      <p:to x="100000" y="100000"/>
                                    </p:animScale>
                                    <p:animScale>
                                      <p:cBhvr>
                                        <p:cTn id="23" dur="13">
                                          <p:stCondLst>
                                            <p:cond delay="656"/>
                                          </p:stCondLst>
                                        </p:cTn>
                                        <p:tgtEl>
                                          <p:spTgt spid="17"/>
                                        </p:tgtEl>
                                      </p:cBhvr>
                                      <p:to x="100000" y="80000"/>
                                    </p:animScale>
                                    <p:animScale>
                                      <p:cBhvr>
                                        <p:cTn id="24" dur="83" decel="50000">
                                          <p:stCondLst>
                                            <p:cond delay="669"/>
                                          </p:stCondLst>
                                        </p:cTn>
                                        <p:tgtEl>
                                          <p:spTgt spid="17"/>
                                        </p:tgtEl>
                                      </p:cBhvr>
                                      <p:to x="100000" y="100000"/>
                                    </p:animScale>
                                    <p:animScale>
                                      <p:cBhvr>
                                        <p:cTn id="25" dur="13">
                                          <p:stCondLst>
                                            <p:cond delay="821"/>
                                          </p:stCondLst>
                                        </p:cTn>
                                        <p:tgtEl>
                                          <p:spTgt spid="17"/>
                                        </p:tgtEl>
                                      </p:cBhvr>
                                      <p:to x="100000" y="90000"/>
                                    </p:animScale>
                                    <p:animScale>
                                      <p:cBhvr>
                                        <p:cTn id="26" dur="83" decel="50000">
                                          <p:stCondLst>
                                            <p:cond delay="834"/>
                                          </p:stCondLst>
                                        </p:cTn>
                                        <p:tgtEl>
                                          <p:spTgt spid="17"/>
                                        </p:tgtEl>
                                      </p:cBhvr>
                                      <p:to x="100000" y="100000"/>
                                    </p:animScale>
                                    <p:animScale>
                                      <p:cBhvr>
                                        <p:cTn id="27" dur="13">
                                          <p:stCondLst>
                                            <p:cond delay="904"/>
                                          </p:stCondLst>
                                        </p:cTn>
                                        <p:tgtEl>
                                          <p:spTgt spid="17"/>
                                        </p:tgtEl>
                                      </p:cBhvr>
                                      <p:to x="100000" y="95000"/>
                                    </p:animScale>
                                    <p:animScale>
                                      <p:cBhvr>
                                        <p:cTn id="28" dur="83" decel="50000">
                                          <p:stCondLst>
                                            <p:cond delay="917"/>
                                          </p:stCondLst>
                                        </p:cTn>
                                        <p:tgtEl>
                                          <p:spTgt spid="17"/>
                                        </p:tgtEl>
                                      </p:cBhvr>
                                      <p:to x="100000" y="100000"/>
                                    </p:animScale>
                                  </p:childTnLst>
                                </p:cTn>
                              </p:par>
                              <p:par>
                                <p:cTn id="29" presetID="22" presetClass="entr" presetSubtype="2"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right)">
                                      <p:cBhvr>
                                        <p:cTn id="31" dur="1000"/>
                                        <p:tgtEl>
                                          <p:spTgt spid="16"/>
                                        </p:tgtEl>
                                      </p:cBhvr>
                                    </p:animEffect>
                                  </p:childTnLst>
                                </p:cTn>
                              </p:par>
                            </p:childTnLst>
                          </p:cTn>
                        </p:par>
                        <p:par>
                          <p:cTn id="32" fill="hold">
                            <p:stCondLst>
                              <p:cond delay="1640"/>
                            </p:stCondLst>
                            <p:childTnLst>
                              <p:par>
                                <p:cTn id="33" presetID="16" presetClass="entr" presetSubtype="2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par>
                          <p:cTn id="36" fill="hold">
                            <p:stCondLst>
                              <p:cond delay="214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par>
                          <p:cTn id="40" fill="hold">
                            <p:stCondLst>
                              <p:cond delay="2640"/>
                            </p:stCondLst>
                            <p:childTnLst>
                              <p:par>
                                <p:cTn id="41" presetID="8"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amond(in)">
                                      <p:cBhvr>
                                        <p:cTn id="43" dur="500"/>
                                        <p:tgtEl>
                                          <p:spTgt spid="20"/>
                                        </p:tgtEl>
                                      </p:cBhvr>
                                    </p:animEffect>
                                  </p:childTnLst>
                                </p:cTn>
                              </p:par>
                            </p:childTnLst>
                          </p:cTn>
                        </p:par>
                        <p:par>
                          <p:cTn id="44" fill="hold">
                            <p:stCondLst>
                              <p:cond delay="3140"/>
                            </p:stCondLst>
                            <p:childTnLst>
                              <p:par>
                                <p:cTn id="45" presetID="8" presetClass="entr" presetSubtype="16"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amond(i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6" grpId="0" animBg="1"/>
      <p:bldP spid="18" grpId="0" animBg="1"/>
      <p:bldP spid="19"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2.5.2 </a:t>
            </a:r>
            <a:r>
              <a:rPr lang="zh-CN" altLang="en-US" sz="2800" dirty="0" smtClean="0">
                <a:solidFill>
                  <a:schemeClr val="accent2"/>
                </a:solidFill>
                <a:latin typeface="微软雅黑"/>
                <a:ea typeface="微软雅黑"/>
              </a:rPr>
              <a:t>竞争分析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sp>
        <p:nvSpPr>
          <p:cNvPr id="16" name="矩形 15"/>
          <p:cNvSpPr/>
          <p:nvPr/>
        </p:nvSpPr>
        <p:spPr>
          <a:xfrm>
            <a:off x="2666793" y="1798929"/>
            <a:ext cx="6095884" cy="1689967"/>
          </a:xfrm>
          <a:prstGeom prst="rect">
            <a:avLst/>
          </a:prstGeom>
          <a:solidFill>
            <a:schemeClr val="accent3">
              <a:lumMod val="7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513817" y="1931715"/>
            <a:ext cx="1576678" cy="369332"/>
          </a:xfrm>
          <a:prstGeom prst="rect">
            <a:avLst/>
          </a:prstGeom>
          <a:noFill/>
        </p:spPr>
        <p:txBody>
          <a:bodyPr wrap="square" rtlCol="0">
            <a:spAutoFit/>
          </a:bodyPr>
          <a:lstStyle/>
          <a:p>
            <a:r>
              <a:rPr lang="zh-CN" altLang="en-US" b="1" spc="300" dirty="0" smtClean="0">
                <a:solidFill>
                  <a:srgbClr val="006BBC"/>
                </a:solidFill>
                <a:latin typeface="微软雅黑" pitchFamily="34" charset="-122"/>
                <a:ea typeface="微软雅黑" pitchFamily="34" charset="-122"/>
              </a:rPr>
              <a:t>智能店铺</a:t>
            </a:r>
            <a:endParaRPr lang="zh-CN" altLang="en-US" b="1" spc="300" dirty="0">
              <a:solidFill>
                <a:srgbClr val="006BBC"/>
              </a:solidFill>
              <a:latin typeface="微软雅黑" pitchFamily="34" charset="-122"/>
              <a:ea typeface="微软雅黑" pitchFamily="34" charset="-122"/>
            </a:endParaRP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6681" b="7744"/>
          <a:stretch/>
        </p:blipFill>
        <p:spPr>
          <a:xfrm>
            <a:off x="2754081" y="1672259"/>
            <a:ext cx="2640258" cy="1723475"/>
          </a:xfrm>
          <a:prstGeom prst="rect">
            <a:avLst/>
          </a:prstGeom>
        </p:spPr>
      </p:pic>
      <p:sp>
        <p:nvSpPr>
          <p:cNvPr id="19" name="直角三角形 18"/>
          <p:cNvSpPr/>
          <p:nvPr/>
        </p:nvSpPr>
        <p:spPr>
          <a:xfrm flipH="1">
            <a:off x="8462317" y="2988296"/>
            <a:ext cx="300360" cy="500600"/>
          </a:xfrm>
          <a:prstGeom prst="rtTriangl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rot="2652999">
            <a:off x="8612815" y="3280324"/>
            <a:ext cx="108012" cy="155051"/>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TextBox 20"/>
          <p:cNvSpPr txBox="1"/>
          <p:nvPr/>
        </p:nvSpPr>
        <p:spPr>
          <a:xfrm>
            <a:off x="2590968" y="3794631"/>
            <a:ext cx="1531265" cy="369332"/>
          </a:xfrm>
          <a:prstGeom prst="rect">
            <a:avLst/>
          </a:prstGeom>
          <a:noFill/>
        </p:spPr>
        <p:txBody>
          <a:bodyPr wrap="square" rtlCol="0">
            <a:spAutoFit/>
          </a:bodyPr>
          <a:lstStyle/>
          <a:p>
            <a:r>
              <a:rPr lang="zh-CN" altLang="en-US" b="1" spc="300" dirty="0" smtClean="0">
                <a:latin typeface="微软雅黑" pitchFamily="34" charset="-122"/>
                <a:ea typeface="微软雅黑" pitchFamily="34" charset="-122"/>
              </a:rPr>
              <a:t>伪定制</a:t>
            </a:r>
            <a:endParaRPr lang="zh-CN" altLang="en-US" b="1" spc="300" dirty="0">
              <a:latin typeface="微软雅黑" pitchFamily="34" charset="-122"/>
              <a:ea typeface="微软雅黑" pitchFamily="34" charset="-122"/>
            </a:endParaRPr>
          </a:p>
        </p:txBody>
      </p:sp>
      <p:sp>
        <p:nvSpPr>
          <p:cNvPr id="22" name="矩形 21"/>
          <p:cNvSpPr/>
          <p:nvPr/>
        </p:nvSpPr>
        <p:spPr>
          <a:xfrm>
            <a:off x="5540491" y="2319280"/>
            <a:ext cx="3100009" cy="812530"/>
          </a:xfrm>
          <a:prstGeom prst="rect">
            <a:avLst/>
          </a:prstGeom>
        </p:spPr>
        <p:txBody>
          <a:bodyPr wrap="square">
            <a:spAutoFit/>
          </a:bodyPr>
          <a:lstStyle/>
          <a:p>
            <a:pPr algn="just">
              <a:lnSpc>
                <a:spcPct val="130000"/>
              </a:lnSpc>
            </a:pPr>
            <a:r>
              <a:rPr lang="en-US" altLang="zh-CN" sz="1200" spc="300" dirty="0" smtClean="0">
                <a:solidFill>
                  <a:schemeClr val="accent1"/>
                </a:solidFill>
                <a:latin typeface="微软雅黑" pitchFamily="34" charset="-122"/>
                <a:ea typeface="微软雅黑" pitchFamily="34" charset="-122"/>
              </a:rPr>
              <a:t>3D</a:t>
            </a:r>
            <a:r>
              <a:rPr lang="zh-CN" altLang="en-US" sz="1200" spc="300" dirty="0" smtClean="0">
                <a:solidFill>
                  <a:schemeClr val="accent1"/>
                </a:solidFill>
                <a:latin typeface="微软雅黑" pitchFamily="34" charset="-122"/>
                <a:ea typeface="微软雅黑" pitchFamily="34" charset="-122"/>
              </a:rPr>
              <a:t>试衣镜</a:t>
            </a:r>
            <a:endParaRPr lang="en-US" altLang="zh-CN" sz="1200" spc="300" dirty="0" smtClean="0">
              <a:solidFill>
                <a:schemeClr val="accent1"/>
              </a:solidFill>
              <a:latin typeface="微软雅黑" pitchFamily="34" charset="-122"/>
              <a:ea typeface="微软雅黑" pitchFamily="34" charset="-122"/>
            </a:endParaRPr>
          </a:p>
          <a:p>
            <a:pPr algn="just">
              <a:lnSpc>
                <a:spcPct val="130000"/>
              </a:lnSpc>
            </a:pPr>
            <a:r>
              <a:rPr lang="en-US" altLang="zh-CN" sz="1200" spc="300" dirty="0" smtClean="0">
                <a:solidFill>
                  <a:schemeClr val="accent1"/>
                </a:solidFill>
                <a:latin typeface="微软雅黑" pitchFamily="34" charset="-122"/>
                <a:ea typeface="微软雅黑" pitchFamily="34" charset="-122"/>
              </a:rPr>
              <a:t>3D</a:t>
            </a:r>
            <a:r>
              <a:rPr lang="zh-CN" altLang="en-US" sz="1200" spc="300" dirty="0" smtClean="0">
                <a:solidFill>
                  <a:schemeClr val="accent1"/>
                </a:solidFill>
                <a:latin typeface="微软雅黑" pitchFamily="34" charset="-122"/>
                <a:ea typeface="微软雅黑" pitchFamily="34" charset="-122"/>
              </a:rPr>
              <a:t>扫描仪或</a:t>
            </a:r>
            <a:r>
              <a:rPr lang="en-US" altLang="zh-CN" sz="1200" spc="300" dirty="0" smtClean="0">
                <a:solidFill>
                  <a:schemeClr val="accent1"/>
                </a:solidFill>
                <a:latin typeface="微软雅黑" pitchFamily="34" charset="-122"/>
                <a:ea typeface="微软雅黑" pitchFamily="34" charset="-122"/>
              </a:rPr>
              <a:t>3D</a:t>
            </a:r>
            <a:r>
              <a:rPr lang="zh-CN" altLang="en-US" sz="1200" spc="300" dirty="0" smtClean="0">
                <a:solidFill>
                  <a:schemeClr val="accent1"/>
                </a:solidFill>
                <a:latin typeface="微软雅黑" pitchFamily="34" charset="-122"/>
                <a:ea typeface="微软雅黑" pitchFamily="34" charset="-122"/>
              </a:rPr>
              <a:t>试衣间</a:t>
            </a:r>
            <a:endParaRPr lang="en-US" altLang="zh-CN" sz="1200" spc="300" dirty="0" smtClean="0">
              <a:solidFill>
                <a:schemeClr val="accent1"/>
              </a:solidFill>
              <a:latin typeface="微软雅黑" pitchFamily="34" charset="-122"/>
              <a:ea typeface="微软雅黑" pitchFamily="34" charset="-122"/>
            </a:endParaRPr>
          </a:p>
          <a:p>
            <a:pPr algn="just">
              <a:lnSpc>
                <a:spcPct val="130000"/>
              </a:lnSpc>
            </a:pPr>
            <a:r>
              <a:rPr lang="zh-CN" altLang="en-US" sz="1200" spc="300" dirty="0" smtClean="0">
                <a:solidFill>
                  <a:schemeClr val="accent1"/>
                </a:solidFill>
                <a:latin typeface="微软雅黑" pitchFamily="34" charset="-122"/>
                <a:ea typeface="微软雅黑" pitchFamily="34" charset="-122"/>
              </a:rPr>
              <a:t>传统店铺升级版</a:t>
            </a:r>
            <a:endParaRPr lang="en-US" altLang="zh-CN" sz="1200" spc="300" dirty="0" smtClean="0">
              <a:solidFill>
                <a:schemeClr val="accent1"/>
              </a:solidFill>
              <a:latin typeface="微软雅黑" pitchFamily="34" charset="-122"/>
              <a:ea typeface="微软雅黑" pitchFamily="34" charset="-122"/>
            </a:endParaRPr>
          </a:p>
        </p:txBody>
      </p:sp>
      <p:grpSp>
        <p:nvGrpSpPr>
          <p:cNvPr id="23" name="组合 22"/>
          <p:cNvGrpSpPr/>
          <p:nvPr/>
        </p:nvGrpSpPr>
        <p:grpSpPr>
          <a:xfrm>
            <a:off x="2666793" y="4186005"/>
            <a:ext cx="6095884" cy="1331227"/>
            <a:chOff x="1676400" y="3457888"/>
            <a:chExt cx="6095884" cy="1331227"/>
          </a:xfrm>
        </p:grpSpPr>
        <p:grpSp>
          <p:nvGrpSpPr>
            <p:cNvPr id="24" name="组合 23"/>
            <p:cNvGrpSpPr/>
            <p:nvPr/>
          </p:nvGrpSpPr>
          <p:grpSpPr>
            <a:xfrm>
              <a:off x="1676400" y="3542957"/>
              <a:ext cx="1220984" cy="1220983"/>
              <a:chOff x="1676400" y="3542957"/>
              <a:chExt cx="1220984" cy="1220983"/>
            </a:xfrm>
          </p:grpSpPr>
          <p:sp>
            <p:nvSpPr>
              <p:cNvPr id="59" name="矩形 58"/>
              <p:cNvSpPr/>
              <p:nvPr/>
            </p:nvSpPr>
            <p:spPr>
              <a:xfrm>
                <a:off x="1676400" y="3542957"/>
                <a:ext cx="1220984" cy="1220983"/>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KSO_Shape"/>
              <p:cNvSpPr>
                <a:spLocks/>
              </p:cNvSpPr>
              <p:nvPr/>
            </p:nvSpPr>
            <p:spPr bwMode="auto">
              <a:xfrm>
                <a:off x="2156449" y="3635315"/>
                <a:ext cx="266358" cy="271331"/>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40E0C5"/>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61" name="TextBox 60"/>
              <p:cNvSpPr txBox="1"/>
              <p:nvPr/>
            </p:nvSpPr>
            <p:spPr>
              <a:xfrm>
                <a:off x="1797469" y="3890742"/>
                <a:ext cx="984316" cy="307777"/>
              </a:xfrm>
              <a:prstGeom prst="rect">
                <a:avLst/>
              </a:prstGeom>
              <a:noFill/>
            </p:spPr>
            <p:txBody>
              <a:bodyPr wrap="square" rtlCol="0">
                <a:spAutoFit/>
              </a:bodyPr>
              <a:lstStyle/>
              <a:p>
                <a:pPr algn="ctr"/>
                <a:r>
                  <a:rPr lang="zh-CN" altLang="en-US" sz="1400" b="1" spc="300" dirty="0" smtClean="0">
                    <a:solidFill>
                      <a:srgbClr val="0A97A6"/>
                    </a:solidFill>
                    <a:latin typeface="微软雅黑" pitchFamily="34" charset="-122"/>
                    <a:ea typeface="微软雅黑" pitchFamily="34" charset="-122"/>
                  </a:rPr>
                  <a:t>招商</a:t>
                </a:r>
                <a:endParaRPr lang="zh-CN" altLang="en-US" sz="1400" b="1" spc="300" dirty="0">
                  <a:solidFill>
                    <a:srgbClr val="0A97A6"/>
                  </a:solidFill>
                  <a:latin typeface="微软雅黑" pitchFamily="34" charset="-122"/>
                  <a:ea typeface="微软雅黑" pitchFamily="34" charset="-122"/>
                </a:endParaRPr>
              </a:p>
            </p:txBody>
          </p:sp>
          <p:sp>
            <p:nvSpPr>
              <p:cNvPr id="62" name="TextBox 61"/>
              <p:cNvSpPr txBox="1"/>
              <p:nvPr/>
            </p:nvSpPr>
            <p:spPr>
              <a:xfrm>
                <a:off x="1679979" y="4154078"/>
                <a:ext cx="1213826" cy="549061"/>
              </a:xfrm>
              <a:prstGeom prst="rect">
                <a:avLst/>
              </a:prstGeom>
              <a:noFill/>
            </p:spPr>
            <p:txBody>
              <a:bodyPr wrap="square" rtlCol="0">
                <a:spAutoFit/>
              </a:bodyPr>
              <a:lstStyle/>
              <a:p>
                <a:pPr algn="ctr">
                  <a:lnSpc>
                    <a:spcPct val="130000"/>
                  </a:lnSpc>
                </a:pPr>
                <a:r>
                  <a:rPr lang="zh-CN" altLang="en-US" sz="1200" spc="300" dirty="0" smtClean="0">
                    <a:latin typeface="微软雅黑" pitchFamily="34" charset="-122"/>
                    <a:ea typeface="微软雅黑" pitchFamily="34" charset="-122"/>
                  </a:rPr>
                  <a:t>通过互联网招商</a:t>
                </a:r>
                <a:endParaRPr lang="zh-CN" altLang="en-US" sz="1200" spc="300" dirty="0">
                  <a:latin typeface="微软雅黑" pitchFamily="34" charset="-122"/>
                  <a:ea typeface="微软雅黑" pitchFamily="34" charset="-122"/>
                </a:endParaRPr>
              </a:p>
            </p:txBody>
          </p:sp>
        </p:grpSp>
        <p:grpSp>
          <p:nvGrpSpPr>
            <p:cNvPr id="25" name="组合 24"/>
            <p:cNvGrpSpPr/>
            <p:nvPr/>
          </p:nvGrpSpPr>
          <p:grpSpPr>
            <a:xfrm>
              <a:off x="4113946" y="3542957"/>
              <a:ext cx="1220984" cy="1220983"/>
              <a:chOff x="4113946" y="3542957"/>
              <a:chExt cx="1220984" cy="1220983"/>
            </a:xfrm>
          </p:grpSpPr>
          <p:sp>
            <p:nvSpPr>
              <p:cNvPr id="53" name="矩形 52"/>
              <p:cNvSpPr/>
              <p:nvPr/>
            </p:nvSpPr>
            <p:spPr>
              <a:xfrm>
                <a:off x="4113946" y="3542957"/>
                <a:ext cx="1220984" cy="1220983"/>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4235015" y="3890742"/>
                <a:ext cx="984316" cy="307777"/>
              </a:xfrm>
              <a:prstGeom prst="rect">
                <a:avLst/>
              </a:prstGeom>
              <a:noFill/>
            </p:spPr>
            <p:txBody>
              <a:bodyPr wrap="square" rtlCol="0">
                <a:spAutoFit/>
              </a:bodyPr>
              <a:lstStyle/>
              <a:p>
                <a:pPr algn="ctr"/>
                <a:r>
                  <a:rPr lang="zh-CN" altLang="en-US" sz="1400" b="1" spc="300" dirty="0" smtClean="0">
                    <a:solidFill>
                      <a:srgbClr val="0A97A6"/>
                    </a:solidFill>
                    <a:latin typeface="微软雅黑" pitchFamily="34" charset="-122"/>
                    <a:ea typeface="微软雅黑" pitchFamily="34" charset="-122"/>
                  </a:rPr>
                  <a:t>链接</a:t>
                </a:r>
                <a:endParaRPr lang="zh-CN" altLang="en-US" sz="1400" b="1" spc="300" dirty="0">
                  <a:solidFill>
                    <a:srgbClr val="0A97A6"/>
                  </a:solidFill>
                  <a:latin typeface="微软雅黑" pitchFamily="34" charset="-122"/>
                  <a:ea typeface="微软雅黑" pitchFamily="34" charset="-122"/>
                </a:endParaRPr>
              </a:p>
            </p:txBody>
          </p:sp>
          <p:sp>
            <p:nvSpPr>
              <p:cNvPr id="57" name="TextBox 56"/>
              <p:cNvSpPr txBox="1"/>
              <p:nvPr/>
            </p:nvSpPr>
            <p:spPr>
              <a:xfrm>
                <a:off x="4117524" y="4154078"/>
                <a:ext cx="1213826" cy="549061"/>
              </a:xfrm>
              <a:prstGeom prst="rect">
                <a:avLst/>
              </a:prstGeom>
              <a:noFill/>
            </p:spPr>
            <p:txBody>
              <a:bodyPr wrap="square" rtlCol="0">
                <a:spAutoFit/>
              </a:bodyPr>
              <a:lstStyle/>
              <a:p>
                <a:pPr algn="ctr">
                  <a:lnSpc>
                    <a:spcPct val="130000"/>
                  </a:lnSpc>
                </a:pPr>
                <a:r>
                  <a:rPr lang="zh-CN" altLang="en-US" sz="1200" spc="300" dirty="0" smtClean="0">
                    <a:latin typeface="微软雅黑" pitchFamily="34" charset="-122"/>
                    <a:ea typeface="微软雅黑" pitchFamily="34" charset="-122"/>
                  </a:rPr>
                  <a:t>链接微店及淘宝店</a:t>
                </a:r>
                <a:endParaRPr lang="zh-CN" altLang="en-US" sz="1200" spc="300" dirty="0">
                  <a:latin typeface="微软雅黑" pitchFamily="34" charset="-122"/>
                  <a:ea typeface="微软雅黑" pitchFamily="34" charset="-122"/>
                </a:endParaRPr>
              </a:p>
            </p:txBody>
          </p:sp>
          <p:sp>
            <p:nvSpPr>
              <p:cNvPr id="58" name="KSO_Shape"/>
              <p:cNvSpPr>
                <a:spLocks/>
              </p:cNvSpPr>
              <p:nvPr/>
            </p:nvSpPr>
            <p:spPr bwMode="auto">
              <a:xfrm>
                <a:off x="4572000" y="3644264"/>
                <a:ext cx="220063" cy="253433"/>
              </a:xfrm>
              <a:custGeom>
                <a:avLst/>
                <a:gdLst>
                  <a:gd name="T0" fmla="*/ 53476223 w 5408"/>
                  <a:gd name="T1" fmla="*/ 580361183 h 6236"/>
                  <a:gd name="T2" fmla="*/ 32067076 w 5408"/>
                  <a:gd name="T3" fmla="*/ 573735229 h 6236"/>
                  <a:gd name="T4" fmla="*/ 15799696 w 5408"/>
                  <a:gd name="T5" fmla="*/ 562816915 h 6236"/>
                  <a:gd name="T6" fmla="*/ 5048476 w 5408"/>
                  <a:gd name="T7" fmla="*/ 547978932 h 6236"/>
                  <a:gd name="T8" fmla="*/ 186890 w 5408"/>
                  <a:gd name="T9" fmla="*/ 529967884 h 6236"/>
                  <a:gd name="T10" fmla="*/ 1682927 w 5408"/>
                  <a:gd name="T11" fmla="*/ 509437507 h 6236"/>
                  <a:gd name="T12" fmla="*/ 9816464 w 5408"/>
                  <a:gd name="T13" fmla="*/ 486667320 h 6236"/>
                  <a:gd name="T14" fmla="*/ 494467104 w 5408"/>
                  <a:gd name="T15" fmla="*/ 484054207 h 6236"/>
                  <a:gd name="T16" fmla="*/ 503255215 w 5408"/>
                  <a:gd name="T17" fmla="*/ 507011046 h 6236"/>
                  <a:gd name="T18" fmla="*/ 505405520 w 5408"/>
                  <a:gd name="T19" fmla="*/ 527821551 h 6236"/>
                  <a:gd name="T20" fmla="*/ 501291800 w 5408"/>
                  <a:gd name="T21" fmla="*/ 546112423 h 6236"/>
                  <a:gd name="T22" fmla="*/ 491194848 w 5408"/>
                  <a:gd name="T23" fmla="*/ 561323708 h 6236"/>
                  <a:gd name="T24" fmla="*/ 475582348 w 5408"/>
                  <a:gd name="T25" fmla="*/ 572708801 h 6236"/>
                  <a:gd name="T26" fmla="*/ 454640578 w 5408"/>
                  <a:gd name="T27" fmla="*/ 579801230 h 6236"/>
                  <a:gd name="T28" fmla="*/ 178845743 w 5408"/>
                  <a:gd name="T29" fmla="*/ 396892820 h 6236"/>
                  <a:gd name="T30" fmla="*/ 153510071 w 5408"/>
                  <a:gd name="T31" fmla="*/ 401932089 h 6236"/>
                  <a:gd name="T32" fmla="*/ 130698483 w 5408"/>
                  <a:gd name="T33" fmla="*/ 418076628 h 6236"/>
                  <a:gd name="T34" fmla="*/ 116768605 w 5408"/>
                  <a:gd name="T35" fmla="*/ 442340022 h 6236"/>
                  <a:gd name="T36" fmla="*/ 114150922 w 5408"/>
                  <a:gd name="T37" fmla="*/ 468282970 h 6236"/>
                  <a:gd name="T38" fmla="*/ 123219520 w 5408"/>
                  <a:gd name="T39" fmla="*/ 495252650 h 6236"/>
                  <a:gd name="T40" fmla="*/ 142478363 w 5408"/>
                  <a:gd name="T41" fmla="*/ 515410030 h 6236"/>
                  <a:gd name="T42" fmla="*/ 168842389 w 5408"/>
                  <a:gd name="T43" fmla="*/ 525768392 h 6236"/>
                  <a:gd name="T44" fmla="*/ 194925927 w 5408"/>
                  <a:gd name="T45" fmla="*/ 524368663 h 6236"/>
                  <a:gd name="T46" fmla="*/ 219981417 w 5408"/>
                  <a:gd name="T47" fmla="*/ 511677013 h 6236"/>
                  <a:gd name="T48" fmla="*/ 237276844 w 5408"/>
                  <a:gd name="T49" fmla="*/ 489746907 h 6236"/>
                  <a:gd name="T50" fmla="*/ 243634162 w 5408"/>
                  <a:gd name="T51" fmla="*/ 461563843 h 6236"/>
                  <a:gd name="T52" fmla="*/ 238585686 w 5408"/>
                  <a:gd name="T53" fmla="*/ 436367499 h 6236"/>
                  <a:gd name="T54" fmla="*/ 222411904 w 5408"/>
                  <a:gd name="T55" fmla="*/ 413690484 h 6236"/>
                  <a:gd name="T56" fmla="*/ 198104585 w 5408"/>
                  <a:gd name="T57" fmla="*/ 399785756 h 6236"/>
                  <a:gd name="T58" fmla="*/ 310572886 w 5408"/>
                  <a:gd name="T59" fmla="*/ 318783238 h 6236"/>
                  <a:gd name="T60" fmla="*/ 289911604 w 5408"/>
                  <a:gd name="T61" fmla="*/ 323449510 h 6236"/>
                  <a:gd name="T62" fmla="*/ 273737822 w 5408"/>
                  <a:gd name="T63" fmla="*/ 336047682 h 6236"/>
                  <a:gd name="T64" fmla="*/ 264295444 w 5408"/>
                  <a:gd name="T65" fmla="*/ 354525204 h 6236"/>
                  <a:gd name="T66" fmla="*/ 263360688 w 5408"/>
                  <a:gd name="T67" fmla="*/ 373749331 h 6236"/>
                  <a:gd name="T68" fmla="*/ 271026847 w 5408"/>
                  <a:gd name="T69" fmla="*/ 393159802 h 6236"/>
                  <a:gd name="T70" fmla="*/ 285891481 w 5408"/>
                  <a:gd name="T71" fmla="*/ 407251181 h 6236"/>
                  <a:gd name="T72" fmla="*/ 305711300 w 5408"/>
                  <a:gd name="T73" fmla="*/ 413970308 h 6236"/>
                  <a:gd name="T74" fmla="*/ 324876850 w 5408"/>
                  <a:gd name="T75" fmla="*/ 412104104 h 6236"/>
                  <a:gd name="T76" fmla="*/ 342733253 w 5408"/>
                  <a:gd name="T77" fmla="*/ 401838610 h 6236"/>
                  <a:gd name="T78" fmla="*/ 354793620 w 5408"/>
                  <a:gd name="T79" fmla="*/ 385040946 h 6236"/>
                  <a:gd name="T80" fmla="*/ 358439657 w 5408"/>
                  <a:gd name="T81" fmla="*/ 366470251 h 6236"/>
                  <a:gd name="T82" fmla="*/ 353671669 w 5408"/>
                  <a:gd name="T83" fmla="*/ 345752918 h 6236"/>
                  <a:gd name="T84" fmla="*/ 341050632 w 5408"/>
                  <a:gd name="T85" fmla="*/ 329608379 h 6236"/>
                  <a:gd name="T86" fmla="*/ 322539655 w 5408"/>
                  <a:gd name="T87" fmla="*/ 320276445 h 6236"/>
                  <a:gd name="T88" fmla="*/ 250926541 w 5408"/>
                  <a:gd name="T89" fmla="*/ 218277075 h 6236"/>
                  <a:gd name="T90" fmla="*/ 235407027 w 5408"/>
                  <a:gd name="T91" fmla="*/ 222663218 h 6236"/>
                  <a:gd name="T92" fmla="*/ 223533855 w 5408"/>
                  <a:gd name="T93" fmla="*/ 232741756 h 6236"/>
                  <a:gd name="T94" fmla="*/ 216989648 w 5408"/>
                  <a:gd name="T95" fmla="*/ 247299610 h 6236"/>
                  <a:gd name="T96" fmla="*/ 216989648 w 5408"/>
                  <a:gd name="T97" fmla="*/ 261950941 h 6236"/>
                  <a:gd name="T98" fmla="*/ 223533855 w 5408"/>
                  <a:gd name="T99" fmla="*/ 276322449 h 6236"/>
                  <a:gd name="T100" fmla="*/ 235407027 w 5408"/>
                  <a:gd name="T101" fmla="*/ 286587638 h 6236"/>
                  <a:gd name="T102" fmla="*/ 250926541 w 5408"/>
                  <a:gd name="T103" fmla="*/ 290973781 h 6236"/>
                  <a:gd name="T104" fmla="*/ 265323797 w 5408"/>
                  <a:gd name="T105" fmla="*/ 288733970 h 6236"/>
                  <a:gd name="T106" fmla="*/ 278505810 w 5408"/>
                  <a:gd name="T107" fmla="*/ 280335291 h 6236"/>
                  <a:gd name="T108" fmla="*/ 287013433 w 5408"/>
                  <a:gd name="T109" fmla="*/ 267083688 h 6236"/>
                  <a:gd name="T110" fmla="*/ 289257336 w 5408"/>
                  <a:gd name="T111" fmla="*/ 252712180 h 6236"/>
                  <a:gd name="T112" fmla="*/ 284863128 w 5408"/>
                  <a:gd name="T113" fmla="*/ 237314550 h 6236"/>
                  <a:gd name="T114" fmla="*/ 274579286 w 5408"/>
                  <a:gd name="T115" fmla="*/ 225369504 h 6236"/>
                  <a:gd name="T116" fmla="*/ 260182029 w 5408"/>
                  <a:gd name="T117" fmla="*/ 218930200 h 62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408" h="6236">
                    <a:moveTo>
                      <a:pt x="4619" y="6236"/>
                    </a:moveTo>
                    <a:lnTo>
                      <a:pt x="788" y="6236"/>
                    </a:lnTo>
                    <a:lnTo>
                      <a:pt x="723" y="6234"/>
                    </a:lnTo>
                    <a:lnTo>
                      <a:pt x="692" y="6232"/>
                    </a:lnTo>
                    <a:lnTo>
                      <a:pt x="661" y="6230"/>
                    </a:lnTo>
                    <a:lnTo>
                      <a:pt x="630" y="6226"/>
                    </a:lnTo>
                    <a:lnTo>
                      <a:pt x="602" y="6222"/>
                    </a:lnTo>
                    <a:lnTo>
                      <a:pt x="572" y="6219"/>
                    </a:lnTo>
                    <a:lnTo>
                      <a:pt x="544" y="6213"/>
                    </a:lnTo>
                    <a:lnTo>
                      <a:pt x="517" y="6208"/>
                    </a:lnTo>
                    <a:lnTo>
                      <a:pt x="490" y="6200"/>
                    </a:lnTo>
                    <a:lnTo>
                      <a:pt x="464" y="6193"/>
                    </a:lnTo>
                    <a:lnTo>
                      <a:pt x="438" y="6185"/>
                    </a:lnTo>
                    <a:lnTo>
                      <a:pt x="413" y="6177"/>
                    </a:lnTo>
                    <a:lnTo>
                      <a:pt x="388" y="6168"/>
                    </a:lnTo>
                    <a:lnTo>
                      <a:pt x="365" y="6158"/>
                    </a:lnTo>
                    <a:lnTo>
                      <a:pt x="343" y="6148"/>
                    </a:lnTo>
                    <a:lnTo>
                      <a:pt x="321" y="6137"/>
                    </a:lnTo>
                    <a:lnTo>
                      <a:pt x="298" y="6126"/>
                    </a:lnTo>
                    <a:lnTo>
                      <a:pt x="279" y="6114"/>
                    </a:lnTo>
                    <a:lnTo>
                      <a:pt x="258" y="6101"/>
                    </a:lnTo>
                    <a:lnTo>
                      <a:pt x="239" y="6089"/>
                    </a:lnTo>
                    <a:lnTo>
                      <a:pt x="219" y="6074"/>
                    </a:lnTo>
                    <a:lnTo>
                      <a:pt x="202" y="6061"/>
                    </a:lnTo>
                    <a:lnTo>
                      <a:pt x="185" y="6046"/>
                    </a:lnTo>
                    <a:lnTo>
                      <a:pt x="169" y="6031"/>
                    </a:lnTo>
                    <a:lnTo>
                      <a:pt x="153" y="6015"/>
                    </a:lnTo>
                    <a:lnTo>
                      <a:pt x="138" y="5999"/>
                    </a:lnTo>
                    <a:lnTo>
                      <a:pt x="123" y="5982"/>
                    </a:lnTo>
                    <a:lnTo>
                      <a:pt x="110" y="5966"/>
                    </a:lnTo>
                    <a:lnTo>
                      <a:pt x="97" y="5947"/>
                    </a:lnTo>
                    <a:lnTo>
                      <a:pt x="85" y="5930"/>
                    </a:lnTo>
                    <a:lnTo>
                      <a:pt x="74" y="5911"/>
                    </a:lnTo>
                    <a:lnTo>
                      <a:pt x="64" y="5892"/>
                    </a:lnTo>
                    <a:lnTo>
                      <a:pt x="54" y="5872"/>
                    </a:lnTo>
                    <a:lnTo>
                      <a:pt x="45" y="5852"/>
                    </a:lnTo>
                    <a:lnTo>
                      <a:pt x="37" y="5832"/>
                    </a:lnTo>
                    <a:lnTo>
                      <a:pt x="29" y="5811"/>
                    </a:lnTo>
                    <a:lnTo>
                      <a:pt x="23" y="5791"/>
                    </a:lnTo>
                    <a:lnTo>
                      <a:pt x="17" y="5770"/>
                    </a:lnTo>
                    <a:lnTo>
                      <a:pt x="12" y="5747"/>
                    </a:lnTo>
                    <a:lnTo>
                      <a:pt x="8" y="5725"/>
                    </a:lnTo>
                    <a:lnTo>
                      <a:pt x="5" y="5703"/>
                    </a:lnTo>
                    <a:lnTo>
                      <a:pt x="2" y="5679"/>
                    </a:lnTo>
                    <a:lnTo>
                      <a:pt x="1" y="5656"/>
                    </a:lnTo>
                    <a:lnTo>
                      <a:pt x="0" y="5633"/>
                    </a:lnTo>
                    <a:lnTo>
                      <a:pt x="0" y="5609"/>
                    </a:lnTo>
                    <a:lnTo>
                      <a:pt x="1" y="5584"/>
                    </a:lnTo>
                    <a:lnTo>
                      <a:pt x="2" y="5560"/>
                    </a:lnTo>
                    <a:lnTo>
                      <a:pt x="5" y="5535"/>
                    </a:lnTo>
                    <a:lnTo>
                      <a:pt x="8" y="5509"/>
                    </a:lnTo>
                    <a:lnTo>
                      <a:pt x="13" y="5484"/>
                    </a:lnTo>
                    <a:lnTo>
                      <a:pt x="18" y="5459"/>
                    </a:lnTo>
                    <a:lnTo>
                      <a:pt x="24" y="5433"/>
                    </a:lnTo>
                    <a:lnTo>
                      <a:pt x="31" y="5405"/>
                    </a:lnTo>
                    <a:lnTo>
                      <a:pt x="39" y="5380"/>
                    </a:lnTo>
                    <a:lnTo>
                      <a:pt x="48" y="5352"/>
                    </a:lnTo>
                    <a:lnTo>
                      <a:pt x="58" y="5325"/>
                    </a:lnTo>
                    <a:lnTo>
                      <a:pt x="68" y="5298"/>
                    </a:lnTo>
                    <a:lnTo>
                      <a:pt x="79" y="5271"/>
                    </a:lnTo>
                    <a:lnTo>
                      <a:pt x="91" y="5243"/>
                    </a:lnTo>
                    <a:lnTo>
                      <a:pt x="105" y="5215"/>
                    </a:lnTo>
                    <a:lnTo>
                      <a:pt x="118" y="5187"/>
                    </a:lnTo>
                    <a:lnTo>
                      <a:pt x="150" y="5130"/>
                    </a:lnTo>
                    <a:lnTo>
                      <a:pt x="1925" y="2058"/>
                    </a:lnTo>
                    <a:lnTo>
                      <a:pt x="1925" y="0"/>
                    </a:lnTo>
                    <a:lnTo>
                      <a:pt x="3484" y="0"/>
                    </a:lnTo>
                    <a:lnTo>
                      <a:pt x="3484" y="2058"/>
                    </a:lnTo>
                    <a:lnTo>
                      <a:pt x="5258" y="5130"/>
                    </a:lnTo>
                    <a:lnTo>
                      <a:pt x="5289" y="5187"/>
                    </a:lnTo>
                    <a:lnTo>
                      <a:pt x="5303" y="5215"/>
                    </a:lnTo>
                    <a:lnTo>
                      <a:pt x="5316" y="5243"/>
                    </a:lnTo>
                    <a:lnTo>
                      <a:pt x="5329" y="5271"/>
                    </a:lnTo>
                    <a:lnTo>
                      <a:pt x="5340" y="5298"/>
                    </a:lnTo>
                    <a:lnTo>
                      <a:pt x="5351" y="5325"/>
                    </a:lnTo>
                    <a:lnTo>
                      <a:pt x="5359" y="5352"/>
                    </a:lnTo>
                    <a:lnTo>
                      <a:pt x="5368" y="5380"/>
                    </a:lnTo>
                    <a:lnTo>
                      <a:pt x="5377" y="5405"/>
                    </a:lnTo>
                    <a:lnTo>
                      <a:pt x="5383" y="5433"/>
                    </a:lnTo>
                    <a:lnTo>
                      <a:pt x="5389" y="5459"/>
                    </a:lnTo>
                    <a:lnTo>
                      <a:pt x="5394" y="5484"/>
                    </a:lnTo>
                    <a:lnTo>
                      <a:pt x="5399" y="5509"/>
                    </a:lnTo>
                    <a:lnTo>
                      <a:pt x="5403" y="5535"/>
                    </a:lnTo>
                    <a:lnTo>
                      <a:pt x="5405" y="5560"/>
                    </a:lnTo>
                    <a:lnTo>
                      <a:pt x="5406" y="5584"/>
                    </a:lnTo>
                    <a:lnTo>
                      <a:pt x="5408" y="5609"/>
                    </a:lnTo>
                    <a:lnTo>
                      <a:pt x="5408" y="5633"/>
                    </a:lnTo>
                    <a:lnTo>
                      <a:pt x="5406" y="5656"/>
                    </a:lnTo>
                    <a:lnTo>
                      <a:pt x="5405" y="5679"/>
                    </a:lnTo>
                    <a:lnTo>
                      <a:pt x="5403" y="5703"/>
                    </a:lnTo>
                    <a:lnTo>
                      <a:pt x="5399" y="5725"/>
                    </a:lnTo>
                    <a:lnTo>
                      <a:pt x="5395" y="5747"/>
                    </a:lnTo>
                    <a:lnTo>
                      <a:pt x="5390" y="5770"/>
                    </a:lnTo>
                    <a:lnTo>
                      <a:pt x="5384" y="5791"/>
                    </a:lnTo>
                    <a:lnTo>
                      <a:pt x="5378" y="5811"/>
                    </a:lnTo>
                    <a:lnTo>
                      <a:pt x="5370" y="5832"/>
                    </a:lnTo>
                    <a:lnTo>
                      <a:pt x="5362" y="5852"/>
                    </a:lnTo>
                    <a:lnTo>
                      <a:pt x="5353" y="5872"/>
                    </a:lnTo>
                    <a:lnTo>
                      <a:pt x="5343" y="5892"/>
                    </a:lnTo>
                    <a:lnTo>
                      <a:pt x="5333" y="5911"/>
                    </a:lnTo>
                    <a:lnTo>
                      <a:pt x="5322" y="5930"/>
                    </a:lnTo>
                    <a:lnTo>
                      <a:pt x="5310" y="5947"/>
                    </a:lnTo>
                    <a:lnTo>
                      <a:pt x="5298" y="5966"/>
                    </a:lnTo>
                    <a:lnTo>
                      <a:pt x="5284" y="5982"/>
                    </a:lnTo>
                    <a:lnTo>
                      <a:pt x="5269" y="5999"/>
                    </a:lnTo>
                    <a:lnTo>
                      <a:pt x="5254" y="6015"/>
                    </a:lnTo>
                    <a:lnTo>
                      <a:pt x="5238" y="6031"/>
                    </a:lnTo>
                    <a:lnTo>
                      <a:pt x="5222" y="6046"/>
                    </a:lnTo>
                    <a:lnTo>
                      <a:pt x="5205" y="6061"/>
                    </a:lnTo>
                    <a:lnTo>
                      <a:pt x="5187" y="6074"/>
                    </a:lnTo>
                    <a:lnTo>
                      <a:pt x="5168" y="6089"/>
                    </a:lnTo>
                    <a:lnTo>
                      <a:pt x="5150" y="6101"/>
                    </a:lnTo>
                    <a:lnTo>
                      <a:pt x="5129" y="6114"/>
                    </a:lnTo>
                    <a:lnTo>
                      <a:pt x="5109" y="6126"/>
                    </a:lnTo>
                    <a:lnTo>
                      <a:pt x="5087" y="6137"/>
                    </a:lnTo>
                    <a:lnTo>
                      <a:pt x="5064" y="6148"/>
                    </a:lnTo>
                    <a:lnTo>
                      <a:pt x="5042" y="6158"/>
                    </a:lnTo>
                    <a:lnTo>
                      <a:pt x="5019" y="6168"/>
                    </a:lnTo>
                    <a:lnTo>
                      <a:pt x="4994" y="6177"/>
                    </a:lnTo>
                    <a:lnTo>
                      <a:pt x="4969" y="6185"/>
                    </a:lnTo>
                    <a:lnTo>
                      <a:pt x="4943" y="6193"/>
                    </a:lnTo>
                    <a:lnTo>
                      <a:pt x="4918" y="6200"/>
                    </a:lnTo>
                    <a:lnTo>
                      <a:pt x="4890" y="6208"/>
                    </a:lnTo>
                    <a:lnTo>
                      <a:pt x="4863" y="6213"/>
                    </a:lnTo>
                    <a:lnTo>
                      <a:pt x="4835" y="6219"/>
                    </a:lnTo>
                    <a:lnTo>
                      <a:pt x="4805" y="6222"/>
                    </a:lnTo>
                    <a:lnTo>
                      <a:pt x="4777" y="6226"/>
                    </a:lnTo>
                    <a:lnTo>
                      <a:pt x="4746" y="6230"/>
                    </a:lnTo>
                    <a:lnTo>
                      <a:pt x="4715" y="6232"/>
                    </a:lnTo>
                    <a:lnTo>
                      <a:pt x="4684" y="6234"/>
                    </a:lnTo>
                    <a:lnTo>
                      <a:pt x="4619" y="6236"/>
                    </a:lnTo>
                    <a:close/>
                    <a:moveTo>
                      <a:pt x="1913" y="4253"/>
                    </a:moveTo>
                    <a:lnTo>
                      <a:pt x="1913" y="4253"/>
                    </a:lnTo>
                    <a:lnTo>
                      <a:pt x="1877" y="4254"/>
                    </a:lnTo>
                    <a:lnTo>
                      <a:pt x="1841" y="4257"/>
                    </a:lnTo>
                    <a:lnTo>
                      <a:pt x="1806" y="4260"/>
                    </a:lnTo>
                    <a:lnTo>
                      <a:pt x="1772" y="4266"/>
                    </a:lnTo>
                    <a:lnTo>
                      <a:pt x="1739" y="4275"/>
                    </a:lnTo>
                    <a:lnTo>
                      <a:pt x="1705" y="4284"/>
                    </a:lnTo>
                    <a:lnTo>
                      <a:pt x="1673" y="4295"/>
                    </a:lnTo>
                    <a:lnTo>
                      <a:pt x="1642" y="4307"/>
                    </a:lnTo>
                    <a:lnTo>
                      <a:pt x="1611" y="4321"/>
                    </a:lnTo>
                    <a:lnTo>
                      <a:pt x="1581" y="4337"/>
                    </a:lnTo>
                    <a:lnTo>
                      <a:pt x="1552" y="4353"/>
                    </a:lnTo>
                    <a:lnTo>
                      <a:pt x="1524" y="4371"/>
                    </a:lnTo>
                    <a:lnTo>
                      <a:pt x="1497" y="4391"/>
                    </a:lnTo>
                    <a:lnTo>
                      <a:pt x="1471" y="4411"/>
                    </a:lnTo>
                    <a:lnTo>
                      <a:pt x="1445" y="4433"/>
                    </a:lnTo>
                    <a:lnTo>
                      <a:pt x="1421" y="4457"/>
                    </a:lnTo>
                    <a:lnTo>
                      <a:pt x="1398" y="4480"/>
                    </a:lnTo>
                    <a:lnTo>
                      <a:pt x="1376" y="4506"/>
                    </a:lnTo>
                    <a:lnTo>
                      <a:pt x="1356" y="4532"/>
                    </a:lnTo>
                    <a:lnTo>
                      <a:pt x="1336" y="4559"/>
                    </a:lnTo>
                    <a:lnTo>
                      <a:pt x="1318" y="4587"/>
                    </a:lnTo>
                    <a:lnTo>
                      <a:pt x="1302" y="4616"/>
                    </a:lnTo>
                    <a:lnTo>
                      <a:pt x="1286" y="4645"/>
                    </a:lnTo>
                    <a:lnTo>
                      <a:pt x="1272" y="4676"/>
                    </a:lnTo>
                    <a:lnTo>
                      <a:pt x="1260" y="4708"/>
                    </a:lnTo>
                    <a:lnTo>
                      <a:pt x="1249" y="4740"/>
                    </a:lnTo>
                    <a:lnTo>
                      <a:pt x="1240" y="4774"/>
                    </a:lnTo>
                    <a:lnTo>
                      <a:pt x="1231" y="4807"/>
                    </a:lnTo>
                    <a:lnTo>
                      <a:pt x="1225" y="4842"/>
                    </a:lnTo>
                    <a:lnTo>
                      <a:pt x="1221" y="4876"/>
                    </a:lnTo>
                    <a:lnTo>
                      <a:pt x="1219" y="4911"/>
                    </a:lnTo>
                    <a:lnTo>
                      <a:pt x="1218" y="4946"/>
                    </a:lnTo>
                    <a:lnTo>
                      <a:pt x="1219" y="4982"/>
                    </a:lnTo>
                    <a:lnTo>
                      <a:pt x="1221" y="5018"/>
                    </a:lnTo>
                    <a:lnTo>
                      <a:pt x="1225" y="5053"/>
                    </a:lnTo>
                    <a:lnTo>
                      <a:pt x="1231" y="5087"/>
                    </a:lnTo>
                    <a:lnTo>
                      <a:pt x="1240" y="5120"/>
                    </a:lnTo>
                    <a:lnTo>
                      <a:pt x="1249" y="5154"/>
                    </a:lnTo>
                    <a:lnTo>
                      <a:pt x="1260" y="5186"/>
                    </a:lnTo>
                    <a:lnTo>
                      <a:pt x="1272" y="5217"/>
                    </a:lnTo>
                    <a:lnTo>
                      <a:pt x="1286" y="5248"/>
                    </a:lnTo>
                    <a:lnTo>
                      <a:pt x="1302" y="5277"/>
                    </a:lnTo>
                    <a:lnTo>
                      <a:pt x="1318" y="5307"/>
                    </a:lnTo>
                    <a:lnTo>
                      <a:pt x="1336" y="5335"/>
                    </a:lnTo>
                    <a:lnTo>
                      <a:pt x="1356" y="5362"/>
                    </a:lnTo>
                    <a:lnTo>
                      <a:pt x="1376" y="5388"/>
                    </a:lnTo>
                    <a:lnTo>
                      <a:pt x="1398" y="5414"/>
                    </a:lnTo>
                    <a:lnTo>
                      <a:pt x="1421" y="5438"/>
                    </a:lnTo>
                    <a:lnTo>
                      <a:pt x="1445" y="5461"/>
                    </a:lnTo>
                    <a:lnTo>
                      <a:pt x="1471" y="5483"/>
                    </a:lnTo>
                    <a:lnTo>
                      <a:pt x="1497" y="5503"/>
                    </a:lnTo>
                    <a:lnTo>
                      <a:pt x="1524" y="5523"/>
                    </a:lnTo>
                    <a:lnTo>
                      <a:pt x="1552" y="5541"/>
                    </a:lnTo>
                    <a:lnTo>
                      <a:pt x="1581" y="5557"/>
                    </a:lnTo>
                    <a:lnTo>
                      <a:pt x="1611" y="5573"/>
                    </a:lnTo>
                    <a:lnTo>
                      <a:pt x="1642" y="5587"/>
                    </a:lnTo>
                    <a:lnTo>
                      <a:pt x="1673" y="5599"/>
                    </a:lnTo>
                    <a:lnTo>
                      <a:pt x="1705" y="5610"/>
                    </a:lnTo>
                    <a:lnTo>
                      <a:pt x="1739" y="5619"/>
                    </a:lnTo>
                    <a:lnTo>
                      <a:pt x="1772" y="5628"/>
                    </a:lnTo>
                    <a:lnTo>
                      <a:pt x="1806" y="5634"/>
                    </a:lnTo>
                    <a:lnTo>
                      <a:pt x="1841" y="5637"/>
                    </a:lnTo>
                    <a:lnTo>
                      <a:pt x="1877" y="5640"/>
                    </a:lnTo>
                    <a:lnTo>
                      <a:pt x="1913" y="5641"/>
                    </a:lnTo>
                    <a:lnTo>
                      <a:pt x="1947" y="5640"/>
                    </a:lnTo>
                    <a:lnTo>
                      <a:pt x="1983" y="5637"/>
                    </a:lnTo>
                    <a:lnTo>
                      <a:pt x="2017" y="5634"/>
                    </a:lnTo>
                    <a:lnTo>
                      <a:pt x="2052" y="5628"/>
                    </a:lnTo>
                    <a:lnTo>
                      <a:pt x="2085" y="5619"/>
                    </a:lnTo>
                    <a:lnTo>
                      <a:pt x="2119" y="5610"/>
                    </a:lnTo>
                    <a:lnTo>
                      <a:pt x="2151" y="5599"/>
                    </a:lnTo>
                    <a:lnTo>
                      <a:pt x="2183" y="5587"/>
                    </a:lnTo>
                    <a:lnTo>
                      <a:pt x="2214" y="5573"/>
                    </a:lnTo>
                    <a:lnTo>
                      <a:pt x="2243" y="5557"/>
                    </a:lnTo>
                    <a:lnTo>
                      <a:pt x="2272" y="5541"/>
                    </a:lnTo>
                    <a:lnTo>
                      <a:pt x="2300" y="5523"/>
                    </a:lnTo>
                    <a:lnTo>
                      <a:pt x="2327" y="5503"/>
                    </a:lnTo>
                    <a:lnTo>
                      <a:pt x="2353" y="5483"/>
                    </a:lnTo>
                    <a:lnTo>
                      <a:pt x="2379" y="5461"/>
                    </a:lnTo>
                    <a:lnTo>
                      <a:pt x="2402" y="5438"/>
                    </a:lnTo>
                    <a:lnTo>
                      <a:pt x="2426" y="5414"/>
                    </a:lnTo>
                    <a:lnTo>
                      <a:pt x="2448" y="5388"/>
                    </a:lnTo>
                    <a:lnTo>
                      <a:pt x="2468" y="5362"/>
                    </a:lnTo>
                    <a:lnTo>
                      <a:pt x="2488" y="5335"/>
                    </a:lnTo>
                    <a:lnTo>
                      <a:pt x="2506" y="5307"/>
                    </a:lnTo>
                    <a:lnTo>
                      <a:pt x="2522" y="5277"/>
                    </a:lnTo>
                    <a:lnTo>
                      <a:pt x="2538" y="5248"/>
                    </a:lnTo>
                    <a:lnTo>
                      <a:pt x="2552" y="5217"/>
                    </a:lnTo>
                    <a:lnTo>
                      <a:pt x="2564" y="5186"/>
                    </a:lnTo>
                    <a:lnTo>
                      <a:pt x="2575" y="5154"/>
                    </a:lnTo>
                    <a:lnTo>
                      <a:pt x="2585" y="5120"/>
                    </a:lnTo>
                    <a:lnTo>
                      <a:pt x="2593" y="5087"/>
                    </a:lnTo>
                    <a:lnTo>
                      <a:pt x="2599" y="5053"/>
                    </a:lnTo>
                    <a:lnTo>
                      <a:pt x="2602" y="5018"/>
                    </a:lnTo>
                    <a:lnTo>
                      <a:pt x="2605" y="4982"/>
                    </a:lnTo>
                    <a:lnTo>
                      <a:pt x="2606" y="4946"/>
                    </a:lnTo>
                    <a:lnTo>
                      <a:pt x="2605" y="4911"/>
                    </a:lnTo>
                    <a:lnTo>
                      <a:pt x="2602" y="4876"/>
                    </a:lnTo>
                    <a:lnTo>
                      <a:pt x="2599" y="4842"/>
                    </a:lnTo>
                    <a:lnTo>
                      <a:pt x="2593" y="4807"/>
                    </a:lnTo>
                    <a:lnTo>
                      <a:pt x="2585" y="4774"/>
                    </a:lnTo>
                    <a:lnTo>
                      <a:pt x="2575" y="4740"/>
                    </a:lnTo>
                    <a:lnTo>
                      <a:pt x="2564" y="4708"/>
                    </a:lnTo>
                    <a:lnTo>
                      <a:pt x="2552" y="4676"/>
                    </a:lnTo>
                    <a:lnTo>
                      <a:pt x="2538" y="4645"/>
                    </a:lnTo>
                    <a:lnTo>
                      <a:pt x="2522" y="4616"/>
                    </a:lnTo>
                    <a:lnTo>
                      <a:pt x="2506" y="4587"/>
                    </a:lnTo>
                    <a:lnTo>
                      <a:pt x="2488" y="4559"/>
                    </a:lnTo>
                    <a:lnTo>
                      <a:pt x="2468" y="4532"/>
                    </a:lnTo>
                    <a:lnTo>
                      <a:pt x="2448" y="4506"/>
                    </a:lnTo>
                    <a:lnTo>
                      <a:pt x="2426" y="4480"/>
                    </a:lnTo>
                    <a:lnTo>
                      <a:pt x="2402" y="4457"/>
                    </a:lnTo>
                    <a:lnTo>
                      <a:pt x="2379" y="4433"/>
                    </a:lnTo>
                    <a:lnTo>
                      <a:pt x="2353" y="4411"/>
                    </a:lnTo>
                    <a:lnTo>
                      <a:pt x="2327" y="4391"/>
                    </a:lnTo>
                    <a:lnTo>
                      <a:pt x="2300" y="4371"/>
                    </a:lnTo>
                    <a:lnTo>
                      <a:pt x="2272" y="4353"/>
                    </a:lnTo>
                    <a:lnTo>
                      <a:pt x="2243" y="4337"/>
                    </a:lnTo>
                    <a:lnTo>
                      <a:pt x="2214" y="4321"/>
                    </a:lnTo>
                    <a:lnTo>
                      <a:pt x="2183" y="4307"/>
                    </a:lnTo>
                    <a:lnTo>
                      <a:pt x="2151" y="4295"/>
                    </a:lnTo>
                    <a:lnTo>
                      <a:pt x="2119" y="4284"/>
                    </a:lnTo>
                    <a:lnTo>
                      <a:pt x="2085" y="4275"/>
                    </a:lnTo>
                    <a:lnTo>
                      <a:pt x="2052" y="4266"/>
                    </a:lnTo>
                    <a:lnTo>
                      <a:pt x="2017" y="4260"/>
                    </a:lnTo>
                    <a:lnTo>
                      <a:pt x="1983" y="4257"/>
                    </a:lnTo>
                    <a:lnTo>
                      <a:pt x="1947" y="4254"/>
                    </a:lnTo>
                    <a:lnTo>
                      <a:pt x="1913" y="4253"/>
                    </a:lnTo>
                    <a:close/>
                    <a:moveTo>
                      <a:pt x="3322" y="3416"/>
                    </a:moveTo>
                    <a:lnTo>
                      <a:pt x="3322" y="3416"/>
                    </a:lnTo>
                    <a:lnTo>
                      <a:pt x="3296" y="3416"/>
                    </a:lnTo>
                    <a:lnTo>
                      <a:pt x="3270" y="3419"/>
                    </a:lnTo>
                    <a:lnTo>
                      <a:pt x="3244" y="3421"/>
                    </a:lnTo>
                    <a:lnTo>
                      <a:pt x="3219" y="3426"/>
                    </a:lnTo>
                    <a:lnTo>
                      <a:pt x="3195" y="3432"/>
                    </a:lnTo>
                    <a:lnTo>
                      <a:pt x="3170" y="3438"/>
                    </a:lnTo>
                    <a:lnTo>
                      <a:pt x="3147" y="3447"/>
                    </a:lnTo>
                    <a:lnTo>
                      <a:pt x="3123" y="3456"/>
                    </a:lnTo>
                    <a:lnTo>
                      <a:pt x="3101" y="3466"/>
                    </a:lnTo>
                    <a:lnTo>
                      <a:pt x="3079" y="3477"/>
                    </a:lnTo>
                    <a:lnTo>
                      <a:pt x="3058" y="3489"/>
                    </a:lnTo>
                    <a:lnTo>
                      <a:pt x="3037" y="3503"/>
                    </a:lnTo>
                    <a:lnTo>
                      <a:pt x="3017" y="3517"/>
                    </a:lnTo>
                    <a:lnTo>
                      <a:pt x="2997" y="3532"/>
                    </a:lnTo>
                    <a:lnTo>
                      <a:pt x="2979" y="3548"/>
                    </a:lnTo>
                    <a:lnTo>
                      <a:pt x="2962" y="3566"/>
                    </a:lnTo>
                    <a:lnTo>
                      <a:pt x="2944" y="3583"/>
                    </a:lnTo>
                    <a:lnTo>
                      <a:pt x="2928" y="3601"/>
                    </a:lnTo>
                    <a:lnTo>
                      <a:pt x="2913" y="3621"/>
                    </a:lnTo>
                    <a:lnTo>
                      <a:pt x="2899" y="3641"/>
                    </a:lnTo>
                    <a:lnTo>
                      <a:pt x="2885" y="3662"/>
                    </a:lnTo>
                    <a:lnTo>
                      <a:pt x="2873" y="3683"/>
                    </a:lnTo>
                    <a:lnTo>
                      <a:pt x="2862" y="3705"/>
                    </a:lnTo>
                    <a:lnTo>
                      <a:pt x="2852" y="3727"/>
                    </a:lnTo>
                    <a:lnTo>
                      <a:pt x="2842" y="3751"/>
                    </a:lnTo>
                    <a:lnTo>
                      <a:pt x="2834" y="3774"/>
                    </a:lnTo>
                    <a:lnTo>
                      <a:pt x="2827" y="3799"/>
                    </a:lnTo>
                    <a:lnTo>
                      <a:pt x="2822" y="3823"/>
                    </a:lnTo>
                    <a:lnTo>
                      <a:pt x="2817" y="3849"/>
                    </a:lnTo>
                    <a:lnTo>
                      <a:pt x="2813" y="3874"/>
                    </a:lnTo>
                    <a:lnTo>
                      <a:pt x="2812" y="3901"/>
                    </a:lnTo>
                    <a:lnTo>
                      <a:pt x="2811" y="3927"/>
                    </a:lnTo>
                    <a:lnTo>
                      <a:pt x="2812" y="3953"/>
                    </a:lnTo>
                    <a:lnTo>
                      <a:pt x="2813" y="3979"/>
                    </a:lnTo>
                    <a:lnTo>
                      <a:pt x="2817" y="4005"/>
                    </a:lnTo>
                    <a:lnTo>
                      <a:pt x="2822" y="4030"/>
                    </a:lnTo>
                    <a:lnTo>
                      <a:pt x="2827" y="4054"/>
                    </a:lnTo>
                    <a:lnTo>
                      <a:pt x="2834" y="4079"/>
                    </a:lnTo>
                    <a:lnTo>
                      <a:pt x="2842" y="4102"/>
                    </a:lnTo>
                    <a:lnTo>
                      <a:pt x="2852" y="4126"/>
                    </a:lnTo>
                    <a:lnTo>
                      <a:pt x="2862" y="4149"/>
                    </a:lnTo>
                    <a:lnTo>
                      <a:pt x="2873" y="4170"/>
                    </a:lnTo>
                    <a:lnTo>
                      <a:pt x="2885" y="4192"/>
                    </a:lnTo>
                    <a:lnTo>
                      <a:pt x="2899" y="4213"/>
                    </a:lnTo>
                    <a:lnTo>
                      <a:pt x="2913" y="4233"/>
                    </a:lnTo>
                    <a:lnTo>
                      <a:pt x="2928" y="4252"/>
                    </a:lnTo>
                    <a:lnTo>
                      <a:pt x="2944" y="4270"/>
                    </a:lnTo>
                    <a:lnTo>
                      <a:pt x="2962" y="4289"/>
                    </a:lnTo>
                    <a:lnTo>
                      <a:pt x="2979" y="4306"/>
                    </a:lnTo>
                    <a:lnTo>
                      <a:pt x="2997" y="4322"/>
                    </a:lnTo>
                    <a:lnTo>
                      <a:pt x="3017" y="4337"/>
                    </a:lnTo>
                    <a:lnTo>
                      <a:pt x="3037" y="4350"/>
                    </a:lnTo>
                    <a:lnTo>
                      <a:pt x="3058" y="4364"/>
                    </a:lnTo>
                    <a:lnTo>
                      <a:pt x="3079" y="4376"/>
                    </a:lnTo>
                    <a:lnTo>
                      <a:pt x="3101" y="4387"/>
                    </a:lnTo>
                    <a:lnTo>
                      <a:pt x="3123" y="4399"/>
                    </a:lnTo>
                    <a:lnTo>
                      <a:pt x="3147" y="4407"/>
                    </a:lnTo>
                    <a:lnTo>
                      <a:pt x="3170" y="4416"/>
                    </a:lnTo>
                    <a:lnTo>
                      <a:pt x="3195" y="4422"/>
                    </a:lnTo>
                    <a:lnTo>
                      <a:pt x="3219" y="4428"/>
                    </a:lnTo>
                    <a:lnTo>
                      <a:pt x="3244" y="4432"/>
                    </a:lnTo>
                    <a:lnTo>
                      <a:pt x="3270" y="4436"/>
                    </a:lnTo>
                    <a:lnTo>
                      <a:pt x="3296" y="4438"/>
                    </a:lnTo>
                    <a:lnTo>
                      <a:pt x="3322" y="4438"/>
                    </a:lnTo>
                    <a:lnTo>
                      <a:pt x="3349" y="4438"/>
                    </a:lnTo>
                    <a:lnTo>
                      <a:pt x="3375" y="4436"/>
                    </a:lnTo>
                    <a:lnTo>
                      <a:pt x="3401" y="4432"/>
                    </a:lnTo>
                    <a:lnTo>
                      <a:pt x="3426" y="4428"/>
                    </a:lnTo>
                    <a:lnTo>
                      <a:pt x="3450" y="4422"/>
                    </a:lnTo>
                    <a:lnTo>
                      <a:pt x="3475" y="4416"/>
                    </a:lnTo>
                    <a:lnTo>
                      <a:pt x="3498" y="4407"/>
                    </a:lnTo>
                    <a:lnTo>
                      <a:pt x="3522" y="4399"/>
                    </a:lnTo>
                    <a:lnTo>
                      <a:pt x="3544" y="4387"/>
                    </a:lnTo>
                    <a:lnTo>
                      <a:pt x="3566" y="4376"/>
                    </a:lnTo>
                    <a:lnTo>
                      <a:pt x="3588" y="4364"/>
                    </a:lnTo>
                    <a:lnTo>
                      <a:pt x="3608" y="4350"/>
                    </a:lnTo>
                    <a:lnTo>
                      <a:pt x="3629" y="4337"/>
                    </a:lnTo>
                    <a:lnTo>
                      <a:pt x="3648" y="4322"/>
                    </a:lnTo>
                    <a:lnTo>
                      <a:pt x="3666" y="4306"/>
                    </a:lnTo>
                    <a:lnTo>
                      <a:pt x="3685" y="4289"/>
                    </a:lnTo>
                    <a:lnTo>
                      <a:pt x="3702" y="4270"/>
                    </a:lnTo>
                    <a:lnTo>
                      <a:pt x="3718" y="4252"/>
                    </a:lnTo>
                    <a:lnTo>
                      <a:pt x="3733" y="4233"/>
                    </a:lnTo>
                    <a:lnTo>
                      <a:pt x="3746" y="4213"/>
                    </a:lnTo>
                    <a:lnTo>
                      <a:pt x="3760" y="4192"/>
                    </a:lnTo>
                    <a:lnTo>
                      <a:pt x="3772" y="4170"/>
                    </a:lnTo>
                    <a:lnTo>
                      <a:pt x="3783" y="4149"/>
                    </a:lnTo>
                    <a:lnTo>
                      <a:pt x="3795" y="4126"/>
                    </a:lnTo>
                    <a:lnTo>
                      <a:pt x="3803" y="4102"/>
                    </a:lnTo>
                    <a:lnTo>
                      <a:pt x="3812" y="4079"/>
                    </a:lnTo>
                    <a:lnTo>
                      <a:pt x="3818" y="4054"/>
                    </a:lnTo>
                    <a:lnTo>
                      <a:pt x="3824" y="4030"/>
                    </a:lnTo>
                    <a:lnTo>
                      <a:pt x="3829" y="4005"/>
                    </a:lnTo>
                    <a:lnTo>
                      <a:pt x="3832" y="3979"/>
                    </a:lnTo>
                    <a:lnTo>
                      <a:pt x="3834" y="3953"/>
                    </a:lnTo>
                    <a:lnTo>
                      <a:pt x="3834" y="3927"/>
                    </a:lnTo>
                    <a:lnTo>
                      <a:pt x="3834" y="3901"/>
                    </a:lnTo>
                    <a:lnTo>
                      <a:pt x="3832" y="3874"/>
                    </a:lnTo>
                    <a:lnTo>
                      <a:pt x="3829" y="3849"/>
                    </a:lnTo>
                    <a:lnTo>
                      <a:pt x="3824" y="3823"/>
                    </a:lnTo>
                    <a:lnTo>
                      <a:pt x="3818" y="3799"/>
                    </a:lnTo>
                    <a:lnTo>
                      <a:pt x="3812" y="3774"/>
                    </a:lnTo>
                    <a:lnTo>
                      <a:pt x="3803" y="3751"/>
                    </a:lnTo>
                    <a:lnTo>
                      <a:pt x="3795" y="3727"/>
                    </a:lnTo>
                    <a:lnTo>
                      <a:pt x="3783" y="3705"/>
                    </a:lnTo>
                    <a:lnTo>
                      <a:pt x="3772" y="3683"/>
                    </a:lnTo>
                    <a:lnTo>
                      <a:pt x="3760" y="3662"/>
                    </a:lnTo>
                    <a:lnTo>
                      <a:pt x="3746" y="3641"/>
                    </a:lnTo>
                    <a:lnTo>
                      <a:pt x="3733" y="3621"/>
                    </a:lnTo>
                    <a:lnTo>
                      <a:pt x="3718" y="3601"/>
                    </a:lnTo>
                    <a:lnTo>
                      <a:pt x="3702" y="3583"/>
                    </a:lnTo>
                    <a:lnTo>
                      <a:pt x="3685" y="3566"/>
                    </a:lnTo>
                    <a:lnTo>
                      <a:pt x="3666" y="3548"/>
                    </a:lnTo>
                    <a:lnTo>
                      <a:pt x="3648" y="3532"/>
                    </a:lnTo>
                    <a:lnTo>
                      <a:pt x="3629" y="3517"/>
                    </a:lnTo>
                    <a:lnTo>
                      <a:pt x="3608" y="3503"/>
                    </a:lnTo>
                    <a:lnTo>
                      <a:pt x="3588" y="3489"/>
                    </a:lnTo>
                    <a:lnTo>
                      <a:pt x="3566" y="3477"/>
                    </a:lnTo>
                    <a:lnTo>
                      <a:pt x="3544" y="3466"/>
                    </a:lnTo>
                    <a:lnTo>
                      <a:pt x="3522" y="3456"/>
                    </a:lnTo>
                    <a:lnTo>
                      <a:pt x="3498" y="3447"/>
                    </a:lnTo>
                    <a:lnTo>
                      <a:pt x="3475" y="3438"/>
                    </a:lnTo>
                    <a:lnTo>
                      <a:pt x="3450" y="3432"/>
                    </a:lnTo>
                    <a:lnTo>
                      <a:pt x="3426" y="3426"/>
                    </a:lnTo>
                    <a:lnTo>
                      <a:pt x="3401" y="3421"/>
                    </a:lnTo>
                    <a:lnTo>
                      <a:pt x="3375" y="3419"/>
                    </a:lnTo>
                    <a:lnTo>
                      <a:pt x="3349" y="3416"/>
                    </a:lnTo>
                    <a:lnTo>
                      <a:pt x="3322" y="3416"/>
                    </a:lnTo>
                    <a:close/>
                    <a:moveTo>
                      <a:pt x="2704" y="2339"/>
                    </a:moveTo>
                    <a:lnTo>
                      <a:pt x="2704" y="2339"/>
                    </a:lnTo>
                    <a:lnTo>
                      <a:pt x="2684" y="2339"/>
                    </a:lnTo>
                    <a:lnTo>
                      <a:pt x="2664" y="2340"/>
                    </a:lnTo>
                    <a:lnTo>
                      <a:pt x="2644" y="2343"/>
                    </a:lnTo>
                    <a:lnTo>
                      <a:pt x="2625" y="2346"/>
                    </a:lnTo>
                    <a:lnTo>
                      <a:pt x="2606" y="2351"/>
                    </a:lnTo>
                    <a:lnTo>
                      <a:pt x="2588" y="2356"/>
                    </a:lnTo>
                    <a:lnTo>
                      <a:pt x="2569" y="2362"/>
                    </a:lnTo>
                    <a:lnTo>
                      <a:pt x="2552" y="2369"/>
                    </a:lnTo>
                    <a:lnTo>
                      <a:pt x="2535" y="2377"/>
                    </a:lnTo>
                    <a:lnTo>
                      <a:pt x="2518" y="2386"/>
                    </a:lnTo>
                    <a:lnTo>
                      <a:pt x="2501" y="2394"/>
                    </a:lnTo>
                    <a:lnTo>
                      <a:pt x="2485" y="2406"/>
                    </a:lnTo>
                    <a:lnTo>
                      <a:pt x="2470" y="2415"/>
                    </a:lnTo>
                    <a:lnTo>
                      <a:pt x="2456" y="2428"/>
                    </a:lnTo>
                    <a:lnTo>
                      <a:pt x="2442" y="2440"/>
                    </a:lnTo>
                    <a:lnTo>
                      <a:pt x="2428" y="2452"/>
                    </a:lnTo>
                    <a:lnTo>
                      <a:pt x="2415" y="2466"/>
                    </a:lnTo>
                    <a:lnTo>
                      <a:pt x="2402" y="2481"/>
                    </a:lnTo>
                    <a:lnTo>
                      <a:pt x="2391" y="2494"/>
                    </a:lnTo>
                    <a:lnTo>
                      <a:pt x="2380" y="2510"/>
                    </a:lnTo>
                    <a:lnTo>
                      <a:pt x="2370" y="2526"/>
                    </a:lnTo>
                    <a:lnTo>
                      <a:pt x="2361" y="2543"/>
                    </a:lnTo>
                    <a:lnTo>
                      <a:pt x="2352" y="2560"/>
                    </a:lnTo>
                    <a:lnTo>
                      <a:pt x="2344" y="2577"/>
                    </a:lnTo>
                    <a:lnTo>
                      <a:pt x="2337" y="2594"/>
                    </a:lnTo>
                    <a:lnTo>
                      <a:pt x="2331" y="2613"/>
                    </a:lnTo>
                    <a:lnTo>
                      <a:pt x="2326" y="2631"/>
                    </a:lnTo>
                    <a:lnTo>
                      <a:pt x="2321" y="2650"/>
                    </a:lnTo>
                    <a:lnTo>
                      <a:pt x="2319" y="2668"/>
                    </a:lnTo>
                    <a:lnTo>
                      <a:pt x="2316" y="2688"/>
                    </a:lnTo>
                    <a:lnTo>
                      <a:pt x="2314" y="2708"/>
                    </a:lnTo>
                    <a:lnTo>
                      <a:pt x="2314" y="2729"/>
                    </a:lnTo>
                    <a:lnTo>
                      <a:pt x="2314" y="2749"/>
                    </a:lnTo>
                    <a:lnTo>
                      <a:pt x="2316" y="2768"/>
                    </a:lnTo>
                    <a:lnTo>
                      <a:pt x="2319" y="2788"/>
                    </a:lnTo>
                    <a:lnTo>
                      <a:pt x="2321" y="2807"/>
                    </a:lnTo>
                    <a:lnTo>
                      <a:pt x="2326" y="2825"/>
                    </a:lnTo>
                    <a:lnTo>
                      <a:pt x="2331" y="2844"/>
                    </a:lnTo>
                    <a:lnTo>
                      <a:pt x="2337" y="2862"/>
                    </a:lnTo>
                    <a:lnTo>
                      <a:pt x="2344" y="2879"/>
                    </a:lnTo>
                    <a:lnTo>
                      <a:pt x="2352" y="2897"/>
                    </a:lnTo>
                    <a:lnTo>
                      <a:pt x="2361" y="2914"/>
                    </a:lnTo>
                    <a:lnTo>
                      <a:pt x="2370" y="2930"/>
                    </a:lnTo>
                    <a:lnTo>
                      <a:pt x="2380" y="2946"/>
                    </a:lnTo>
                    <a:lnTo>
                      <a:pt x="2391" y="2961"/>
                    </a:lnTo>
                    <a:lnTo>
                      <a:pt x="2402" y="2976"/>
                    </a:lnTo>
                    <a:lnTo>
                      <a:pt x="2415" y="2990"/>
                    </a:lnTo>
                    <a:lnTo>
                      <a:pt x="2428" y="3004"/>
                    </a:lnTo>
                    <a:lnTo>
                      <a:pt x="2442" y="3016"/>
                    </a:lnTo>
                    <a:lnTo>
                      <a:pt x="2456" y="3029"/>
                    </a:lnTo>
                    <a:lnTo>
                      <a:pt x="2470" y="3040"/>
                    </a:lnTo>
                    <a:lnTo>
                      <a:pt x="2485" y="3051"/>
                    </a:lnTo>
                    <a:lnTo>
                      <a:pt x="2501" y="3062"/>
                    </a:lnTo>
                    <a:lnTo>
                      <a:pt x="2518" y="3071"/>
                    </a:lnTo>
                    <a:lnTo>
                      <a:pt x="2535" y="3079"/>
                    </a:lnTo>
                    <a:lnTo>
                      <a:pt x="2552" y="3087"/>
                    </a:lnTo>
                    <a:lnTo>
                      <a:pt x="2569" y="3094"/>
                    </a:lnTo>
                    <a:lnTo>
                      <a:pt x="2588" y="3100"/>
                    </a:lnTo>
                    <a:lnTo>
                      <a:pt x="2606" y="3105"/>
                    </a:lnTo>
                    <a:lnTo>
                      <a:pt x="2625" y="3110"/>
                    </a:lnTo>
                    <a:lnTo>
                      <a:pt x="2644" y="3114"/>
                    </a:lnTo>
                    <a:lnTo>
                      <a:pt x="2664" y="3116"/>
                    </a:lnTo>
                    <a:lnTo>
                      <a:pt x="2684" y="3118"/>
                    </a:lnTo>
                    <a:lnTo>
                      <a:pt x="2704" y="3118"/>
                    </a:lnTo>
                    <a:lnTo>
                      <a:pt x="2723" y="3118"/>
                    </a:lnTo>
                    <a:lnTo>
                      <a:pt x="2743" y="3116"/>
                    </a:lnTo>
                    <a:lnTo>
                      <a:pt x="2763" y="3114"/>
                    </a:lnTo>
                    <a:lnTo>
                      <a:pt x="2783" y="3110"/>
                    </a:lnTo>
                    <a:lnTo>
                      <a:pt x="2801" y="3105"/>
                    </a:lnTo>
                    <a:lnTo>
                      <a:pt x="2820" y="3100"/>
                    </a:lnTo>
                    <a:lnTo>
                      <a:pt x="2838" y="3094"/>
                    </a:lnTo>
                    <a:lnTo>
                      <a:pt x="2855" y="3087"/>
                    </a:lnTo>
                    <a:lnTo>
                      <a:pt x="2873" y="3079"/>
                    </a:lnTo>
                    <a:lnTo>
                      <a:pt x="2890" y="3071"/>
                    </a:lnTo>
                    <a:lnTo>
                      <a:pt x="2906" y="3062"/>
                    </a:lnTo>
                    <a:lnTo>
                      <a:pt x="2922" y="3051"/>
                    </a:lnTo>
                    <a:lnTo>
                      <a:pt x="2937" y="3040"/>
                    </a:lnTo>
                    <a:lnTo>
                      <a:pt x="2952" y="3029"/>
                    </a:lnTo>
                    <a:lnTo>
                      <a:pt x="2965" y="3016"/>
                    </a:lnTo>
                    <a:lnTo>
                      <a:pt x="2979" y="3004"/>
                    </a:lnTo>
                    <a:lnTo>
                      <a:pt x="2992" y="2990"/>
                    </a:lnTo>
                    <a:lnTo>
                      <a:pt x="3005" y="2976"/>
                    </a:lnTo>
                    <a:lnTo>
                      <a:pt x="3016" y="2961"/>
                    </a:lnTo>
                    <a:lnTo>
                      <a:pt x="3027" y="2946"/>
                    </a:lnTo>
                    <a:lnTo>
                      <a:pt x="3037" y="2930"/>
                    </a:lnTo>
                    <a:lnTo>
                      <a:pt x="3047" y="2914"/>
                    </a:lnTo>
                    <a:lnTo>
                      <a:pt x="3055" y="2897"/>
                    </a:lnTo>
                    <a:lnTo>
                      <a:pt x="3063" y="2879"/>
                    </a:lnTo>
                    <a:lnTo>
                      <a:pt x="3070" y="2862"/>
                    </a:lnTo>
                    <a:lnTo>
                      <a:pt x="3076" y="2844"/>
                    </a:lnTo>
                    <a:lnTo>
                      <a:pt x="3081" y="2825"/>
                    </a:lnTo>
                    <a:lnTo>
                      <a:pt x="3086" y="2807"/>
                    </a:lnTo>
                    <a:lnTo>
                      <a:pt x="3089" y="2788"/>
                    </a:lnTo>
                    <a:lnTo>
                      <a:pt x="3091" y="2768"/>
                    </a:lnTo>
                    <a:lnTo>
                      <a:pt x="3094" y="2749"/>
                    </a:lnTo>
                    <a:lnTo>
                      <a:pt x="3094" y="2729"/>
                    </a:lnTo>
                    <a:lnTo>
                      <a:pt x="3094" y="2708"/>
                    </a:lnTo>
                    <a:lnTo>
                      <a:pt x="3091" y="2688"/>
                    </a:lnTo>
                    <a:lnTo>
                      <a:pt x="3089" y="2668"/>
                    </a:lnTo>
                    <a:lnTo>
                      <a:pt x="3086" y="2650"/>
                    </a:lnTo>
                    <a:lnTo>
                      <a:pt x="3081" y="2631"/>
                    </a:lnTo>
                    <a:lnTo>
                      <a:pt x="3076" y="2613"/>
                    </a:lnTo>
                    <a:lnTo>
                      <a:pt x="3070" y="2594"/>
                    </a:lnTo>
                    <a:lnTo>
                      <a:pt x="3063" y="2577"/>
                    </a:lnTo>
                    <a:lnTo>
                      <a:pt x="3055" y="2560"/>
                    </a:lnTo>
                    <a:lnTo>
                      <a:pt x="3047" y="2543"/>
                    </a:lnTo>
                    <a:lnTo>
                      <a:pt x="3037" y="2526"/>
                    </a:lnTo>
                    <a:lnTo>
                      <a:pt x="3027" y="2510"/>
                    </a:lnTo>
                    <a:lnTo>
                      <a:pt x="3016" y="2494"/>
                    </a:lnTo>
                    <a:lnTo>
                      <a:pt x="3005" y="2481"/>
                    </a:lnTo>
                    <a:lnTo>
                      <a:pt x="2992" y="2466"/>
                    </a:lnTo>
                    <a:lnTo>
                      <a:pt x="2979" y="2452"/>
                    </a:lnTo>
                    <a:lnTo>
                      <a:pt x="2965" y="2440"/>
                    </a:lnTo>
                    <a:lnTo>
                      <a:pt x="2952" y="2428"/>
                    </a:lnTo>
                    <a:lnTo>
                      <a:pt x="2937" y="2415"/>
                    </a:lnTo>
                    <a:lnTo>
                      <a:pt x="2922" y="2406"/>
                    </a:lnTo>
                    <a:lnTo>
                      <a:pt x="2906" y="2394"/>
                    </a:lnTo>
                    <a:lnTo>
                      <a:pt x="2890" y="2386"/>
                    </a:lnTo>
                    <a:lnTo>
                      <a:pt x="2873" y="2377"/>
                    </a:lnTo>
                    <a:lnTo>
                      <a:pt x="2855" y="2369"/>
                    </a:lnTo>
                    <a:lnTo>
                      <a:pt x="2838" y="2362"/>
                    </a:lnTo>
                    <a:lnTo>
                      <a:pt x="2820" y="2356"/>
                    </a:lnTo>
                    <a:lnTo>
                      <a:pt x="2801" y="2351"/>
                    </a:lnTo>
                    <a:lnTo>
                      <a:pt x="2783" y="2346"/>
                    </a:lnTo>
                    <a:lnTo>
                      <a:pt x="2763" y="2343"/>
                    </a:lnTo>
                    <a:lnTo>
                      <a:pt x="2743" y="2340"/>
                    </a:lnTo>
                    <a:lnTo>
                      <a:pt x="2723" y="2339"/>
                    </a:lnTo>
                    <a:lnTo>
                      <a:pt x="2704" y="2339"/>
                    </a:lnTo>
                    <a:close/>
                  </a:path>
                </a:pathLst>
              </a:custGeom>
              <a:solidFill>
                <a:srgbClr val="40E0C5"/>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6" name="组合 25"/>
            <p:cNvGrpSpPr/>
            <p:nvPr/>
          </p:nvGrpSpPr>
          <p:grpSpPr>
            <a:xfrm>
              <a:off x="2892962" y="3457888"/>
              <a:ext cx="1220984" cy="1331199"/>
              <a:chOff x="2892962" y="3457888"/>
              <a:chExt cx="1220984" cy="1331199"/>
            </a:xfrm>
          </p:grpSpPr>
          <p:sp>
            <p:nvSpPr>
              <p:cNvPr id="43" name="矩形 42"/>
              <p:cNvSpPr/>
              <p:nvPr/>
            </p:nvSpPr>
            <p:spPr>
              <a:xfrm>
                <a:off x="2892962" y="3542957"/>
                <a:ext cx="1220984" cy="1220983"/>
              </a:xfrm>
              <a:prstGeom prst="rect">
                <a:avLst/>
              </a:prstGeom>
              <a:solidFill>
                <a:schemeClr val="accent5">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4" name="等腰三角形 43"/>
              <p:cNvSpPr/>
              <p:nvPr/>
            </p:nvSpPr>
            <p:spPr>
              <a:xfrm flipV="1">
                <a:off x="3369341" y="3457888"/>
                <a:ext cx="275387" cy="15297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3011295" y="3890742"/>
                <a:ext cx="984316" cy="307777"/>
              </a:xfrm>
              <a:prstGeom prst="rect">
                <a:avLst/>
              </a:prstGeom>
              <a:noFill/>
            </p:spPr>
            <p:txBody>
              <a:bodyPr wrap="square" rtlCol="0">
                <a:spAutoFit/>
              </a:bodyPr>
              <a:lstStyle/>
              <a:p>
                <a:pPr algn="ctr"/>
                <a:r>
                  <a:rPr lang="zh-CN" altLang="en-US" sz="1400" b="1" spc="300" dirty="0" smtClean="0">
                    <a:solidFill>
                      <a:srgbClr val="0A97A6"/>
                    </a:solidFill>
                    <a:latin typeface="微软雅黑" pitchFamily="34" charset="-122"/>
                    <a:ea typeface="微软雅黑" pitchFamily="34" charset="-122"/>
                  </a:rPr>
                  <a:t>宣传</a:t>
                </a:r>
                <a:endParaRPr lang="zh-CN" altLang="en-US" sz="1400" b="1" spc="300" dirty="0">
                  <a:solidFill>
                    <a:srgbClr val="0A97A6"/>
                  </a:solidFill>
                  <a:latin typeface="微软雅黑" pitchFamily="34" charset="-122"/>
                  <a:ea typeface="微软雅黑" pitchFamily="34" charset="-122"/>
                </a:endParaRPr>
              </a:p>
            </p:txBody>
          </p:sp>
          <p:sp>
            <p:nvSpPr>
              <p:cNvPr id="46" name="TextBox 45"/>
              <p:cNvSpPr txBox="1"/>
              <p:nvPr/>
            </p:nvSpPr>
            <p:spPr>
              <a:xfrm>
                <a:off x="2893805" y="4154078"/>
                <a:ext cx="1213826" cy="549061"/>
              </a:xfrm>
              <a:prstGeom prst="rect">
                <a:avLst/>
              </a:prstGeom>
              <a:noFill/>
            </p:spPr>
            <p:txBody>
              <a:bodyPr wrap="square" rtlCol="0">
                <a:spAutoFit/>
              </a:bodyPr>
              <a:lstStyle/>
              <a:p>
                <a:pPr algn="ctr">
                  <a:lnSpc>
                    <a:spcPct val="130000"/>
                  </a:lnSpc>
                </a:pPr>
                <a:r>
                  <a:rPr lang="zh-CN" altLang="en-US" sz="1200" spc="300" dirty="0" smtClean="0">
                    <a:latin typeface="微软雅黑" pitchFamily="34" charset="-122"/>
                    <a:ea typeface="微软雅黑" pitchFamily="34" charset="-122"/>
                  </a:rPr>
                  <a:t>公众号作为宣传工具</a:t>
                </a:r>
                <a:endParaRPr lang="zh-CN" altLang="en-US" sz="1200" spc="300" dirty="0">
                  <a:latin typeface="微软雅黑" pitchFamily="34" charset="-122"/>
                  <a:ea typeface="微软雅黑" pitchFamily="34" charset="-122"/>
                </a:endParaRPr>
              </a:p>
            </p:txBody>
          </p:sp>
          <p:sp>
            <p:nvSpPr>
              <p:cNvPr id="47" name="KSO_Shape"/>
              <p:cNvSpPr>
                <a:spLocks/>
              </p:cNvSpPr>
              <p:nvPr/>
            </p:nvSpPr>
            <p:spPr bwMode="auto">
              <a:xfrm>
                <a:off x="3364573" y="3638464"/>
                <a:ext cx="272295" cy="265032"/>
              </a:xfrm>
              <a:custGeom>
                <a:avLst/>
                <a:gdLst>
                  <a:gd name="T0" fmla="*/ 666817 w 2390775"/>
                  <a:gd name="T1" fmla="*/ 1651200 h 2327275"/>
                  <a:gd name="T2" fmla="*/ 566198 w 2390775"/>
                  <a:gd name="T3" fmla="*/ 1648988 h 2327275"/>
                  <a:gd name="T4" fmla="*/ 521900 w 2390775"/>
                  <a:gd name="T5" fmla="*/ 1642352 h 2327275"/>
                  <a:gd name="T6" fmla="*/ 451657 w 2390775"/>
                  <a:gd name="T7" fmla="*/ 1625606 h 2327275"/>
                  <a:gd name="T8" fmla="*/ 414954 w 2390775"/>
                  <a:gd name="T9" fmla="*/ 1611703 h 2327275"/>
                  <a:gd name="T10" fmla="*/ 386794 w 2390775"/>
                  <a:gd name="T11" fmla="*/ 1596536 h 2327275"/>
                  <a:gd name="T12" fmla="*/ 361480 w 2390775"/>
                  <a:gd name="T13" fmla="*/ 1577261 h 2327275"/>
                  <a:gd name="T14" fmla="*/ 340280 w 2390775"/>
                  <a:gd name="T15" fmla="*/ 1553247 h 2327275"/>
                  <a:gd name="T16" fmla="*/ 888937 w 2390775"/>
                  <a:gd name="T17" fmla="*/ 1206621 h 2327275"/>
                  <a:gd name="T18" fmla="*/ 1840488 w 2390775"/>
                  <a:gd name="T19" fmla="*/ 1219287 h 2327275"/>
                  <a:gd name="T20" fmla="*/ 1623069 w 2390775"/>
                  <a:gd name="T21" fmla="*/ 1586618 h 2327275"/>
                  <a:gd name="T22" fmla="*/ 1603447 w 2390775"/>
                  <a:gd name="T23" fmla="*/ 1604668 h 2327275"/>
                  <a:gd name="T24" fmla="*/ 1586041 w 2390775"/>
                  <a:gd name="T25" fmla="*/ 1615435 h 2327275"/>
                  <a:gd name="T26" fmla="*/ 1564203 w 2390775"/>
                  <a:gd name="T27" fmla="*/ 1624302 h 2327275"/>
                  <a:gd name="T28" fmla="*/ 1537619 w 2390775"/>
                  <a:gd name="T29" fmla="*/ 1631584 h 2327275"/>
                  <a:gd name="T30" fmla="*/ 1504706 w 2390775"/>
                  <a:gd name="T31" fmla="*/ 1636335 h 2327275"/>
                  <a:gd name="T32" fmla="*/ 1344252 w 2390775"/>
                  <a:gd name="T33" fmla="*/ 1642035 h 2327275"/>
                  <a:gd name="T34" fmla="*/ 1310389 w 2390775"/>
                  <a:gd name="T35" fmla="*/ 991605 h 2327275"/>
                  <a:gd name="T36" fmla="*/ 441594 w 2390775"/>
                  <a:gd name="T37" fmla="*/ 1195662 h 2327275"/>
                  <a:gd name="T38" fmla="*/ 81238 w 2390775"/>
                  <a:gd name="T39" fmla="*/ 1104844 h 2327275"/>
                  <a:gd name="T40" fmla="*/ 72704 w 2390775"/>
                  <a:gd name="T41" fmla="*/ 1075414 h 2327275"/>
                  <a:gd name="T42" fmla="*/ 71439 w 2390775"/>
                  <a:gd name="T43" fmla="*/ 1055795 h 2327275"/>
                  <a:gd name="T44" fmla="*/ 73335 w 2390775"/>
                  <a:gd name="T45" fmla="*/ 1033327 h 2327275"/>
                  <a:gd name="T46" fmla="*/ 79342 w 2390775"/>
                  <a:gd name="T47" fmla="*/ 1007378 h 2327275"/>
                  <a:gd name="T48" fmla="*/ 89773 w 2390775"/>
                  <a:gd name="T49" fmla="*/ 977316 h 2327275"/>
                  <a:gd name="T50" fmla="*/ 110320 w 2390775"/>
                  <a:gd name="T51" fmla="*/ 933964 h 2327275"/>
                  <a:gd name="T52" fmla="*/ 509555 w 2390775"/>
                  <a:gd name="T53" fmla="*/ 642520 h 2327275"/>
                  <a:gd name="T54" fmla="*/ 1847476 w 2390775"/>
                  <a:gd name="T55" fmla="*/ 860382 h 2327275"/>
                  <a:gd name="T56" fmla="*/ 1866124 w 2390775"/>
                  <a:gd name="T57" fmla="*/ 899590 h 2327275"/>
                  <a:gd name="T58" fmla="*/ 1881611 w 2390775"/>
                  <a:gd name="T59" fmla="*/ 941329 h 2327275"/>
                  <a:gd name="T60" fmla="*/ 1899627 w 2390775"/>
                  <a:gd name="T61" fmla="*/ 1008363 h 2327275"/>
                  <a:gd name="T62" fmla="*/ 1904368 w 2390775"/>
                  <a:gd name="T63" fmla="*/ 1046940 h 2327275"/>
                  <a:gd name="T64" fmla="*/ 1904052 w 2390775"/>
                  <a:gd name="T65" fmla="*/ 1078876 h 2327275"/>
                  <a:gd name="T66" fmla="*/ 1898679 w 2390775"/>
                  <a:gd name="T67" fmla="*/ 1110496 h 2327275"/>
                  <a:gd name="T68" fmla="*/ 1886036 w 2390775"/>
                  <a:gd name="T69" fmla="*/ 1139903 h 2327275"/>
                  <a:gd name="T70" fmla="*/ 1704931 w 2390775"/>
                  <a:gd name="T71" fmla="*/ 607105 h 2327275"/>
                  <a:gd name="T72" fmla="*/ 1269206 w 2390775"/>
                  <a:gd name="T73" fmla="*/ 633 h 2327275"/>
                  <a:gd name="T74" fmla="*/ 1298604 w 2390775"/>
                  <a:gd name="T75" fmla="*/ 7913 h 2327275"/>
                  <a:gd name="T76" fmla="*/ 1316622 w 2390775"/>
                  <a:gd name="T77" fmla="*/ 16460 h 2327275"/>
                  <a:gd name="T78" fmla="*/ 1334957 w 2390775"/>
                  <a:gd name="T79" fmla="*/ 29437 h 2327275"/>
                  <a:gd name="T80" fmla="*/ 1354556 w 2390775"/>
                  <a:gd name="T81" fmla="*/ 47796 h 2327275"/>
                  <a:gd name="T82" fmla="*/ 1374787 w 2390775"/>
                  <a:gd name="T83" fmla="*/ 71853 h 2327275"/>
                  <a:gd name="T84" fmla="*/ 1402289 w 2390775"/>
                  <a:gd name="T85" fmla="*/ 111420 h 2327275"/>
                  <a:gd name="T86" fmla="*/ 1454131 w 2390775"/>
                  <a:gd name="T87" fmla="*/ 603311 h 2327275"/>
                  <a:gd name="T88" fmla="*/ 851305 w 2390775"/>
                  <a:gd name="T89" fmla="*/ 0 h 2327275"/>
                  <a:gd name="T90" fmla="*/ 776986 w 2390775"/>
                  <a:gd name="T91" fmla="*/ 648844 h 2327275"/>
                  <a:gd name="T92" fmla="*/ 537523 w 2390775"/>
                  <a:gd name="T93" fmla="*/ 174396 h 2327275"/>
                  <a:gd name="T94" fmla="*/ 561912 w 2390775"/>
                  <a:gd name="T95" fmla="*/ 138631 h 2327275"/>
                  <a:gd name="T96" fmla="*/ 590420 w 2390775"/>
                  <a:gd name="T97" fmla="*/ 103815 h 2327275"/>
                  <a:gd name="T98" fmla="*/ 639199 w 2390775"/>
                  <a:gd name="T99" fmla="*/ 54439 h 2327275"/>
                  <a:gd name="T100" fmla="*/ 670241 w 2390775"/>
                  <a:gd name="T101" fmla="*/ 30701 h 2327275"/>
                  <a:gd name="T102" fmla="*/ 698115 w 2390775"/>
                  <a:gd name="T103" fmla="*/ 15192 h 2327275"/>
                  <a:gd name="T104" fmla="*/ 728206 w 2390775"/>
                  <a:gd name="T105" fmla="*/ 4114 h 2327275"/>
                  <a:gd name="T106" fmla="*/ 759565 w 2390775"/>
                  <a:gd name="T107" fmla="*/ 0 h 23272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0775" h="2327275">
                    <a:moveTo>
                      <a:pt x="1115616" y="1514475"/>
                    </a:moveTo>
                    <a:lnTo>
                      <a:pt x="1116013" y="2073275"/>
                    </a:lnTo>
                    <a:lnTo>
                      <a:pt x="959557" y="2072879"/>
                    </a:lnTo>
                    <a:lnTo>
                      <a:pt x="836855" y="2072482"/>
                    </a:lnTo>
                    <a:lnTo>
                      <a:pt x="750685" y="2072085"/>
                    </a:lnTo>
                    <a:lnTo>
                      <a:pt x="737978" y="2071689"/>
                    </a:lnTo>
                    <a:lnTo>
                      <a:pt x="724080" y="2070896"/>
                    </a:lnTo>
                    <a:lnTo>
                      <a:pt x="710579" y="2069706"/>
                    </a:lnTo>
                    <a:lnTo>
                      <a:pt x="696680" y="2067723"/>
                    </a:lnTo>
                    <a:lnTo>
                      <a:pt x="682782" y="2065740"/>
                    </a:lnTo>
                    <a:lnTo>
                      <a:pt x="668487" y="2063757"/>
                    </a:lnTo>
                    <a:lnTo>
                      <a:pt x="654985" y="2061377"/>
                    </a:lnTo>
                    <a:lnTo>
                      <a:pt x="641087" y="2058998"/>
                    </a:lnTo>
                    <a:lnTo>
                      <a:pt x="614482" y="2053049"/>
                    </a:lnTo>
                    <a:lnTo>
                      <a:pt x="589465" y="2046703"/>
                    </a:lnTo>
                    <a:lnTo>
                      <a:pt x="566830" y="2040358"/>
                    </a:lnTo>
                    <a:lnTo>
                      <a:pt x="556903" y="2037185"/>
                    </a:lnTo>
                    <a:lnTo>
                      <a:pt x="547769" y="2034012"/>
                    </a:lnTo>
                    <a:lnTo>
                      <a:pt x="529503" y="2026874"/>
                    </a:lnTo>
                    <a:lnTo>
                      <a:pt x="520767" y="2022908"/>
                    </a:lnTo>
                    <a:lnTo>
                      <a:pt x="512031" y="2018149"/>
                    </a:lnTo>
                    <a:lnTo>
                      <a:pt x="502898" y="2013786"/>
                    </a:lnTo>
                    <a:lnTo>
                      <a:pt x="493765" y="2009027"/>
                    </a:lnTo>
                    <a:lnTo>
                      <a:pt x="485426" y="2003871"/>
                    </a:lnTo>
                    <a:lnTo>
                      <a:pt x="477087" y="1998319"/>
                    </a:lnTo>
                    <a:lnTo>
                      <a:pt x="468747" y="1992370"/>
                    </a:lnTo>
                    <a:lnTo>
                      <a:pt x="461203" y="1986421"/>
                    </a:lnTo>
                    <a:lnTo>
                      <a:pt x="453658" y="1979679"/>
                    </a:lnTo>
                    <a:lnTo>
                      <a:pt x="446113" y="1972541"/>
                    </a:lnTo>
                    <a:lnTo>
                      <a:pt x="439362" y="1965402"/>
                    </a:lnTo>
                    <a:lnTo>
                      <a:pt x="433009" y="1957470"/>
                    </a:lnTo>
                    <a:lnTo>
                      <a:pt x="427052" y="1949538"/>
                    </a:lnTo>
                    <a:lnTo>
                      <a:pt x="421890" y="1941210"/>
                    </a:lnTo>
                    <a:lnTo>
                      <a:pt x="400050" y="1903930"/>
                    </a:lnTo>
                    <a:lnTo>
                      <a:pt x="616864" y="1518045"/>
                    </a:lnTo>
                    <a:lnTo>
                      <a:pt x="1115616" y="1514475"/>
                    </a:lnTo>
                    <a:close/>
                    <a:moveTo>
                      <a:pt x="1644538" y="1244600"/>
                    </a:moveTo>
                    <a:lnTo>
                      <a:pt x="1644538" y="1533950"/>
                    </a:lnTo>
                    <a:lnTo>
                      <a:pt x="1919386" y="1532757"/>
                    </a:lnTo>
                    <a:lnTo>
                      <a:pt x="2309813" y="1530372"/>
                    </a:lnTo>
                    <a:lnTo>
                      <a:pt x="2054824" y="1965986"/>
                    </a:lnTo>
                    <a:lnTo>
                      <a:pt x="2049263" y="1974333"/>
                    </a:lnTo>
                    <a:lnTo>
                      <a:pt x="2043703" y="1983077"/>
                    </a:lnTo>
                    <a:lnTo>
                      <a:pt x="2036951" y="1991423"/>
                    </a:lnTo>
                    <a:lnTo>
                      <a:pt x="2029802" y="1999373"/>
                    </a:lnTo>
                    <a:lnTo>
                      <a:pt x="2021858" y="2006924"/>
                    </a:lnTo>
                    <a:lnTo>
                      <a:pt x="2017092" y="2010501"/>
                    </a:lnTo>
                    <a:lnTo>
                      <a:pt x="2012326" y="2014078"/>
                    </a:lnTo>
                    <a:lnTo>
                      <a:pt x="2007162" y="2017656"/>
                    </a:lnTo>
                    <a:lnTo>
                      <a:pt x="2001999" y="2020835"/>
                    </a:lnTo>
                    <a:lnTo>
                      <a:pt x="1996439" y="2024412"/>
                    </a:lnTo>
                    <a:lnTo>
                      <a:pt x="1990481" y="2027592"/>
                    </a:lnTo>
                    <a:lnTo>
                      <a:pt x="1984126" y="2030772"/>
                    </a:lnTo>
                    <a:lnTo>
                      <a:pt x="1977771" y="2033554"/>
                    </a:lnTo>
                    <a:lnTo>
                      <a:pt x="1970622" y="2036336"/>
                    </a:lnTo>
                    <a:lnTo>
                      <a:pt x="1963075" y="2038721"/>
                    </a:lnTo>
                    <a:lnTo>
                      <a:pt x="1955132" y="2041503"/>
                    </a:lnTo>
                    <a:lnTo>
                      <a:pt x="1947188" y="2043490"/>
                    </a:lnTo>
                    <a:lnTo>
                      <a:pt x="1938450" y="2045875"/>
                    </a:lnTo>
                    <a:lnTo>
                      <a:pt x="1929712" y="2047862"/>
                    </a:lnTo>
                    <a:lnTo>
                      <a:pt x="1919783" y="2049452"/>
                    </a:lnTo>
                    <a:lnTo>
                      <a:pt x="1909853" y="2051042"/>
                    </a:lnTo>
                    <a:lnTo>
                      <a:pt x="1899527" y="2052632"/>
                    </a:lnTo>
                    <a:lnTo>
                      <a:pt x="1888406" y="2053824"/>
                    </a:lnTo>
                    <a:lnTo>
                      <a:pt x="1877285" y="2055017"/>
                    </a:lnTo>
                    <a:lnTo>
                      <a:pt x="1864972" y="2055812"/>
                    </a:lnTo>
                    <a:lnTo>
                      <a:pt x="1839155" y="2057004"/>
                    </a:lnTo>
                    <a:lnTo>
                      <a:pt x="1687036" y="2060979"/>
                    </a:lnTo>
                    <a:lnTo>
                      <a:pt x="1642552" y="2062171"/>
                    </a:lnTo>
                    <a:lnTo>
                      <a:pt x="1644140" y="2327275"/>
                    </a:lnTo>
                    <a:lnTo>
                      <a:pt x="1273175" y="1801439"/>
                    </a:lnTo>
                    <a:lnTo>
                      <a:pt x="1644538" y="1244600"/>
                    </a:lnTo>
                    <a:close/>
                    <a:moveTo>
                      <a:pt x="639492" y="806450"/>
                    </a:moveTo>
                    <a:lnTo>
                      <a:pt x="939800" y="1403808"/>
                    </a:lnTo>
                    <a:lnTo>
                      <a:pt x="688684" y="1261221"/>
                    </a:lnTo>
                    <a:lnTo>
                      <a:pt x="554200" y="1500720"/>
                    </a:lnTo>
                    <a:lnTo>
                      <a:pt x="363781" y="1841500"/>
                    </a:lnTo>
                    <a:lnTo>
                      <a:pt x="111078" y="1404603"/>
                    </a:lnTo>
                    <a:lnTo>
                      <a:pt x="106318" y="1395865"/>
                    </a:lnTo>
                    <a:lnTo>
                      <a:pt x="101954" y="1386730"/>
                    </a:lnTo>
                    <a:lnTo>
                      <a:pt x="97987" y="1376403"/>
                    </a:lnTo>
                    <a:lnTo>
                      <a:pt x="94813" y="1366473"/>
                    </a:lnTo>
                    <a:lnTo>
                      <a:pt x="92036" y="1355750"/>
                    </a:lnTo>
                    <a:lnTo>
                      <a:pt x="91243" y="1349792"/>
                    </a:lnTo>
                    <a:lnTo>
                      <a:pt x="90449" y="1344231"/>
                    </a:lnTo>
                    <a:lnTo>
                      <a:pt x="90053" y="1337877"/>
                    </a:lnTo>
                    <a:lnTo>
                      <a:pt x="89656" y="1331919"/>
                    </a:lnTo>
                    <a:lnTo>
                      <a:pt x="89656" y="1325167"/>
                    </a:lnTo>
                    <a:lnTo>
                      <a:pt x="89656" y="1318415"/>
                    </a:lnTo>
                    <a:lnTo>
                      <a:pt x="90053" y="1311265"/>
                    </a:lnTo>
                    <a:lnTo>
                      <a:pt x="90846" y="1304116"/>
                    </a:lnTo>
                    <a:lnTo>
                      <a:pt x="92036" y="1296967"/>
                    </a:lnTo>
                    <a:lnTo>
                      <a:pt x="93226" y="1289421"/>
                    </a:lnTo>
                    <a:lnTo>
                      <a:pt x="95210" y="1281080"/>
                    </a:lnTo>
                    <a:lnTo>
                      <a:pt x="97193" y="1272739"/>
                    </a:lnTo>
                    <a:lnTo>
                      <a:pt x="99574" y="1264398"/>
                    </a:lnTo>
                    <a:lnTo>
                      <a:pt x="101954" y="1255263"/>
                    </a:lnTo>
                    <a:lnTo>
                      <a:pt x="105127" y="1246128"/>
                    </a:lnTo>
                    <a:lnTo>
                      <a:pt x="108698" y="1236596"/>
                    </a:lnTo>
                    <a:lnTo>
                      <a:pt x="112665" y="1226666"/>
                    </a:lnTo>
                    <a:lnTo>
                      <a:pt x="116632" y="1216737"/>
                    </a:lnTo>
                    <a:lnTo>
                      <a:pt x="121392" y="1206013"/>
                    </a:lnTo>
                    <a:lnTo>
                      <a:pt x="126550" y="1195289"/>
                    </a:lnTo>
                    <a:lnTo>
                      <a:pt x="138451" y="1172253"/>
                    </a:lnTo>
                    <a:lnTo>
                      <a:pt x="209462" y="1038006"/>
                    </a:lnTo>
                    <a:lnTo>
                      <a:pt x="230884" y="998685"/>
                    </a:lnTo>
                    <a:lnTo>
                      <a:pt x="0" y="869205"/>
                    </a:lnTo>
                    <a:lnTo>
                      <a:pt x="639492" y="806450"/>
                    </a:lnTo>
                    <a:close/>
                    <a:moveTo>
                      <a:pt x="2139688" y="762000"/>
                    </a:moveTo>
                    <a:lnTo>
                      <a:pt x="2216641" y="898525"/>
                    </a:lnTo>
                    <a:lnTo>
                      <a:pt x="2276537" y="1004887"/>
                    </a:lnTo>
                    <a:lnTo>
                      <a:pt x="2318583" y="1079897"/>
                    </a:lnTo>
                    <a:lnTo>
                      <a:pt x="2324533" y="1091406"/>
                    </a:lnTo>
                    <a:lnTo>
                      <a:pt x="2330483" y="1103709"/>
                    </a:lnTo>
                    <a:lnTo>
                      <a:pt x="2336432" y="1116409"/>
                    </a:lnTo>
                    <a:lnTo>
                      <a:pt x="2341986" y="1129109"/>
                    </a:lnTo>
                    <a:lnTo>
                      <a:pt x="2347142" y="1141809"/>
                    </a:lnTo>
                    <a:lnTo>
                      <a:pt x="2352299" y="1155303"/>
                    </a:lnTo>
                    <a:lnTo>
                      <a:pt x="2357059" y="1168400"/>
                    </a:lnTo>
                    <a:lnTo>
                      <a:pt x="2361422" y="1181497"/>
                    </a:lnTo>
                    <a:lnTo>
                      <a:pt x="2369355" y="1207690"/>
                    </a:lnTo>
                    <a:lnTo>
                      <a:pt x="2376099" y="1232297"/>
                    </a:lnTo>
                    <a:lnTo>
                      <a:pt x="2382048" y="1255315"/>
                    </a:lnTo>
                    <a:lnTo>
                      <a:pt x="2384032" y="1265634"/>
                    </a:lnTo>
                    <a:lnTo>
                      <a:pt x="2385618" y="1275556"/>
                    </a:lnTo>
                    <a:lnTo>
                      <a:pt x="2388395" y="1294606"/>
                    </a:lnTo>
                    <a:lnTo>
                      <a:pt x="2389188" y="1304528"/>
                    </a:lnTo>
                    <a:lnTo>
                      <a:pt x="2389982" y="1314053"/>
                    </a:lnTo>
                    <a:lnTo>
                      <a:pt x="2390378" y="1323975"/>
                    </a:lnTo>
                    <a:lnTo>
                      <a:pt x="2390775" y="1334294"/>
                    </a:lnTo>
                    <a:lnTo>
                      <a:pt x="2390378" y="1344215"/>
                    </a:lnTo>
                    <a:lnTo>
                      <a:pt x="2389585" y="1354137"/>
                    </a:lnTo>
                    <a:lnTo>
                      <a:pt x="2388792" y="1364059"/>
                    </a:lnTo>
                    <a:lnTo>
                      <a:pt x="2387205" y="1373981"/>
                    </a:lnTo>
                    <a:lnTo>
                      <a:pt x="2385222" y="1384300"/>
                    </a:lnTo>
                    <a:lnTo>
                      <a:pt x="2382842" y="1393825"/>
                    </a:lnTo>
                    <a:lnTo>
                      <a:pt x="2379272" y="1403350"/>
                    </a:lnTo>
                    <a:lnTo>
                      <a:pt x="2375702" y="1412478"/>
                    </a:lnTo>
                    <a:lnTo>
                      <a:pt x="2371735" y="1421606"/>
                    </a:lnTo>
                    <a:lnTo>
                      <a:pt x="2366975" y="1430734"/>
                    </a:lnTo>
                    <a:lnTo>
                      <a:pt x="2345556" y="1467644"/>
                    </a:lnTo>
                    <a:lnTo>
                      <a:pt x="1902485" y="1470025"/>
                    </a:lnTo>
                    <a:lnTo>
                      <a:pt x="1654175" y="1038225"/>
                    </a:lnTo>
                    <a:lnTo>
                      <a:pt x="2139688" y="762000"/>
                    </a:lnTo>
                    <a:close/>
                    <a:moveTo>
                      <a:pt x="1068388" y="0"/>
                    </a:moveTo>
                    <a:lnTo>
                      <a:pt x="1572620" y="0"/>
                    </a:lnTo>
                    <a:lnTo>
                      <a:pt x="1582538" y="0"/>
                    </a:lnTo>
                    <a:lnTo>
                      <a:pt x="1592853" y="794"/>
                    </a:lnTo>
                    <a:lnTo>
                      <a:pt x="1603565" y="2384"/>
                    </a:lnTo>
                    <a:lnTo>
                      <a:pt x="1613879" y="4767"/>
                    </a:lnTo>
                    <a:lnTo>
                      <a:pt x="1624591" y="7946"/>
                    </a:lnTo>
                    <a:lnTo>
                      <a:pt x="1629748" y="9932"/>
                    </a:lnTo>
                    <a:lnTo>
                      <a:pt x="1635302" y="11919"/>
                    </a:lnTo>
                    <a:lnTo>
                      <a:pt x="1640856" y="14700"/>
                    </a:lnTo>
                    <a:lnTo>
                      <a:pt x="1646807" y="17481"/>
                    </a:lnTo>
                    <a:lnTo>
                      <a:pt x="1652361" y="20659"/>
                    </a:lnTo>
                    <a:lnTo>
                      <a:pt x="1657915" y="24235"/>
                    </a:lnTo>
                    <a:lnTo>
                      <a:pt x="1663866" y="27810"/>
                    </a:lnTo>
                    <a:lnTo>
                      <a:pt x="1669420" y="32181"/>
                    </a:lnTo>
                    <a:lnTo>
                      <a:pt x="1675371" y="36948"/>
                    </a:lnTo>
                    <a:lnTo>
                      <a:pt x="1681322" y="41716"/>
                    </a:lnTo>
                    <a:lnTo>
                      <a:pt x="1687273" y="47675"/>
                    </a:lnTo>
                    <a:lnTo>
                      <a:pt x="1693620" y="53634"/>
                    </a:lnTo>
                    <a:lnTo>
                      <a:pt x="1699968" y="59991"/>
                    </a:lnTo>
                    <a:lnTo>
                      <a:pt x="1706315" y="66745"/>
                    </a:lnTo>
                    <a:lnTo>
                      <a:pt x="1712663" y="73896"/>
                    </a:lnTo>
                    <a:lnTo>
                      <a:pt x="1719010" y="81445"/>
                    </a:lnTo>
                    <a:lnTo>
                      <a:pt x="1725358" y="90185"/>
                    </a:lnTo>
                    <a:lnTo>
                      <a:pt x="1732102" y="98926"/>
                    </a:lnTo>
                    <a:lnTo>
                      <a:pt x="1739243" y="108063"/>
                    </a:lnTo>
                    <a:lnTo>
                      <a:pt x="1745987" y="117996"/>
                    </a:lnTo>
                    <a:lnTo>
                      <a:pt x="1759873" y="139847"/>
                    </a:lnTo>
                    <a:lnTo>
                      <a:pt x="1840010" y="268569"/>
                    </a:lnTo>
                    <a:lnTo>
                      <a:pt x="1863417" y="306709"/>
                    </a:lnTo>
                    <a:lnTo>
                      <a:pt x="2090738" y="171233"/>
                    </a:lnTo>
                    <a:lnTo>
                      <a:pt x="1824935" y="757238"/>
                    </a:lnTo>
                    <a:lnTo>
                      <a:pt x="1158047" y="718303"/>
                    </a:lnTo>
                    <a:lnTo>
                      <a:pt x="1407188" y="572100"/>
                    </a:lnTo>
                    <a:lnTo>
                      <a:pt x="1267145" y="335711"/>
                    </a:lnTo>
                    <a:lnTo>
                      <a:pt x="1068388" y="0"/>
                    </a:lnTo>
                    <a:close/>
                    <a:moveTo>
                      <a:pt x="953254" y="0"/>
                    </a:moveTo>
                    <a:lnTo>
                      <a:pt x="996186" y="0"/>
                    </a:lnTo>
                    <a:lnTo>
                      <a:pt x="1222376" y="381372"/>
                    </a:lnTo>
                    <a:lnTo>
                      <a:pt x="975117" y="814388"/>
                    </a:lnTo>
                    <a:lnTo>
                      <a:pt x="490538" y="534318"/>
                    </a:lnTo>
                    <a:lnTo>
                      <a:pt x="569247" y="398851"/>
                    </a:lnTo>
                    <a:lnTo>
                      <a:pt x="630863" y="293180"/>
                    </a:lnTo>
                    <a:lnTo>
                      <a:pt x="674591" y="218891"/>
                    </a:lnTo>
                    <a:lnTo>
                      <a:pt x="681349" y="207768"/>
                    </a:lnTo>
                    <a:lnTo>
                      <a:pt x="689299" y="196645"/>
                    </a:lnTo>
                    <a:lnTo>
                      <a:pt x="697249" y="185521"/>
                    </a:lnTo>
                    <a:lnTo>
                      <a:pt x="705200" y="174001"/>
                    </a:lnTo>
                    <a:lnTo>
                      <a:pt x="713945" y="162877"/>
                    </a:lnTo>
                    <a:lnTo>
                      <a:pt x="722691" y="151754"/>
                    </a:lnTo>
                    <a:lnTo>
                      <a:pt x="731834" y="141028"/>
                    </a:lnTo>
                    <a:lnTo>
                      <a:pt x="740977" y="130302"/>
                    </a:lnTo>
                    <a:lnTo>
                      <a:pt x="759263" y="110439"/>
                    </a:lnTo>
                    <a:lnTo>
                      <a:pt x="777549" y="92165"/>
                    </a:lnTo>
                    <a:lnTo>
                      <a:pt x="794245" y="75480"/>
                    </a:lnTo>
                    <a:lnTo>
                      <a:pt x="802195" y="68329"/>
                    </a:lnTo>
                    <a:lnTo>
                      <a:pt x="809748" y="61973"/>
                    </a:lnTo>
                    <a:lnTo>
                      <a:pt x="824854" y="50452"/>
                    </a:lnTo>
                    <a:lnTo>
                      <a:pt x="832804" y="44493"/>
                    </a:lnTo>
                    <a:lnTo>
                      <a:pt x="841152" y="38534"/>
                    </a:lnTo>
                    <a:lnTo>
                      <a:pt x="849500" y="33370"/>
                    </a:lnTo>
                    <a:lnTo>
                      <a:pt x="857848" y="28206"/>
                    </a:lnTo>
                    <a:lnTo>
                      <a:pt x="866991" y="23438"/>
                    </a:lnTo>
                    <a:lnTo>
                      <a:pt x="876134" y="19068"/>
                    </a:lnTo>
                    <a:lnTo>
                      <a:pt x="884880" y="14699"/>
                    </a:lnTo>
                    <a:lnTo>
                      <a:pt x="894420" y="11123"/>
                    </a:lnTo>
                    <a:lnTo>
                      <a:pt x="903961" y="7945"/>
                    </a:lnTo>
                    <a:lnTo>
                      <a:pt x="913899" y="5164"/>
                    </a:lnTo>
                    <a:lnTo>
                      <a:pt x="923439" y="2781"/>
                    </a:lnTo>
                    <a:lnTo>
                      <a:pt x="933377" y="1192"/>
                    </a:lnTo>
                    <a:lnTo>
                      <a:pt x="943316" y="397"/>
                    </a:lnTo>
                    <a:lnTo>
                      <a:pt x="953254" y="0"/>
                    </a:lnTo>
                    <a:close/>
                  </a:path>
                </a:pathLst>
              </a:custGeom>
              <a:solidFill>
                <a:srgbClr val="40E0C5"/>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48" name="组合 47"/>
              <p:cNvGrpSpPr/>
              <p:nvPr/>
            </p:nvGrpSpPr>
            <p:grpSpPr>
              <a:xfrm>
                <a:off x="2894297" y="4692220"/>
                <a:ext cx="1218317" cy="96867"/>
                <a:chOff x="3921696" y="4726651"/>
                <a:chExt cx="1291978" cy="102725"/>
              </a:xfrm>
            </p:grpSpPr>
            <p:sp>
              <p:nvSpPr>
                <p:cNvPr id="49" name="矩形 48"/>
                <p:cNvSpPr/>
                <p:nvPr/>
              </p:nvSpPr>
              <p:spPr>
                <a:xfrm>
                  <a:off x="3921696" y="4755177"/>
                  <a:ext cx="1291978" cy="45719"/>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4516323" y="4726651"/>
                  <a:ext cx="102724" cy="102725"/>
                  <a:chOff x="4525400" y="4726651"/>
                  <a:chExt cx="102724" cy="102725"/>
                </a:xfrm>
              </p:grpSpPr>
              <p:sp>
                <p:nvSpPr>
                  <p:cNvPr id="51" name="矩形 50"/>
                  <p:cNvSpPr/>
                  <p:nvPr/>
                </p:nvSpPr>
                <p:spPr>
                  <a:xfrm>
                    <a:off x="4525400" y="4726651"/>
                    <a:ext cx="102724" cy="102725"/>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燕尾形 51"/>
                  <p:cNvSpPr/>
                  <p:nvPr/>
                </p:nvSpPr>
                <p:spPr>
                  <a:xfrm rot="5400000">
                    <a:off x="4553902" y="4745203"/>
                    <a:ext cx="45720" cy="65630"/>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grpSp>
          <p:nvGrpSpPr>
            <p:cNvPr id="27" name="组合 26"/>
            <p:cNvGrpSpPr/>
            <p:nvPr/>
          </p:nvGrpSpPr>
          <p:grpSpPr>
            <a:xfrm>
              <a:off x="6551300" y="3542957"/>
              <a:ext cx="1220984" cy="1220983"/>
              <a:chOff x="6551300" y="3542957"/>
              <a:chExt cx="1220984" cy="1220983"/>
            </a:xfrm>
          </p:grpSpPr>
          <p:sp>
            <p:nvSpPr>
              <p:cNvPr id="39" name="矩形 38"/>
              <p:cNvSpPr/>
              <p:nvPr/>
            </p:nvSpPr>
            <p:spPr>
              <a:xfrm>
                <a:off x="6551300" y="3542957"/>
                <a:ext cx="1220984" cy="1220983"/>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6672369" y="3890742"/>
                <a:ext cx="984316" cy="307777"/>
              </a:xfrm>
              <a:prstGeom prst="rect">
                <a:avLst/>
              </a:prstGeom>
              <a:noFill/>
            </p:spPr>
            <p:txBody>
              <a:bodyPr wrap="square" rtlCol="0">
                <a:spAutoFit/>
              </a:bodyPr>
              <a:lstStyle/>
              <a:p>
                <a:pPr algn="ctr"/>
                <a:r>
                  <a:rPr lang="zh-CN" altLang="en-US" sz="1400" b="1" spc="300" dirty="0" smtClean="0">
                    <a:solidFill>
                      <a:srgbClr val="0A97A6"/>
                    </a:solidFill>
                    <a:latin typeface="微软雅黑" pitchFamily="34" charset="-122"/>
                    <a:ea typeface="微软雅黑" pitchFamily="34" charset="-122"/>
                  </a:rPr>
                  <a:t>团购</a:t>
                </a:r>
                <a:endParaRPr lang="zh-CN" altLang="en-US" sz="1400" b="1" spc="300" dirty="0">
                  <a:solidFill>
                    <a:srgbClr val="0A97A6"/>
                  </a:solidFill>
                  <a:latin typeface="微软雅黑" pitchFamily="34" charset="-122"/>
                  <a:ea typeface="微软雅黑" pitchFamily="34" charset="-122"/>
                </a:endParaRPr>
              </a:p>
            </p:txBody>
          </p:sp>
          <p:sp>
            <p:nvSpPr>
              <p:cNvPr id="41" name="TextBox 40"/>
              <p:cNvSpPr txBox="1"/>
              <p:nvPr/>
            </p:nvSpPr>
            <p:spPr>
              <a:xfrm>
                <a:off x="6554878" y="4154078"/>
                <a:ext cx="1213826" cy="572464"/>
              </a:xfrm>
              <a:prstGeom prst="rect">
                <a:avLst/>
              </a:prstGeom>
              <a:noFill/>
            </p:spPr>
            <p:txBody>
              <a:bodyPr wrap="square" rtlCol="0">
                <a:spAutoFit/>
              </a:bodyPr>
              <a:lstStyle/>
              <a:p>
                <a:pPr algn="ctr">
                  <a:lnSpc>
                    <a:spcPct val="130000"/>
                  </a:lnSpc>
                </a:pPr>
                <a:r>
                  <a:rPr lang="zh-CN" altLang="en-US" sz="1200" spc="300" dirty="0" smtClean="0">
                    <a:latin typeface="微软雅黑" pitchFamily="34" charset="-122"/>
                    <a:ea typeface="微软雅黑" pitchFamily="34" charset="-122"/>
                  </a:rPr>
                  <a:t> 量体裁衣，无个性化</a:t>
                </a:r>
                <a:endParaRPr lang="zh-CN" altLang="en-US" sz="1200" spc="300" dirty="0">
                  <a:latin typeface="微软雅黑" pitchFamily="34" charset="-122"/>
                  <a:ea typeface="微软雅黑" pitchFamily="34" charset="-122"/>
                </a:endParaRPr>
              </a:p>
            </p:txBody>
          </p:sp>
          <p:sp>
            <p:nvSpPr>
              <p:cNvPr id="42" name="KSO_Shape"/>
              <p:cNvSpPr>
                <a:spLocks/>
              </p:cNvSpPr>
              <p:nvPr/>
            </p:nvSpPr>
            <p:spPr bwMode="auto">
              <a:xfrm>
                <a:off x="7020272" y="3630509"/>
                <a:ext cx="217050" cy="264694"/>
              </a:xfrm>
              <a:custGeom>
                <a:avLst/>
                <a:gdLst>
                  <a:gd name="T0" fmla="*/ 1171924 w 1852613"/>
                  <a:gd name="T1" fmla="*/ 1083099 h 2260601"/>
                  <a:gd name="T2" fmla="*/ 1232168 w 1852613"/>
                  <a:gd name="T3" fmla="*/ 1243397 h 2260601"/>
                  <a:gd name="T4" fmla="*/ 943632 w 1852613"/>
                  <a:gd name="T5" fmla="*/ 1145450 h 2260601"/>
                  <a:gd name="T6" fmla="*/ 869347 w 1852613"/>
                  <a:gd name="T7" fmla="*/ 1164949 h 2260601"/>
                  <a:gd name="T8" fmla="*/ 883841 w 1852613"/>
                  <a:gd name="T9" fmla="*/ 1253147 h 2260601"/>
                  <a:gd name="T10" fmla="*/ 1173962 w 1852613"/>
                  <a:gd name="T11" fmla="*/ 1398254 h 2260601"/>
                  <a:gd name="T12" fmla="*/ 1245303 w 1852613"/>
                  <a:gd name="T13" fmla="*/ 1482824 h 2260601"/>
                  <a:gd name="T14" fmla="*/ 1252551 w 1852613"/>
                  <a:gd name="T15" fmla="*/ 1646070 h 2260601"/>
                  <a:gd name="T16" fmla="*/ 1197290 w 1852613"/>
                  <a:gd name="T17" fmla="*/ 1734041 h 2260601"/>
                  <a:gd name="T18" fmla="*/ 862552 w 1852613"/>
                  <a:gd name="T19" fmla="*/ 1884363 h 2260601"/>
                  <a:gd name="T20" fmla="*/ 664835 w 1852613"/>
                  <a:gd name="T21" fmla="*/ 1741750 h 2260601"/>
                  <a:gd name="T22" fmla="*/ 603912 w 1852613"/>
                  <a:gd name="T23" fmla="*/ 1646297 h 2260601"/>
                  <a:gd name="T24" fmla="*/ 865723 w 1852613"/>
                  <a:gd name="T25" fmla="*/ 1650831 h 2260601"/>
                  <a:gd name="T26" fmla="*/ 903545 w 1852613"/>
                  <a:gd name="T27" fmla="*/ 1692323 h 2260601"/>
                  <a:gd name="T28" fmla="*/ 964468 w 1852613"/>
                  <a:gd name="T29" fmla="*/ 1624304 h 2260601"/>
                  <a:gd name="T30" fmla="*/ 918719 w 1852613"/>
                  <a:gd name="T31" fmla="*/ 1512753 h 2260601"/>
                  <a:gd name="T32" fmla="*/ 677518 w 1852613"/>
                  <a:gd name="T33" fmla="*/ 1388051 h 2260601"/>
                  <a:gd name="T34" fmla="*/ 600515 w 1852613"/>
                  <a:gd name="T35" fmla="*/ 1284435 h 2260601"/>
                  <a:gd name="T36" fmla="*/ 617048 w 1852613"/>
                  <a:gd name="T37" fmla="*/ 1126405 h 2260601"/>
                  <a:gd name="T38" fmla="*/ 813859 w 1852613"/>
                  <a:gd name="T39" fmla="*/ 1028231 h 2260601"/>
                  <a:gd name="T40" fmla="*/ 714952 w 1852613"/>
                  <a:gd name="T41" fmla="*/ 886179 h 2260601"/>
                  <a:gd name="T42" fmla="*/ 499627 w 1852613"/>
                  <a:gd name="T43" fmla="*/ 1034686 h 2260601"/>
                  <a:gd name="T44" fmla="*/ 371884 w 1852613"/>
                  <a:gd name="T45" fmla="*/ 1264361 h 2260601"/>
                  <a:gd name="T46" fmla="*/ 361674 w 1852613"/>
                  <a:gd name="T47" fmla="*/ 1538021 h 2260601"/>
                  <a:gd name="T48" fmla="*/ 472853 w 1852613"/>
                  <a:gd name="T49" fmla="*/ 1777445 h 2260601"/>
                  <a:gd name="T50" fmla="*/ 676380 w 1852613"/>
                  <a:gd name="T51" fmla="*/ 1940916 h 2260601"/>
                  <a:gd name="T52" fmla="*/ 941168 w 1852613"/>
                  <a:gd name="T53" fmla="*/ 1997597 h 2260601"/>
                  <a:gd name="T54" fmla="*/ 1200965 w 1852613"/>
                  <a:gd name="T55" fmla="*/ 1928219 h 2260601"/>
                  <a:gd name="T56" fmla="*/ 1396323 w 1852613"/>
                  <a:gd name="T57" fmla="*/ 1755226 h 2260601"/>
                  <a:gd name="T58" fmla="*/ 1495931 w 1852613"/>
                  <a:gd name="T59" fmla="*/ 1509680 h 2260601"/>
                  <a:gd name="T60" fmla="*/ 1472334 w 1852613"/>
                  <a:gd name="T61" fmla="*/ 1237381 h 2260601"/>
                  <a:gd name="T62" fmla="*/ 1333927 w 1852613"/>
                  <a:gd name="T63" fmla="*/ 1014961 h 2260601"/>
                  <a:gd name="T64" fmla="*/ 1111114 w 1852613"/>
                  <a:gd name="T65" fmla="*/ 876430 h 2260601"/>
                  <a:gd name="T66" fmla="*/ 1180545 w 1852613"/>
                  <a:gd name="T67" fmla="*/ 500063 h 2260601"/>
                  <a:gd name="T68" fmla="*/ 1555151 w 1852613"/>
                  <a:gd name="T69" fmla="*/ 867588 h 2260601"/>
                  <a:gd name="T70" fmla="*/ 1773880 w 1852613"/>
                  <a:gd name="T71" fmla="*/ 1166642 h 2260601"/>
                  <a:gd name="T72" fmla="*/ 1852613 w 1852613"/>
                  <a:gd name="T73" fmla="*/ 1479979 h 2260601"/>
                  <a:gd name="T74" fmla="*/ 1820394 w 1852613"/>
                  <a:gd name="T75" fmla="*/ 1696277 h 2260601"/>
                  <a:gd name="T76" fmla="*/ 1719425 w 1852613"/>
                  <a:gd name="T77" fmla="*/ 1902825 h 2260601"/>
                  <a:gd name="T78" fmla="*/ 1422870 w 1852613"/>
                  <a:gd name="T79" fmla="*/ 2149278 h 2260601"/>
                  <a:gd name="T80" fmla="*/ 1034423 w 1852613"/>
                  <a:gd name="T81" fmla="*/ 2255840 h 2260601"/>
                  <a:gd name="T82" fmla="*/ 626916 w 1852613"/>
                  <a:gd name="T83" fmla="*/ 2222738 h 2260601"/>
                  <a:gd name="T84" fmla="*/ 273184 w 1852613"/>
                  <a:gd name="T85" fmla="*/ 2049745 h 2260601"/>
                  <a:gd name="T86" fmla="*/ 70111 w 1852613"/>
                  <a:gd name="T87" fmla="*/ 1795810 h 2260601"/>
                  <a:gd name="T88" fmla="*/ 9757 w 1852613"/>
                  <a:gd name="T89" fmla="*/ 1598104 h 2260601"/>
                  <a:gd name="T90" fmla="*/ 16790 w 1852613"/>
                  <a:gd name="T91" fmla="*/ 1329659 h 2260601"/>
                  <a:gd name="T92" fmla="*/ 165181 w 1852613"/>
                  <a:gd name="T93" fmla="*/ 1028338 h 2260601"/>
                  <a:gd name="T94" fmla="*/ 592882 w 1852613"/>
                  <a:gd name="T95" fmla="*/ 565360 h 2260601"/>
                  <a:gd name="T96" fmla="*/ 1189264 w 1852613"/>
                  <a:gd name="T97" fmla="*/ 368004 h 2260601"/>
                  <a:gd name="T98" fmla="*/ 1218519 w 1852613"/>
                  <a:gd name="T99" fmla="*/ 430759 h 2260601"/>
                  <a:gd name="T100" fmla="*/ 521153 w 1852613"/>
                  <a:gd name="T101" fmla="*/ 520248 h 2260601"/>
                  <a:gd name="T102" fmla="*/ 499835 w 1852613"/>
                  <a:gd name="T103" fmla="*/ 477656 h 2260601"/>
                  <a:gd name="T104" fmla="*/ 498928 w 1852613"/>
                  <a:gd name="T105" fmla="*/ 340138 h 2260601"/>
                  <a:gd name="T106" fmla="*/ 523875 w 1852613"/>
                  <a:gd name="T107" fmla="*/ 300038 h 2260601"/>
                  <a:gd name="T108" fmla="*/ 891532 w 1852613"/>
                  <a:gd name="T109" fmla="*/ 28458 h 2260601"/>
                  <a:gd name="T110" fmla="*/ 1077064 w 1852613"/>
                  <a:gd name="T111" fmla="*/ 5872 h 2260601"/>
                  <a:gd name="T112" fmla="*/ 1285249 w 1852613"/>
                  <a:gd name="T113" fmla="*/ 20553 h 2260601"/>
                  <a:gd name="T114" fmla="*/ 1334407 w 1852613"/>
                  <a:gd name="T115" fmla="*/ 84923 h 2260601"/>
                  <a:gd name="T116" fmla="*/ 1196221 w 1852613"/>
                  <a:gd name="T117" fmla="*/ 322076 h 2260601"/>
                  <a:gd name="T118" fmla="*/ 527490 w 1852613"/>
                  <a:gd name="T119" fmla="*/ 134838 h 2260601"/>
                  <a:gd name="T120" fmla="*/ 524772 w 1852613"/>
                  <a:gd name="T121" fmla="*/ 61208 h 2260601"/>
                  <a:gd name="T122" fmla="*/ 616972 w 1852613"/>
                  <a:gd name="T123" fmla="*/ 7453 h 2260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2613" h="2260601">
                    <a:moveTo>
                      <a:pt x="862552" y="960438"/>
                    </a:moveTo>
                    <a:lnTo>
                      <a:pt x="986210" y="960438"/>
                    </a:lnTo>
                    <a:lnTo>
                      <a:pt x="986210" y="1022562"/>
                    </a:lnTo>
                    <a:lnTo>
                      <a:pt x="1001385" y="1023923"/>
                    </a:lnTo>
                    <a:lnTo>
                      <a:pt x="1016106" y="1025963"/>
                    </a:lnTo>
                    <a:lnTo>
                      <a:pt x="1030374" y="1028231"/>
                    </a:lnTo>
                    <a:lnTo>
                      <a:pt x="1043963" y="1030725"/>
                    </a:lnTo>
                    <a:lnTo>
                      <a:pt x="1057552" y="1033219"/>
                    </a:lnTo>
                    <a:lnTo>
                      <a:pt x="1070235" y="1036393"/>
                    </a:lnTo>
                    <a:lnTo>
                      <a:pt x="1082691" y="1039794"/>
                    </a:lnTo>
                    <a:lnTo>
                      <a:pt x="1094468" y="1043421"/>
                    </a:lnTo>
                    <a:lnTo>
                      <a:pt x="1105792" y="1047503"/>
                    </a:lnTo>
                    <a:lnTo>
                      <a:pt x="1116663" y="1051584"/>
                    </a:lnTo>
                    <a:lnTo>
                      <a:pt x="1127307" y="1055892"/>
                    </a:lnTo>
                    <a:lnTo>
                      <a:pt x="1137046" y="1060880"/>
                    </a:lnTo>
                    <a:lnTo>
                      <a:pt x="1146558" y="1066094"/>
                    </a:lnTo>
                    <a:lnTo>
                      <a:pt x="1155391" y="1071536"/>
                    </a:lnTo>
                    <a:lnTo>
                      <a:pt x="1163771" y="1077204"/>
                    </a:lnTo>
                    <a:lnTo>
                      <a:pt x="1171924" y="1083099"/>
                    </a:lnTo>
                    <a:lnTo>
                      <a:pt x="1179398" y="1089221"/>
                    </a:lnTo>
                    <a:lnTo>
                      <a:pt x="1186192" y="1096023"/>
                    </a:lnTo>
                    <a:lnTo>
                      <a:pt x="1192760" y="1102598"/>
                    </a:lnTo>
                    <a:lnTo>
                      <a:pt x="1198875" y="1109853"/>
                    </a:lnTo>
                    <a:lnTo>
                      <a:pt x="1204311" y="1117335"/>
                    </a:lnTo>
                    <a:lnTo>
                      <a:pt x="1209520" y="1125044"/>
                    </a:lnTo>
                    <a:lnTo>
                      <a:pt x="1214049" y="1132980"/>
                    </a:lnTo>
                    <a:lnTo>
                      <a:pt x="1218126" y="1141369"/>
                    </a:lnTo>
                    <a:lnTo>
                      <a:pt x="1221750" y="1149758"/>
                    </a:lnTo>
                    <a:lnTo>
                      <a:pt x="1224920" y="1158827"/>
                    </a:lnTo>
                    <a:lnTo>
                      <a:pt x="1227412" y="1167896"/>
                    </a:lnTo>
                    <a:lnTo>
                      <a:pt x="1229676" y="1177419"/>
                    </a:lnTo>
                    <a:lnTo>
                      <a:pt x="1231262" y="1187168"/>
                    </a:lnTo>
                    <a:lnTo>
                      <a:pt x="1232621" y="1197371"/>
                    </a:lnTo>
                    <a:lnTo>
                      <a:pt x="1233300" y="1207574"/>
                    </a:lnTo>
                    <a:lnTo>
                      <a:pt x="1233753" y="1218230"/>
                    </a:lnTo>
                    <a:lnTo>
                      <a:pt x="1233300" y="1225032"/>
                    </a:lnTo>
                    <a:lnTo>
                      <a:pt x="1232847" y="1233421"/>
                    </a:lnTo>
                    <a:lnTo>
                      <a:pt x="1232168" y="1243397"/>
                    </a:lnTo>
                    <a:lnTo>
                      <a:pt x="1230809" y="1254734"/>
                    </a:lnTo>
                    <a:lnTo>
                      <a:pt x="962657" y="1254734"/>
                    </a:lnTo>
                    <a:lnTo>
                      <a:pt x="962657" y="1222538"/>
                    </a:lnTo>
                    <a:lnTo>
                      <a:pt x="962657" y="1210068"/>
                    </a:lnTo>
                    <a:lnTo>
                      <a:pt x="962204" y="1198958"/>
                    </a:lnTo>
                    <a:lnTo>
                      <a:pt x="961298" y="1188982"/>
                    </a:lnTo>
                    <a:lnTo>
                      <a:pt x="960392" y="1179913"/>
                    </a:lnTo>
                    <a:lnTo>
                      <a:pt x="959033" y="1171977"/>
                    </a:lnTo>
                    <a:lnTo>
                      <a:pt x="957447" y="1165402"/>
                    </a:lnTo>
                    <a:lnTo>
                      <a:pt x="956542" y="1162228"/>
                    </a:lnTo>
                    <a:lnTo>
                      <a:pt x="955636" y="1159734"/>
                    </a:lnTo>
                    <a:lnTo>
                      <a:pt x="954730" y="1157240"/>
                    </a:lnTo>
                    <a:lnTo>
                      <a:pt x="953371" y="1154973"/>
                    </a:lnTo>
                    <a:lnTo>
                      <a:pt x="952012" y="1153159"/>
                    </a:lnTo>
                    <a:lnTo>
                      <a:pt x="950880" y="1151345"/>
                    </a:lnTo>
                    <a:lnTo>
                      <a:pt x="949294" y="1149531"/>
                    </a:lnTo>
                    <a:lnTo>
                      <a:pt x="947482" y="1147944"/>
                    </a:lnTo>
                    <a:lnTo>
                      <a:pt x="945671" y="1146810"/>
                    </a:lnTo>
                    <a:lnTo>
                      <a:pt x="943632" y="1145450"/>
                    </a:lnTo>
                    <a:lnTo>
                      <a:pt x="941367" y="1144090"/>
                    </a:lnTo>
                    <a:lnTo>
                      <a:pt x="938876" y="1143183"/>
                    </a:lnTo>
                    <a:lnTo>
                      <a:pt x="936385" y="1142049"/>
                    </a:lnTo>
                    <a:lnTo>
                      <a:pt x="933667" y="1141369"/>
                    </a:lnTo>
                    <a:lnTo>
                      <a:pt x="930723" y="1140915"/>
                    </a:lnTo>
                    <a:lnTo>
                      <a:pt x="927552" y="1140235"/>
                    </a:lnTo>
                    <a:lnTo>
                      <a:pt x="920984" y="1139555"/>
                    </a:lnTo>
                    <a:lnTo>
                      <a:pt x="913737" y="1139328"/>
                    </a:lnTo>
                    <a:lnTo>
                      <a:pt x="907848" y="1139555"/>
                    </a:lnTo>
                    <a:lnTo>
                      <a:pt x="902186" y="1140008"/>
                    </a:lnTo>
                    <a:lnTo>
                      <a:pt x="896977" y="1141142"/>
                    </a:lnTo>
                    <a:lnTo>
                      <a:pt x="891995" y="1142502"/>
                    </a:lnTo>
                    <a:lnTo>
                      <a:pt x="887692" y="1144316"/>
                    </a:lnTo>
                    <a:lnTo>
                      <a:pt x="883615" y="1147037"/>
                    </a:lnTo>
                    <a:lnTo>
                      <a:pt x="879991" y="1149531"/>
                    </a:lnTo>
                    <a:lnTo>
                      <a:pt x="876821" y="1152932"/>
                    </a:lnTo>
                    <a:lnTo>
                      <a:pt x="873876" y="1156560"/>
                    </a:lnTo>
                    <a:lnTo>
                      <a:pt x="871385" y="1160641"/>
                    </a:lnTo>
                    <a:lnTo>
                      <a:pt x="869347" y="1164949"/>
                    </a:lnTo>
                    <a:lnTo>
                      <a:pt x="867535" y="1169937"/>
                    </a:lnTo>
                    <a:lnTo>
                      <a:pt x="866403" y="1175378"/>
                    </a:lnTo>
                    <a:lnTo>
                      <a:pt x="865270" y="1181273"/>
                    </a:lnTo>
                    <a:lnTo>
                      <a:pt x="864817" y="1187395"/>
                    </a:lnTo>
                    <a:lnTo>
                      <a:pt x="864591" y="1194197"/>
                    </a:lnTo>
                    <a:lnTo>
                      <a:pt x="864591" y="1199865"/>
                    </a:lnTo>
                    <a:lnTo>
                      <a:pt x="864817" y="1205307"/>
                    </a:lnTo>
                    <a:lnTo>
                      <a:pt x="865270" y="1210521"/>
                    </a:lnTo>
                    <a:lnTo>
                      <a:pt x="866176" y="1215283"/>
                    </a:lnTo>
                    <a:lnTo>
                      <a:pt x="867082" y="1220044"/>
                    </a:lnTo>
                    <a:lnTo>
                      <a:pt x="868214" y="1224579"/>
                    </a:lnTo>
                    <a:lnTo>
                      <a:pt x="869347" y="1228887"/>
                    </a:lnTo>
                    <a:lnTo>
                      <a:pt x="870706" y="1233194"/>
                    </a:lnTo>
                    <a:lnTo>
                      <a:pt x="872518" y="1237049"/>
                    </a:lnTo>
                    <a:lnTo>
                      <a:pt x="874329" y="1240677"/>
                    </a:lnTo>
                    <a:lnTo>
                      <a:pt x="876368" y="1244078"/>
                    </a:lnTo>
                    <a:lnTo>
                      <a:pt x="878632" y="1247252"/>
                    </a:lnTo>
                    <a:lnTo>
                      <a:pt x="881350" y="1250426"/>
                    </a:lnTo>
                    <a:lnTo>
                      <a:pt x="883841" y="1253147"/>
                    </a:lnTo>
                    <a:lnTo>
                      <a:pt x="886786" y="1255868"/>
                    </a:lnTo>
                    <a:lnTo>
                      <a:pt x="889730" y="1258135"/>
                    </a:lnTo>
                    <a:lnTo>
                      <a:pt x="893127" y="1260629"/>
                    </a:lnTo>
                    <a:lnTo>
                      <a:pt x="897430" y="1263350"/>
                    </a:lnTo>
                    <a:lnTo>
                      <a:pt x="908075" y="1269471"/>
                    </a:lnTo>
                    <a:lnTo>
                      <a:pt x="921664" y="1276953"/>
                    </a:lnTo>
                    <a:lnTo>
                      <a:pt x="938197" y="1285116"/>
                    </a:lnTo>
                    <a:lnTo>
                      <a:pt x="957674" y="1294638"/>
                    </a:lnTo>
                    <a:lnTo>
                      <a:pt x="980548" y="1305295"/>
                    </a:lnTo>
                    <a:lnTo>
                      <a:pt x="1005914" y="1316858"/>
                    </a:lnTo>
                    <a:lnTo>
                      <a:pt x="1034451" y="1329555"/>
                    </a:lnTo>
                    <a:lnTo>
                      <a:pt x="1058911" y="1340438"/>
                    </a:lnTo>
                    <a:lnTo>
                      <a:pt x="1081332" y="1350641"/>
                    </a:lnTo>
                    <a:lnTo>
                      <a:pt x="1101942" y="1360163"/>
                    </a:lnTo>
                    <a:lnTo>
                      <a:pt x="1120287" y="1369233"/>
                    </a:lnTo>
                    <a:lnTo>
                      <a:pt x="1136820" y="1377395"/>
                    </a:lnTo>
                    <a:lnTo>
                      <a:pt x="1151314" y="1384877"/>
                    </a:lnTo>
                    <a:lnTo>
                      <a:pt x="1163544" y="1391906"/>
                    </a:lnTo>
                    <a:lnTo>
                      <a:pt x="1173962" y="1398254"/>
                    </a:lnTo>
                    <a:lnTo>
                      <a:pt x="1178492" y="1401201"/>
                    </a:lnTo>
                    <a:lnTo>
                      <a:pt x="1182795" y="1404602"/>
                    </a:lnTo>
                    <a:lnTo>
                      <a:pt x="1187325" y="1408003"/>
                    </a:lnTo>
                    <a:lnTo>
                      <a:pt x="1191628" y="1411404"/>
                    </a:lnTo>
                    <a:lnTo>
                      <a:pt x="1195704" y="1415032"/>
                    </a:lnTo>
                    <a:lnTo>
                      <a:pt x="1200234" y="1418886"/>
                    </a:lnTo>
                    <a:lnTo>
                      <a:pt x="1204084" y="1422741"/>
                    </a:lnTo>
                    <a:lnTo>
                      <a:pt x="1208161" y="1427049"/>
                    </a:lnTo>
                    <a:lnTo>
                      <a:pt x="1212011" y="1431357"/>
                    </a:lnTo>
                    <a:lnTo>
                      <a:pt x="1215635" y="1435664"/>
                    </a:lnTo>
                    <a:lnTo>
                      <a:pt x="1219485" y="1440426"/>
                    </a:lnTo>
                    <a:lnTo>
                      <a:pt x="1223108" y="1445187"/>
                    </a:lnTo>
                    <a:lnTo>
                      <a:pt x="1226506" y="1450175"/>
                    </a:lnTo>
                    <a:lnTo>
                      <a:pt x="1230129" y="1455163"/>
                    </a:lnTo>
                    <a:lnTo>
                      <a:pt x="1233300" y="1460151"/>
                    </a:lnTo>
                    <a:lnTo>
                      <a:pt x="1236471" y="1465593"/>
                    </a:lnTo>
                    <a:lnTo>
                      <a:pt x="1239641" y="1471261"/>
                    </a:lnTo>
                    <a:lnTo>
                      <a:pt x="1242359" y="1476929"/>
                    </a:lnTo>
                    <a:lnTo>
                      <a:pt x="1245303" y="1482824"/>
                    </a:lnTo>
                    <a:lnTo>
                      <a:pt x="1247795" y="1488946"/>
                    </a:lnTo>
                    <a:lnTo>
                      <a:pt x="1250060" y="1495068"/>
                    </a:lnTo>
                    <a:lnTo>
                      <a:pt x="1252098" y="1501416"/>
                    </a:lnTo>
                    <a:lnTo>
                      <a:pt x="1253910" y="1507991"/>
                    </a:lnTo>
                    <a:lnTo>
                      <a:pt x="1255722" y="1514566"/>
                    </a:lnTo>
                    <a:lnTo>
                      <a:pt x="1257080" y="1521595"/>
                    </a:lnTo>
                    <a:lnTo>
                      <a:pt x="1258439" y="1528624"/>
                    </a:lnTo>
                    <a:lnTo>
                      <a:pt x="1259572" y="1535879"/>
                    </a:lnTo>
                    <a:lnTo>
                      <a:pt x="1260478" y="1543361"/>
                    </a:lnTo>
                    <a:lnTo>
                      <a:pt x="1261157" y="1550617"/>
                    </a:lnTo>
                    <a:lnTo>
                      <a:pt x="1261610" y="1558552"/>
                    </a:lnTo>
                    <a:lnTo>
                      <a:pt x="1262063" y="1566488"/>
                    </a:lnTo>
                    <a:lnTo>
                      <a:pt x="1262063" y="1574423"/>
                    </a:lnTo>
                    <a:lnTo>
                      <a:pt x="1261610" y="1587347"/>
                    </a:lnTo>
                    <a:lnTo>
                      <a:pt x="1260931" y="1599817"/>
                    </a:lnTo>
                    <a:lnTo>
                      <a:pt x="1259572" y="1611834"/>
                    </a:lnTo>
                    <a:lnTo>
                      <a:pt x="1257760" y="1623624"/>
                    </a:lnTo>
                    <a:lnTo>
                      <a:pt x="1255269" y="1634960"/>
                    </a:lnTo>
                    <a:lnTo>
                      <a:pt x="1252551" y="1646070"/>
                    </a:lnTo>
                    <a:lnTo>
                      <a:pt x="1250739" y="1651511"/>
                    </a:lnTo>
                    <a:lnTo>
                      <a:pt x="1248927" y="1656953"/>
                    </a:lnTo>
                    <a:lnTo>
                      <a:pt x="1247115" y="1662168"/>
                    </a:lnTo>
                    <a:lnTo>
                      <a:pt x="1244624" y="1667156"/>
                    </a:lnTo>
                    <a:lnTo>
                      <a:pt x="1242586" y="1672371"/>
                    </a:lnTo>
                    <a:lnTo>
                      <a:pt x="1240321" y="1677359"/>
                    </a:lnTo>
                    <a:lnTo>
                      <a:pt x="1237830" y="1682120"/>
                    </a:lnTo>
                    <a:lnTo>
                      <a:pt x="1235112" y="1687108"/>
                    </a:lnTo>
                    <a:lnTo>
                      <a:pt x="1232394" y="1691643"/>
                    </a:lnTo>
                    <a:lnTo>
                      <a:pt x="1229450" y="1696404"/>
                    </a:lnTo>
                    <a:lnTo>
                      <a:pt x="1226506" y="1700939"/>
                    </a:lnTo>
                    <a:lnTo>
                      <a:pt x="1223335" y="1705473"/>
                    </a:lnTo>
                    <a:lnTo>
                      <a:pt x="1219938" y="1709781"/>
                    </a:lnTo>
                    <a:lnTo>
                      <a:pt x="1216541" y="1713862"/>
                    </a:lnTo>
                    <a:lnTo>
                      <a:pt x="1213143" y="1718397"/>
                    </a:lnTo>
                    <a:lnTo>
                      <a:pt x="1209067" y="1722251"/>
                    </a:lnTo>
                    <a:lnTo>
                      <a:pt x="1205217" y="1726332"/>
                    </a:lnTo>
                    <a:lnTo>
                      <a:pt x="1201366" y="1730187"/>
                    </a:lnTo>
                    <a:lnTo>
                      <a:pt x="1197290" y="1734041"/>
                    </a:lnTo>
                    <a:lnTo>
                      <a:pt x="1192987" y="1737896"/>
                    </a:lnTo>
                    <a:lnTo>
                      <a:pt x="1184154" y="1745151"/>
                    </a:lnTo>
                    <a:lnTo>
                      <a:pt x="1174642" y="1751726"/>
                    </a:lnTo>
                    <a:lnTo>
                      <a:pt x="1164903" y="1758528"/>
                    </a:lnTo>
                    <a:lnTo>
                      <a:pt x="1154259" y="1764650"/>
                    </a:lnTo>
                    <a:lnTo>
                      <a:pt x="1143161" y="1770318"/>
                    </a:lnTo>
                    <a:lnTo>
                      <a:pt x="1131611" y="1775760"/>
                    </a:lnTo>
                    <a:lnTo>
                      <a:pt x="1119607" y="1780974"/>
                    </a:lnTo>
                    <a:lnTo>
                      <a:pt x="1106698" y="1785962"/>
                    </a:lnTo>
                    <a:lnTo>
                      <a:pt x="1093562" y="1790270"/>
                    </a:lnTo>
                    <a:lnTo>
                      <a:pt x="1079973" y="1794125"/>
                    </a:lnTo>
                    <a:lnTo>
                      <a:pt x="1065478" y="1797979"/>
                    </a:lnTo>
                    <a:lnTo>
                      <a:pt x="1050757" y="1801380"/>
                    </a:lnTo>
                    <a:lnTo>
                      <a:pt x="1035357" y="1804101"/>
                    </a:lnTo>
                    <a:lnTo>
                      <a:pt x="1019277" y="1806822"/>
                    </a:lnTo>
                    <a:lnTo>
                      <a:pt x="1002970" y="1809089"/>
                    </a:lnTo>
                    <a:lnTo>
                      <a:pt x="986210" y="1811129"/>
                    </a:lnTo>
                    <a:lnTo>
                      <a:pt x="986210" y="1884363"/>
                    </a:lnTo>
                    <a:lnTo>
                      <a:pt x="862552" y="1884363"/>
                    </a:lnTo>
                    <a:lnTo>
                      <a:pt x="862552" y="1808862"/>
                    </a:lnTo>
                    <a:lnTo>
                      <a:pt x="849190" y="1807502"/>
                    </a:lnTo>
                    <a:lnTo>
                      <a:pt x="836281" y="1805915"/>
                    </a:lnTo>
                    <a:lnTo>
                      <a:pt x="823145" y="1804101"/>
                    </a:lnTo>
                    <a:lnTo>
                      <a:pt x="810462" y="1802060"/>
                    </a:lnTo>
                    <a:lnTo>
                      <a:pt x="798006" y="1799566"/>
                    </a:lnTo>
                    <a:lnTo>
                      <a:pt x="785776" y="1796619"/>
                    </a:lnTo>
                    <a:lnTo>
                      <a:pt x="773546" y="1793444"/>
                    </a:lnTo>
                    <a:lnTo>
                      <a:pt x="761769" y="1789817"/>
                    </a:lnTo>
                    <a:lnTo>
                      <a:pt x="750218" y="1785962"/>
                    </a:lnTo>
                    <a:lnTo>
                      <a:pt x="738894" y="1781655"/>
                    </a:lnTo>
                    <a:lnTo>
                      <a:pt x="727570" y="1777120"/>
                    </a:lnTo>
                    <a:lnTo>
                      <a:pt x="716699" y="1771905"/>
                    </a:lnTo>
                    <a:lnTo>
                      <a:pt x="705828" y="1766690"/>
                    </a:lnTo>
                    <a:lnTo>
                      <a:pt x="695410" y="1761022"/>
                    </a:lnTo>
                    <a:lnTo>
                      <a:pt x="684766" y="1754900"/>
                    </a:lnTo>
                    <a:lnTo>
                      <a:pt x="674801" y="1748779"/>
                    </a:lnTo>
                    <a:lnTo>
                      <a:pt x="669818" y="1745378"/>
                    </a:lnTo>
                    <a:lnTo>
                      <a:pt x="664835" y="1741750"/>
                    </a:lnTo>
                    <a:lnTo>
                      <a:pt x="660306" y="1738122"/>
                    </a:lnTo>
                    <a:lnTo>
                      <a:pt x="656003" y="1734268"/>
                    </a:lnTo>
                    <a:lnTo>
                      <a:pt x="651473" y="1730414"/>
                    </a:lnTo>
                    <a:lnTo>
                      <a:pt x="647396" y="1726332"/>
                    </a:lnTo>
                    <a:lnTo>
                      <a:pt x="643546" y="1722251"/>
                    </a:lnTo>
                    <a:lnTo>
                      <a:pt x="639696" y="1717490"/>
                    </a:lnTo>
                    <a:lnTo>
                      <a:pt x="635846" y="1713182"/>
                    </a:lnTo>
                    <a:lnTo>
                      <a:pt x="632449" y="1708194"/>
                    </a:lnTo>
                    <a:lnTo>
                      <a:pt x="629052" y="1703659"/>
                    </a:lnTo>
                    <a:lnTo>
                      <a:pt x="625654" y="1698445"/>
                    </a:lnTo>
                    <a:lnTo>
                      <a:pt x="622710" y="1693230"/>
                    </a:lnTo>
                    <a:lnTo>
                      <a:pt x="619766" y="1687788"/>
                    </a:lnTo>
                    <a:lnTo>
                      <a:pt x="617048" y="1682573"/>
                    </a:lnTo>
                    <a:lnTo>
                      <a:pt x="614330" y="1676905"/>
                    </a:lnTo>
                    <a:lnTo>
                      <a:pt x="612066" y="1671237"/>
                    </a:lnTo>
                    <a:lnTo>
                      <a:pt x="609801" y="1665115"/>
                    </a:lnTo>
                    <a:lnTo>
                      <a:pt x="607762" y="1658994"/>
                    </a:lnTo>
                    <a:lnTo>
                      <a:pt x="605724" y="1652872"/>
                    </a:lnTo>
                    <a:lnTo>
                      <a:pt x="603912" y="1646297"/>
                    </a:lnTo>
                    <a:lnTo>
                      <a:pt x="602327" y="1639948"/>
                    </a:lnTo>
                    <a:lnTo>
                      <a:pt x="600742" y="1633146"/>
                    </a:lnTo>
                    <a:lnTo>
                      <a:pt x="599383" y="1626571"/>
                    </a:lnTo>
                    <a:lnTo>
                      <a:pt x="598250" y="1619316"/>
                    </a:lnTo>
                    <a:lnTo>
                      <a:pt x="597118" y="1612287"/>
                    </a:lnTo>
                    <a:lnTo>
                      <a:pt x="596438" y="1604805"/>
                    </a:lnTo>
                    <a:lnTo>
                      <a:pt x="595533" y="1597550"/>
                    </a:lnTo>
                    <a:lnTo>
                      <a:pt x="595080" y="1589841"/>
                    </a:lnTo>
                    <a:lnTo>
                      <a:pt x="594627" y="1582132"/>
                    </a:lnTo>
                    <a:lnTo>
                      <a:pt x="594400" y="1574196"/>
                    </a:lnTo>
                    <a:lnTo>
                      <a:pt x="594400" y="1566261"/>
                    </a:lnTo>
                    <a:lnTo>
                      <a:pt x="594400" y="1527944"/>
                    </a:lnTo>
                    <a:lnTo>
                      <a:pt x="862552" y="1527944"/>
                    </a:lnTo>
                    <a:lnTo>
                      <a:pt x="862552" y="1576010"/>
                    </a:lnTo>
                    <a:lnTo>
                      <a:pt x="862779" y="1594602"/>
                    </a:lnTo>
                    <a:lnTo>
                      <a:pt x="863005" y="1611380"/>
                    </a:lnTo>
                    <a:lnTo>
                      <a:pt x="863685" y="1626571"/>
                    </a:lnTo>
                    <a:lnTo>
                      <a:pt x="864591" y="1639721"/>
                    </a:lnTo>
                    <a:lnTo>
                      <a:pt x="865723" y="1650831"/>
                    </a:lnTo>
                    <a:lnTo>
                      <a:pt x="867082" y="1660354"/>
                    </a:lnTo>
                    <a:lnTo>
                      <a:pt x="867988" y="1664208"/>
                    </a:lnTo>
                    <a:lnTo>
                      <a:pt x="868894" y="1667836"/>
                    </a:lnTo>
                    <a:lnTo>
                      <a:pt x="870026" y="1670784"/>
                    </a:lnTo>
                    <a:lnTo>
                      <a:pt x="870706" y="1673504"/>
                    </a:lnTo>
                    <a:lnTo>
                      <a:pt x="872065" y="1675772"/>
                    </a:lnTo>
                    <a:lnTo>
                      <a:pt x="873197" y="1677812"/>
                    </a:lnTo>
                    <a:lnTo>
                      <a:pt x="874782" y="1679853"/>
                    </a:lnTo>
                    <a:lnTo>
                      <a:pt x="876368" y="1681667"/>
                    </a:lnTo>
                    <a:lnTo>
                      <a:pt x="878179" y="1683480"/>
                    </a:lnTo>
                    <a:lnTo>
                      <a:pt x="880218" y="1685067"/>
                    </a:lnTo>
                    <a:lnTo>
                      <a:pt x="882483" y="1686655"/>
                    </a:lnTo>
                    <a:lnTo>
                      <a:pt x="884974" y="1687562"/>
                    </a:lnTo>
                    <a:lnTo>
                      <a:pt x="887692" y="1688922"/>
                    </a:lnTo>
                    <a:lnTo>
                      <a:pt x="890409" y="1690056"/>
                    </a:lnTo>
                    <a:lnTo>
                      <a:pt x="893354" y="1690736"/>
                    </a:lnTo>
                    <a:lnTo>
                      <a:pt x="896524" y="1691189"/>
                    </a:lnTo>
                    <a:lnTo>
                      <a:pt x="899922" y="1691643"/>
                    </a:lnTo>
                    <a:lnTo>
                      <a:pt x="903545" y="1692323"/>
                    </a:lnTo>
                    <a:lnTo>
                      <a:pt x="906942" y="1692550"/>
                    </a:lnTo>
                    <a:lnTo>
                      <a:pt x="910793" y="1692550"/>
                    </a:lnTo>
                    <a:lnTo>
                      <a:pt x="917587" y="1692323"/>
                    </a:lnTo>
                    <a:lnTo>
                      <a:pt x="923702" y="1691643"/>
                    </a:lnTo>
                    <a:lnTo>
                      <a:pt x="929364" y="1690736"/>
                    </a:lnTo>
                    <a:lnTo>
                      <a:pt x="934573" y="1689149"/>
                    </a:lnTo>
                    <a:lnTo>
                      <a:pt x="939556" y="1687335"/>
                    </a:lnTo>
                    <a:lnTo>
                      <a:pt x="943859" y="1685067"/>
                    </a:lnTo>
                    <a:lnTo>
                      <a:pt x="947935" y="1682573"/>
                    </a:lnTo>
                    <a:lnTo>
                      <a:pt x="951559" y="1679173"/>
                    </a:lnTo>
                    <a:lnTo>
                      <a:pt x="954730" y="1675772"/>
                    </a:lnTo>
                    <a:lnTo>
                      <a:pt x="957221" y="1671917"/>
                    </a:lnTo>
                    <a:lnTo>
                      <a:pt x="959486" y="1667609"/>
                    </a:lnTo>
                    <a:lnTo>
                      <a:pt x="961298" y="1662848"/>
                    </a:lnTo>
                    <a:lnTo>
                      <a:pt x="962883" y="1657633"/>
                    </a:lnTo>
                    <a:lnTo>
                      <a:pt x="964015" y="1651965"/>
                    </a:lnTo>
                    <a:lnTo>
                      <a:pt x="964468" y="1646297"/>
                    </a:lnTo>
                    <a:lnTo>
                      <a:pt x="964695" y="1639948"/>
                    </a:lnTo>
                    <a:lnTo>
                      <a:pt x="964468" y="1624304"/>
                    </a:lnTo>
                    <a:lnTo>
                      <a:pt x="964015" y="1609566"/>
                    </a:lnTo>
                    <a:lnTo>
                      <a:pt x="962883" y="1596189"/>
                    </a:lnTo>
                    <a:lnTo>
                      <a:pt x="961751" y="1583719"/>
                    </a:lnTo>
                    <a:lnTo>
                      <a:pt x="959939" y="1572609"/>
                    </a:lnTo>
                    <a:lnTo>
                      <a:pt x="958806" y="1567395"/>
                    </a:lnTo>
                    <a:lnTo>
                      <a:pt x="957674" y="1562633"/>
                    </a:lnTo>
                    <a:lnTo>
                      <a:pt x="956542" y="1558099"/>
                    </a:lnTo>
                    <a:lnTo>
                      <a:pt x="955183" y="1553791"/>
                    </a:lnTo>
                    <a:lnTo>
                      <a:pt x="953597" y="1549936"/>
                    </a:lnTo>
                    <a:lnTo>
                      <a:pt x="952012" y="1546082"/>
                    </a:lnTo>
                    <a:lnTo>
                      <a:pt x="950200" y="1542681"/>
                    </a:lnTo>
                    <a:lnTo>
                      <a:pt x="947935" y="1539053"/>
                    </a:lnTo>
                    <a:lnTo>
                      <a:pt x="945218" y="1535426"/>
                    </a:lnTo>
                    <a:lnTo>
                      <a:pt x="942047" y="1531798"/>
                    </a:lnTo>
                    <a:lnTo>
                      <a:pt x="938197" y="1527944"/>
                    </a:lnTo>
                    <a:lnTo>
                      <a:pt x="934120" y="1524543"/>
                    </a:lnTo>
                    <a:lnTo>
                      <a:pt x="929364" y="1520461"/>
                    </a:lnTo>
                    <a:lnTo>
                      <a:pt x="924381" y="1516607"/>
                    </a:lnTo>
                    <a:lnTo>
                      <a:pt x="918719" y="1512753"/>
                    </a:lnTo>
                    <a:lnTo>
                      <a:pt x="912378" y="1508898"/>
                    </a:lnTo>
                    <a:lnTo>
                      <a:pt x="906037" y="1505044"/>
                    </a:lnTo>
                    <a:lnTo>
                      <a:pt x="898789" y="1500963"/>
                    </a:lnTo>
                    <a:lnTo>
                      <a:pt x="891315" y="1497108"/>
                    </a:lnTo>
                    <a:lnTo>
                      <a:pt x="883389" y="1493027"/>
                    </a:lnTo>
                    <a:lnTo>
                      <a:pt x="874782" y="1488946"/>
                    </a:lnTo>
                    <a:lnTo>
                      <a:pt x="865723" y="1484638"/>
                    </a:lnTo>
                    <a:lnTo>
                      <a:pt x="836507" y="1471261"/>
                    </a:lnTo>
                    <a:lnTo>
                      <a:pt x="809330" y="1458791"/>
                    </a:lnTo>
                    <a:lnTo>
                      <a:pt x="784870" y="1447001"/>
                    </a:lnTo>
                    <a:lnTo>
                      <a:pt x="762901" y="1436345"/>
                    </a:lnTo>
                    <a:lnTo>
                      <a:pt x="743197" y="1426369"/>
                    </a:lnTo>
                    <a:lnTo>
                      <a:pt x="725985" y="1417526"/>
                    </a:lnTo>
                    <a:lnTo>
                      <a:pt x="711264" y="1409817"/>
                    </a:lnTo>
                    <a:lnTo>
                      <a:pt x="698807" y="1402562"/>
                    </a:lnTo>
                    <a:lnTo>
                      <a:pt x="693598" y="1399161"/>
                    </a:lnTo>
                    <a:lnTo>
                      <a:pt x="688163" y="1395760"/>
                    </a:lnTo>
                    <a:lnTo>
                      <a:pt x="682727" y="1391906"/>
                    </a:lnTo>
                    <a:lnTo>
                      <a:pt x="677518" y="1388051"/>
                    </a:lnTo>
                    <a:lnTo>
                      <a:pt x="672309" y="1384197"/>
                    </a:lnTo>
                    <a:lnTo>
                      <a:pt x="667553" y="1379889"/>
                    </a:lnTo>
                    <a:lnTo>
                      <a:pt x="662571" y="1375354"/>
                    </a:lnTo>
                    <a:lnTo>
                      <a:pt x="657815" y="1371046"/>
                    </a:lnTo>
                    <a:lnTo>
                      <a:pt x="653058" y="1366058"/>
                    </a:lnTo>
                    <a:lnTo>
                      <a:pt x="648529" y="1361524"/>
                    </a:lnTo>
                    <a:lnTo>
                      <a:pt x="643773" y="1356309"/>
                    </a:lnTo>
                    <a:lnTo>
                      <a:pt x="639470" y="1351094"/>
                    </a:lnTo>
                    <a:lnTo>
                      <a:pt x="634940" y="1345879"/>
                    </a:lnTo>
                    <a:lnTo>
                      <a:pt x="630863" y="1339984"/>
                    </a:lnTo>
                    <a:lnTo>
                      <a:pt x="626787" y="1334316"/>
                    </a:lnTo>
                    <a:lnTo>
                      <a:pt x="622710" y="1328421"/>
                    </a:lnTo>
                    <a:lnTo>
                      <a:pt x="618860" y="1322526"/>
                    </a:lnTo>
                    <a:lnTo>
                      <a:pt x="615010" y="1316404"/>
                    </a:lnTo>
                    <a:lnTo>
                      <a:pt x="611613" y="1310283"/>
                    </a:lnTo>
                    <a:lnTo>
                      <a:pt x="608442" y="1303934"/>
                    </a:lnTo>
                    <a:lnTo>
                      <a:pt x="605724" y="1297586"/>
                    </a:lnTo>
                    <a:lnTo>
                      <a:pt x="603006" y="1291011"/>
                    </a:lnTo>
                    <a:lnTo>
                      <a:pt x="600515" y="1284435"/>
                    </a:lnTo>
                    <a:lnTo>
                      <a:pt x="598477" y="1277634"/>
                    </a:lnTo>
                    <a:lnTo>
                      <a:pt x="596665" y="1271058"/>
                    </a:lnTo>
                    <a:lnTo>
                      <a:pt x="594853" y="1264030"/>
                    </a:lnTo>
                    <a:lnTo>
                      <a:pt x="593494" y="1257001"/>
                    </a:lnTo>
                    <a:lnTo>
                      <a:pt x="592588" y="1249973"/>
                    </a:lnTo>
                    <a:lnTo>
                      <a:pt x="591456" y="1242717"/>
                    </a:lnTo>
                    <a:lnTo>
                      <a:pt x="591003" y="1235462"/>
                    </a:lnTo>
                    <a:lnTo>
                      <a:pt x="590550" y="1228206"/>
                    </a:lnTo>
                    <a:lnTo>
                      <a:pt x="590550" y="1220724"/>
                    </a:lnTo>
                    <a:lnTo>
                      <a:pt x="590776" y="1209841"/>
                    </a:lnTo>
                    <a:lnTo>
                      <a:pt x="591456" y="1199412"/>
                    </a:lnTo>
                    <a:lnTo>
                      <a:pt x="592815" y="1189209"/>
                    </a:lnTo>
                    <a:lnTo>
                      <a:pt x="594627" y="1179459"/>
                    </a:lnTo>
                    <a:lnTo>
                      <a:pt x="597118" y="1169710"/>
                    </a:lnTo>
                    <a:lnTo>
                      <a:pt x="600062" y="1160414"/>
                    </a:lnTo>
                    <a:lnTo>
                      <a:pt x="603459" y="1151345"/>
                    </a:lnTo>
                    <a:lnTo>
                      <a:pt x="607536" y="1142956"/>
                    </a:lnTo>
                    <a:lnTo>
                      <a:pt x="611839" y="1134340"/>
                    </a:lnTo>
                    <a:lnTo>
                      <a:pt x="617048" y="1126405"/>
                    </a:lnTo>
                    <a:lnTo>
                      <a:pt x="622710" y="1118469"/>
                    </a:lnTo>
                    <a:lnTo>
                      <a:pt x="628599" y="1110987"/>
                    </a:lnTo>
                    <a:lnTo>
                      <a:pt x="635393" y="1103732"/>
                    </a:lnTo>
                    <a:lnTo>
                      <a:pt x="642414" y="1096703"/>
                    </a:lnTo>
                    <a:lnTo>
                      <a:pt x="650341" y="1089901"/>
                    </a:lnTo>
                    <a:lnTo>
                      <a:pt x="658494" y="1083779"/>
                    </a:lnTo>
                    <a:lnTo>
                      <a:pt x="667327" y="1077658"/>
                    </a:lnTo>
                    <a:lnTo>
                      <a:pt x="676612" y="1071989"/>
                    </a:lnTo>
                    <a:lnTo>
                      <a:pt x="686351" y="1066548"/>
                    </a:lnTo>
                    <a:lnTo>
                      <a:pt x="696543" y="1061333"/>
                    </a:lnTo>
                    <a:lnTo>
                      <a:pt x="707640" y="1056572"/>
                    </a:lnTo>
                    <a:lnTo>
                      <a:pt x="718964" y="1051810"/>
                    </a:lnTo>
                    <a:lnTo>
                      <a:pt x="731194" y="1047503"/>
                    </a:lnTo>
                    <a:lnTo>
                      <a:pt x="743424" y="1043648"/>
                    </a:lnTo>
                    <a:lnTo>
                      <a:pt x="756560" y="1040020"/>
                    </a:lnTo>
                    <a:lnTo>
                      <a:pt x="769922" y="1036620"/>
                    </a:lnTo>
                    <a:lnTo>
                      <a:pt x="784190" y="1033445"/>
                    </a:lnTo>
                    <a:lnTo>
                      <a:pt x="798912" y="1030725"/>
                    </a:lnTo>
                    <a:lnTo>
                      <a:pt x="813859" y="1028231"/>
                    </a:lnTo>
                    <a:lnTo>
                      <a:pt x="829486" y="1025963"/>
                    </a:lnTo>
                    <a:lnTo>
                      <a:pt x="845793" y="1023923"/>
                    </a:lnTo>
                    <a:lnTo>
                      <a:pt x="862552" y="1022562"/>
                    </a:lnTo>
                    <a:lnTo>
                      <a:pt x="862552" y="960438"/>
                    </a:lnTo>
                    <a:close/>
                    <a:moveTo>
                      <a:pt x="911445" y="846275"/>
                    </a:moveTo>
                    <a:lnTo>
                      <a:pt x="896696" y="846956"/>
                    </a:lnTo>
                    <a:lnTo>
                      <a:pt x="881948" y="847863"/>
                    </a:lnTo>
                    <a:lnTo>
                      <a:pt x="867200" y="849223"/>
                    </a:lnTo>
                    <a:lnTo>
                      <a:pt x="852905" y="851037"/>
                    </a:lnTo>
                    <a:lnTo>
                      <a:pt x="838384" y="852851"/>
                    </a:lnTo>
                    <a:lnTo>
                      <a:pt x="824089" y="855345"/>
                    </a:lnTo>
                    <a:lnTo>
                      <a:pt x="810022" y="857839"/>
                    </a:lnTo>
                    <a:lnTo>
                      <a:pt x="795954" y="861013"/>
                    </a:lnTo>
                    <a:lnTo>
                      <a:pt x="782114" y="864414"/>
                    </a:lnTo>
                    <a:lnTo>
                      <a:pt x="768500" y="868041"/>
                    </a:lnTo>
                    <a:lnTo>
                      <a:pt x="754659" y="872122"/>
                    </a:lnTo>
                    <a:lnTo>
                      <a:pt x="741272" y="876430"/>
                    </a:lnTo>
                    <a:lnTo>
                      <a:pt x="728112" y="881191"/>
                    </a:lnTo>
                    <a:lnTo>
                      <a:pt x="714952" y="886179"/>
                    </a:lnTo>
                    <a:lnTo>
                      <a:pt x="701792" y="891394"/>
                    </a:lnTo>
                    <a:lnTo>
                      <a:pt x="688859" y="897062"/>
                    </a:lnTo>
                    <a:lnTo>
                      <a:pt x="676380" y="902957"/>
                    </a:lnTo>
                    <a:lnTo>
                      <a:pt x="663900" y="909306"/>
                    </a:lnTo>
                    <a:lnTo>
                      <a:pt x="651648" y="915654"/>
                    </a:lnTo>
                    <a:lnTo>
                      <a:pt x="639395" y="922683"/>
                    </a:lnTo>
                    <a:lnTo>
                      <a:pt x="627370" y="929484"/>
                    </a:lnTo>
                    <a:lnTo>
                      <a:pt x="615571" y="936966"/>
                    </a:lnTo>
                    <a:lnTo>
                      <a:pt x="603999" y="944448"/>
                    </a:lnTo>
                    <a:lnTo>
                      <a:pt x="592655" y="952611"/>
                    </a:lnTo>
                    <a:lnTo>
                      <a:pt x="581310" y="960547"/>
                    </a:lnTo>
                    <a:lnTo>
                      <a:pt x="570419" y="968935"/>
                    </a:lnTo>
                    <a:lnTo>
                      <a:pt x="559755" y="977778"/>
                    </a:lnTo>
                    <a:lnTo>
                      <a:pt x="549090" y="986620"/>
                    </a:lnTo>
                    <a:lnTo>
                      <a:pt x="538880" y="995916"/>
                    </a:lnTo>
                    <a:lnTo>
                      <a:pt x="528670" y="1005212"/>
                    </a:lnTo>
                    <a:lnTo>
                      <a:pt x="518686" y="1014961"/>
                    </a:lnTo>
                    <a:lnTo>
                      <a:pt x="509157" y="1024710"/>
                    </a:lnTo>
                    <a:lnTo>
                      <a:pt x="499627" y="1034686"/>
                    </a:lnTo>
                    <a:lnTo>
                      <a:pt x="490551" y="1045116"/>
                    </a:lnTo>
                    <a:lnTo>
                      <a:pt x="481475" y="1055545"/>
                    </a:lnTo>
                    <a:lnTo>
                      <a:pt x="472853" y="1066428"/>
                    </a:lnTo>
                    <a:lnTo>
                      <a:pt x="464458" y="1077538"/>
                    </a:lnTo>
                    <a:lnTo>
                      <a:pt x="456290" y="1088647"/>
                    </a:lnTo>
                    <a:lnTo>
                      <a:pt x="448348" y="1099984"/>
                    </a:lnTo>
                    <a:lnTo>
                      <a:pt x="440634" y="1111547"/>
                    </a:lnTo>
                    <a:lnTo>
                      <a:pt x="433373" y="1123337"/>
                    </a:lnTo>
                    <a:lnTo>
                      <a:pt x="426339" y="1135353"/>
                    </a:lnTo>
                    <a:lnTo>
                      <a:pt x="419532" y="1147370"/>
                    </a:lnTo>
                    <a:lnTo>
                      <a:pt x="413179" y="1159840"/>
                    </a:lnTo>
                    <a:lnTo>
                      <a:pt x="406599" y="1172537"/>
                    </a:lnTo>
                    <a:lnTo>
                      <a:pt x="400927" y="1185007"/>
                    </a:lnTo>
                    <a:lnTo>
                      <a:pt x="395254" y="1197930"/>
                    </a:lnTo>
                    <a:lnTo>
                      <a:pt x="389809" y="1210854"/>
                    </a:lnTo>
                    <a:lnTo>
                      <a:pt x="385044" y="1224004"/>
                    </a:lnTo>
                    <a:lnTo>
                      <a:pt x="380279" y="1237381"/>
                    </a:lnTo>
                    <a:lnTo>
                      <a:pt x="375968" y="1250758"/>
                    </a:lnTo>
                    <a:lnTo>
                      <a:pt x="371884" y="1264361"/>
                    </a:lnTo>
                    <a:lnTo>
                      <a:pt x="368254" y="1278192"/>
                    </a:lnTo>
                    <a:lnTo>
                      <a:pt x="364623" y="1292022"/>
                    </a:lnTo>
                    <a:lnTo>
                      <a:pt x="361674" y="1306079"/>
                    </a:lnTo>
                    <a:lnTo>
                      <a:pt x="358951" y="1320136"/>
                    </a:lnTo>
                    <a:lnTo>
                      <a:pt x="356682" y="1334420"/>
                    </a:lnTo>
                    <a:lnTo>
                      <a:pt x="354413" y="1348704"/>
                    </a:lnTo>
                    <a:lnTo>
                      <a:pt x="353052" y="1363214"/>
                    </a:lnTo>
                    <a:lnTo>
                      <a:pt x="351690" y="1377725"/>
                    </a:lnTo>
                    <a:lnTo>
                      <a:pt x="350556" y="1392235"/>
                    </a:lnTo>
                    <a:lnTo>
                      <a:pt x="350102" y="1406973"/>
                    </a:lnTo>
                    <a:lnTo>
                      <a:pt x="349875" y="1421937"/>
                    </a:lnTo>
                    <a:lnTo>
                      <a:pt x="350102" y="1436901"/>
                    </a:lnTo>
                    <a:lnTo>
                      <a:pt x="350556" y="1451638"/>
                    </a:lnTo>
                    <a:lnTo>
                      <a:pt x="351690" y="1466375"/>
                    </a:lnTo>
                    <a:lnTo>
                      <a:pt x="353052" y="1480659"/>
                    </a:lnTo>
                    <a:lnTo>
                      <a:pt x="354413" y="1495170"/>
                    </a:lnTo>
                    <a:lnTo>
                      <a:pt x="356682" y="1509680"/>
                    </a:lnTo>
                    <a:lnTo>
                      <a:pt x="358951" y="1523737"/>
                    </a:lnTo>
                    <a:lnTo>
                      <a:pt x="361674" y="1538021"/>
                    </a:lnTo>
                    <a:lnTo>
                      <a:pt x="364623" y="1551851"/>
                    </a:lnTo>
                    <a:lnTo>
                      <a:pt x="368254" y="1565909"/>
                    </a:lnTo>
                    <a:lnTo>
                      <a:pt x="371884" y="1579512"/>
                    </a:lnTo>
                    <a:lnTo>
                      <a:pt x="375968" y="1593116"/>
                    </a:lnTo>
                    <a:lnTo>
                      <a:pt x="380279" y="1606493"/>
                    </a:lnTo>
                    <a:lnTo>
                      <a:pt x="385044" y="1620096"/>
                    </a:lnTo>
                    <a:lnTo>
                      <a:pt x="389809" y="1633247"/>
                    </a:lnTo>
                    <a:lnTo>
                      <a:pt x="395254" y="1645943"/>
                    </a:lnTo>
                    <a:lnTo>
                      <a:pt x="400927" y="1658867"/>
                    </a:lnTo>
                    <a:lnTo>
                      <a:pt x="406599" y="1671563"/>
                    </a:lnTo>
                    <a:lnTo>
                      <a:pt x="413179" y="1684260"/>
                    </a:lnTo>
                    <a:lnTo>
                      <a:pt x="419532" y="1696277"/>
                    </a:lnTo>
                    <a:lnTo>
                      <a:pt x="426339" y="1708747"/>
                    </a:lnTo>
                    <a:lnTo>
                      <a:pt x="433373" y="1720537"/>
                    </a:lnTo>
                    <a:lnTo>
                      <a:pt x="440634" y="1732326"/>
                    </a:lnTo>
                    <a:lnTo>
                      <a:pt x="448348" y="1743890"/>
                    </a:lnTo>
                    <a:lnTo>
                      <a:pt x="456290" y="1755226"/>
                    </a:lnTo>
                    <a:lnTo>
                      <a:pt x="464458" y="1766336"/>
                    </a:lnTo>
                    <a:lnTo>
                      <a:pt x="472853" y="1777445"/>
                    </a:lnTo>
                    <a:lnTo>
                      <a:pt x="481475" y="1788328"/>
                    </a:lnTo>
                    <a:lnTo>
                      <a:pt x="490551" y="1798984"/>
                    </a:lnTo>
                    <a:lnTo>
                      <a:pt x="499627" y="1809187"/>
                    </a:lnTo>
                    <a:lnTo>
                      <a:pt x="509157" y="1819163"/>
                    </a:lnTo>
                    <a:lnTo>
                      <a:pt x="518686" y="1829139"/>
                    </a:lnTo>
                    <a:lnTo>
                      <a:pt x="528670" y="1838888"/>
                    </a:lnTo>
                    <a:lnTo>
                      <a:pt x="538880" y="1848184"/>
                    </a:lnTo>
                    <a:lnTo>
                      <a:pt x="549090" y="1857480"/>
                    </a:lnTo>
                    <a:lnTo>
                      <a:pt x="559755" y="1866096"/>
                    </a:lnTo>
                    <a:lnTo>
                      <a:pt x="570419" y="1874938"/>
                    </a:lnTo>
                    <a:lnTo>
                      <a:pt x="581310" y="1883554"/>
                    </a:lnTo>
                    <a:lnTo>
                      <a:pt x="592655" y="1891489"/>
                    </a:lnTo>
                    <a:lnTo>
                      <a:pt x="603999" y="1899424"/>
                    </a:lnTo>
                    <a:lnTo>
                      <a:pt x="615571" y="1906906"/>
                    </a:lnTo>
                    <a:lnTo>
                      <a:pt x="627370" y="1914388"/>
                    </a:lnTo>
                    <a:lnTo>
                      <a:pt x="639395" y="1921417"/>
                    </a:lnTo>
                    <a:lnTo>
                      <a:pt x="651648" y="1928219"/>
                    </a:lnTo>
                    <a:lnTo>
                      <a:pt x="663900" y="1934794"/>
                    </a:lnTo>
                    <a:lnTo>
                      <a:pt x="676380" y="1940916"/>
                    </a:lnTo>
                    <a:lnTo>
                      <a:pt x="688859" y="1946811"/>
                    </a:lnTo>
                    <a:lnTo>
                      <a:pt x="701792" y="1952479"/>
                    </a:lnTo>
                    <a:lnTo>
                      <a:pt x="714952" y="1957693"/>
                    </a:lnTo>
                    <a:lnTo>
                      <a:pt x="728112" y="1962908"/>
                    </a:lnTo>
                    <a:lnTo>
                      <a:pt x="741272" y="1967443"/>
                    </a:lnTo>
                    <a:lnTo>
                      <a:pt x="754659" y="1971977"/>
                    </a:lnTo>
                    <a:lnTo>
                      <a:pt x="768500" y="1976058"/>
                    </a:lnTo>
                    <a:lnTo>
                      <a:pt x="782114" y="1979686"/>
                    </a:lnTo>
                    <a:lnTo>
                      <a:pt x="795954" y="1983087"/>
                    </a:lnTo>
                    <a:lnTo>
                      <a:pt x="810022" y="1986034"/>
                    </a:lnTo>
                    <a:lnTo>
                      <a:pt x="824089" y="1988755"/>
                    </a:lnTo>
                    <a:lnTo>
                      <a:pt x="838384" y="1991249"/>
                    </a:lnTo>
                    <a:lnTo>
                      <a:pt x="852905" y="1993063"/>
                    </a:lnTo>
                    <a:lnTo>
                      <a:pt x="867200" y="1994877"/>
                    </a:lnTo>
                    <a:lnTo>
                      <a:pt x="881948" y="1996237"/>
                    </a:lnTo>
                    <a:lnTo>
                      <a:pt x="896696" y="1996917"/>
                    </a:lnTo>
                    <a:lnTo>
                      <a:pt x="911445" y="1997597"/>
                    </a:lnTo>
                    <a:lnTo>
                      <a:pt x="926420" y="1997597"/>
                    </a:lnTo>
                    <a:lnTo>
                      <a:pt x="941168" y="1997597"/>
                    </a:lnTo>
                    <a:lnTo>
                      <a:pt x="955690" y="1996917"/>
                    </a:lnTo>
                    <a:lnTo>
                      <a:pt x="970438" y="1996237"/>
                    </a:lnTo>
                    <a:lnTo>
                      <a:pt x="985186" y="1994877"/>
                    </a:lnTo>
                    <a:lnTo>
                      <a:pt x="999708" y="1993063"/>
                    </a:lnTo>
                    <a:lnTo>
                      <a:pt x="1014002" y="1991249"/>
                    </a:lnTo>
                    <a:lnTo>
                      <a:pt x="1028297" y="1988755"/>
                    </a:lnTo>
                    <a:lnTo>
                      <a:pt x="1042591" y="1986034"/>
                    </a:lnTo>
                    <a:lnTo>
                      <a:pt x="1056432" y="1983087"/>
                    </a:lnTo>
                    <a:lnTo>
                      <a:pt x="1070273" y="1979686"/>
                    </a:lnTo>
                    <a:lnTo>
                      <a:pt x="1084113" y="1976058"/>
                    </a:lnTo>
                    <a:lnTo>
                      <a:pt x="1097727" y="1971977"/>
                    </a:lnTo>
                    <a:lnTo>
                      <a:pt x="1111114" y="1967443"/>
                    </a:lnTo>
                    <a:lnTo>
                      <a:pt x="1124274" y="1962908"/>
                    </a:lnTo>
                    <a:lnTo>
                      <a:pt x="1137434" y="1957693"/>
                    </a:lnTo>
                    <a:lnTo>
                      <a:pt x="1150594" y="1952479"/>
                    </a:lnTo>
                    <a:lnTo>
                      <a:pt x="1163527" y="1946811"/>
                    </a:lnTo>
                    <a:lnTo>
                      <a:pt x="1176233" y="1940916"/>
                    </a:lnTo>
                    <a:lnTo>
                      <a:pt x="1188486" y="1934794"/>
                    </a:lnTo>
                    <a:lnTo>
                      <a:pt x="1200965" y="1928219"/>
                    </a:lnTo>
                    <a:lnTo>
                      <a:pt x="1212991" y="1921417"/>
                    </a:lnTo>
                    <a:lnTo>
                      <a:pt x="1225243" y="1914388"/>
                    </a:lnTo>
                    <a:lnTo>
                      <a:pt x="1236815" y="1906906"/>
                    </a:lnTo>
                    <a:lnTo>
                      <a:pt x="1248387" y="1899424"/>
                    </a:lnTo>
                    <a:lnTo>
                      <a:pt x="1259731" y="1891489"/>
                    </a:lnTo>
                    <a:lnTo>
                      <a:pt x="1271076" y="1883554"/>
                    </a:lnTo>
                    <a:lnTo>
                      <a:pt x="1281967" y="1874938"/>
                    </a:lnTo>
                    <a:lnTo>
                      <a:pt x="1292858" y="1866096"/>
                    </a:lnTo>
                    <a:lnTo>
                      <a:pt x="1303296" y="1857480"/>
                    </a:lnTo>
                    <a:lnTo>
                      <a:pt x="1313733" y="1848184"/>
                    </a:lnTo>
                    <a:lnTo>
                      <a:pt x="1323716" y="1838888"/>
                    </a:lnTo>
                    <a:lnTo>
                      <a:pt x="1333927" y="1829139"/>
                    </a:lnTo>
                    <a:lnTo>
                      <a:pt x="1343456" y="1819163"/>
                    </a:lnTo>
                    <a:lnTo>
                      <a:pt x="1352986" y="1809187"/>
                    </a:lnTo>
                    <a:lnTo>
                      <a:pt x="1361835" y="1798984"/>
                    </a:lnTo>
                    <a:lnTo>
                      <a:pt x="1370911" y="1788328"/>
                    </a:lnTo>
                    <a:lnTo>
                      <a:pt x="1379760" y="1777445"/>
                    </a:lnTo>
                    <a:lnTo>
                      <a:pt x="1387928" y="1766336"/>
                    </a:lnTo>
                    <a:lnTo>
                      <a:pt x="1396323" y="1755226"/>
                    </a:lnTo>
                    <a:lnTo>
                      <a:pt x="1404265" y="1743890"/>
                    </a:lnTo>
                    <a:lnTo>
                      <a:pt x="1411752" y="1732326"/>
                    </a:lnTo>
                    <a:lnTo>
                      <a:pt x="1419240" y="1720537"/>
                    </a:lnTo>
                    <a:lnTo>
                      <a:pt x="1426274" y="1708747"/>
                    </a:lnTo>
                    <a:lnTo>
                      <a:pt x="1432854" y="1696277"/>
                    </a:lnTo>
                    <a:lnTo>
                      <a:pt x="1439661" y="1684260"/>
                    </a:lnTo>
                    <a:lnTo>
                      <a:pt x="1445787" y="1671563"/>
                    </a:lnTo>
                    <a:lnTo>
                      <a:pt x="1451686" y="1658867"/>
                    </a:lnTo>
                    <a:lnTo>
                      <a:pt x="1457132" y="1645943"/>
                    </a:lnTo>
                    <a:lnTo>
                      <a:pt x="1462577" y="1633247"/>
                    </a:lnTo>
                    <a:lnTo>
                      <a:pt x="1467569" y="1620096"/>
                    </a:lnTo>
                    <a:lnTo>
                      <a:pt x="1472334" y="1606493"/>
                    </a:lnTo>
                    <a:lnTo>
                      <a:pt x="1476872" y="1593116"/>
                    </a:lnTo>
                    <a:lnTo>
                      <a:pt x="1480729" y="1579512"/>
                    </a:lnTo>
                    <a:lnTo>
                      <a:pt x="1484586" y="1565909"/>
                    </a:lnTo>
                    <a:lnTo>
                      <a:pt x="1487990" y="1551851"/>
                    </a:lnTo>
                    <a:lnTo>
                      <a:pt x="1490939" y="1538021"/>
                    </a:lnTo>
                    <a:lnTo>
                      <a:pt x="1493662" y="1523737"/>
                    </a:lnTo>
                    <a:lnTo>
                      <a:pt x="1495931" y="1509680"/>
                    </a:lnTo>
                    <a:lnTo>
                      <a:pt x="1497973" y="1495170"/>
                    </a:lnTo>
                    <a:lnTo>
                      <a:pt x="1499561" y="1480659"/>
                    </a:lnTo>
                    <a:lnTo>
                      <a:pt x="1500696" y="1466375"/>
                    </a:lnTo>
                    <a:lnTo>
                      <a:pt x="1501830" y="1451638"/>
                    </a:lnTo>
                    <a:lnTo>
                      <a:pt x="1502284" y="1436901"/>
                    </a:lnTo>
                    <a:lnTo>
                      <a:pt x="1502511" y="1421937"/>
                    </a:lnTo>
                    <a:lnTo>
                      <a:pt x="1502284" y="1406973"/>
                    </a:lnTo>
                    <a:lnTo>
                      <a:pt x="1501830" y="1392235"/>
                    </a:lnTo>
                    <a:lnTo>
                      <a:pt x="1500696" y="1377725"/>
                    </a:lnTo>
                    <a:lnTo>
                      <a:pt x="1499561" y="1363214"/>
                    </a:lnTo>
                    <a:lnTo>
                      <a:pt x="1497973" y="1348704"/>
                    </a:lnTo>
                    <a:lnTo>
                      <a:pt x="1495931" y="1334420"/>
                    </a:lnTo>
                    <a:lnTo>
                      <a:pt x="1493662" y="1320136"/>
                    </a:lnTo>
                    <a:lnTo>
                      <a:pt x="1490939" y="1306079"/>
                    </a:lnTo>
                    <a:lnTo>
                      <a:pt x="1487990" y="1292022"/>
                    </a:lnTo>
                    <a:lnTo>
                      <a:pt x="1484586" y="1278192"/>
                    </a:lnTo>
                    <a:lnTo>
                      <a:pt x="1480729" y="1264361"/>
                    </a:lnTo>
                    <a:lnTo>
                      <a:pt x="1476872" y="1250758"/>
                    </a:lnTo>
                    <a:lnTo>
                      <a:pt x="1472334" y="1237381"/>
                    </a:lnTo>
                    <a:lnTo>
                      <a:pt x="1467569" y="1224004"/>
                    </a:lnTo>
                    <a:lnTo>
                      <a:pt x="1462577" y="1210854"/>
                    </a:lnTo>
                    <a:lnTo>
                      <a:pt x="1457132" y="1197930"/>
                    </a:lnTo>
                    <a:lnTo>
                      <a:pt x="1451686" y="1185007"/>
                    </a:lnTo>
                    <a:lnTo>
                      <a:pt x="1445787" y="1172537"/>
                    </a:lnTo>
                    <a:lnTo>
                      <a:pt x="1439661" y="1159840"/>
                    </a:lnTo>
                    <a:lnTo>
                      <a:pt x="1432854" y="1147370"/>
                    </a:lnTo>
                    <a:lnTo>
                      <a:pt x="1426274" y="1135353"/>
                    </a:lnTo>
                    <a:lnTo>
                      <a:pt x="1419240" y="1123337"/>
                    </a:lnTo>
                    <a:lnTo>
                      <a:pt x="1411752" y="1111547"/>
                    </a:lnTo>
                    <a:lnTo>
                      <a:pt x="1404265" y="1099984"/>
                    </a:lnTo>
                    <a:lnTo>
                      <a:pt x="1396323" y="1088647"/>
                    </a:lnTo>
                    <a:lnTo>
                      <a:pt x="1387928" y="1077538"/>
                    </a:lnTo>
                    <a:lnTo>
                      <a:pt x="1379760" y="1066428"/>
                    </a:lnTo>
                    <a:lnTo>
                      <a:pt x="1370911" y="1055545"/>
                    </a:lnTo>
                    <a:lnTo>
                      <a:pt x="1361835" y="1045116"/>
                    </a:lnTo>
                    <a:lnTo>
                      <a:pt x="1352986" y="1034686"/>
                    </a:lnTo>
                    <a:lnTo>
                      <a:pt x="1343456" y="1024710"/>
                    </a:lnTo>
                    <a:lnTo>
                      <a:pt x="1333927" y="1014961"/>
                    </a:lnTo>
                    <a:lnTo>
                      <a:pt x="1323716" y="1005212"/>
                    </a:lnTo>
                    <a:lnTo>
                      <a:pt x="1313733" y="995916"/>
                    </a:lnTo>
                    <a:lnTo>
                      <a:pt x="1303296" y="986620"/>
                    </a:lnTo>
                    <a:lnTo>
                      <a:pt x="1292858" y="977778"/>
                    </a:lnTo>
                    <a:lnTo>
                      <a:pt x="1281967" y="968935"/>
                    </a:lnTo>
                    <a:lnTo>
                      <a:pt x="1271076" y="960547"/>
                    </a:lnTo>
                    <a:lnTo>
                      <a:pt x="1259731" y="952611"/>
                    </a:lnTo>
                    <a:lnTo>
                      <a:pt x="1248387" y="944448"/>
                    </a:lnTo>
                    <a:lnTo>
                      <a:pt x="1236815" y="936966"/>
                    </a:lnTo>
                    <a:lnTo>
                      <a:pt x="1225243" y="929484"/>
                    </a:lnTo>
                    <a:lnTo>
                      <a:pt x="1212991" y="922683"/>
                    </a:lnTo>
                    <a:lnTo>
                      <a:pt x="1200965" y="915654"/>
                    </a:lnTo>
                    <a:lnTo>
                      <a:pt x="1188486" y="909306"/>
                    </a:lnTo>
                    <a:lnTo>
                      <a:pt x="1176233" y="902957"/>
                    </a:lnTo>
                    <a:lnTo>
                      <a:pt x="1163527" y="897062"/>
                    </a:lnTo>
                    <a:lnTo>
                      <a:pt x="1150594" y="891394"/>
                    </a:lnTo>
                    <a:lnTo>
                      <a:pt x="1137434" y="886179"/>
                    </a:lnTo>
                    <a:lnTo>
                      <a:pt x="1124274" y="881191"/>
                    </a:lnTo>
                    <a:lnTo>
                      <a:pt x="1111114" y="876430"/>
                    </a:lnTo>
                    <a:lnTo>
                      <a:pt x="1097727" y="872122"/>
                    </a:lnTo>
                    <a:lnTo>
                      <a:pt x="1084113" y="868041"/>
                    </a:lnTo>
                    <a:lnTo>
                      <a:pt x="1070273" y="864414"/>
                    </a:lnTo>
                    <a:lnTo>
                      <a:pt x="1056432" y="861013"/>
                    </a:lnTo>
                    <a:lnTo>
                      <a:pt x="1042591" y="857839"/>
                    </a:lnTo>
                    <a:lnTo>
                      <a:pt x="1028297" y="855345"/>
                    </a:lnTo>
                    <a:lnTo>
                      <a:pt x="1014002" y="852851"/>
                    </a:lnTo>
                    <a:lnTo>
                      <a:pt x="999708" y="851037"/>
                    </a:lnTo>
                    <a:lnTo>
                      <a:pt x="985186" y="849223"/>
                    </a:lnTo>
                    <a:lnTo>
                      <a:pt x="970438" y="847863"/>
                    </a:lnTo>
                    <a:lnTo>
                      <a:pt x="955690" y="846956"/>
                    </a:lnTo>
                    <a:lnTo>
                      <a:pt x="941168" y="846275"/>
                    </a:lnTo>
                    <a:lnTo>
                      <a:pt x="926420" y="846275"/>
                    </a:lnTo>
                    <a:lnTo>
                      <a:pt x="911445" y="846275"/>
                    </a:lnTo>
                    <a:close/>
                    <a:moveTo>
                      <a:pt x="667984" y="500063"/>
                    </a:moveTo>
                    <a:lnTo>
                      <a:pt x="671842" y="500063"/>
                    </a:lnTo>
                    <a:lnTo>
                      <a:pt x="873553" y="500063"/>
                    </a:lnTo>
                    <a:lnTo>
                      <a:pt x="979060" y="500063"/>
                    </a:lnTo>
                    <a:lnTo>
                      <a:pt x="1180545" y="500063"/>
                    </a:lnTo>
                    <a:lnTo>
                      <a:pt x="1184402" y="500063"/>
                    </a:lnTo>
                    <a:lnTo>
                      <a:pt x="1188259" y="500743"/>
                    </a:lnTo>
                    <a:lnTo>
                      <a:pt x="1192116" y="501877"/>
                    </a:lnTo>
                    <a:lnTo>
                      <a:pt x="1195747" y="503237"/>
                    </a:lnTo>
                    <a:lnTo>
                      <a:pt x="1199150" y="504597"/>
                    </a:lnTo>
                    <a:lnTo>
                      <a:pt x="1202553" y="506865"/>
                    </a:lnTo>
                    <a:lnTo>
                      <a:pt x="1205503" y="509359"/>
                    </a:lnTo>
                    <a:lnTo>
                      <a:pt x="1208453" y="511853"/>
                    </a:lnTo>
                    <a:lnTo>
                      <a:pt x="1233638" y="538833"/>
                    </a:lnTo>
                    <a:lnTo>
                      <a:pt x="1259505" y="565360"/>
                    </a:lnTo>
                    <a:lnTo>
                      <a:pt x="1285825" y="592114"/>
                    </a:lnTo>
                    <a:lnTo>
                      <a:pt x="1312371" y="618868"/>
                    </a:lnTo>
                    <a:lnTo>
                      <a:pt x="1366600" y="673056"/>
                    </a:lnTo>
                    <a:lnTo>
                      <a:pt x="1421282" y="727697"/>
                    </a:lnTo>
                    <a:lnTo>
                      <a:pt x="1448737" y="755358"/>
                    </a:lnTo>
                    <a:lnTo>
                      <a:pt x="1475737" y="783019"/>
                    </a:lnTo>
                    <a:lnTo>
                      <a:pt x="1502511" y="810906"/>
                    </a:lnTo>
                    <a:lnTo>
                      <a:pt x="1529058" y="839247"/>
                    </a:lnTo>
                    <a:lnTo>
                      <a:pt x="1555151" y="867588"/>
                    </a:lnTo>
                    <a:lnTo>
                      <a:pt x="1581017" y="896382"/>
                    </a:lnTo>
                    <a:lnTo>
                      <a:pt x="1593497" y="910666"/>
                    </a:lnTo>
                    <a:lnTo>
                      <a:pt x="1605976" y="925177"/>
                    </a:lnTo>
                    <a:lnTo>
                      <a:pt x="1618229" y="939687"/>
                    </a:lnTo>
                    <a:lnTo>
                      <a:pt x="1630254" y="954424"/>
                    </a:lnTo>
                    <a:lnTo>
                      <a:pt x="1642280" y="968935"/>
                    </a:lnTo>
                    <a:lnTo>
                      <a:pt x="1653851" y="983673"/>
                    </a:lnTo>
                    <a:lnTo>
                      <a:pt x="1665423" y="998637"/>
                    </a:lnTo>
                    <a:lnTo>
                      <a:pt x="1676541" y="1013374"/>
                    </a:lnTo>
                    <a:lnTo>
                      <a:pt x="1687659" y="1028338"/>
                    </a:lnTo>
                    <a:lnTo>
                      <a:pt x="1698096" y="1043529"/>
                    </a:lnTo>
                    <a:lnTo>
                      <a:pt x="1708760" y="1058493"/>
                    </a:lnTo>
                    <a:lnTo>
                      <a:pt x="1718744" y="1073683"/>
                    </a:lnTo>
                    <a:lnTo>
                      <a:pt x="1728954" y="1089101"/>
                    </a:lnTo>
                    <a:lnTo>
                      <a:pt x="1738484" y="1104292"/>
                    </a:lnTo>
                    <a:lnTo>
                      <a:pt x="1747787" y="1119936"/>
                    </a:lnTo>
                    <a:lnTo>
                      <a:pt x="1756863" y="1135580"/>
                    </a:lnTo>
                    <a:lnTo>
                      <a:pt x="1765485" y="1150997"/>
                    </a:lnTo>
                    <a:lnTo>
                      <a:pt x="1773880" y="1166642"/>
                    </a:lnTo>
                    <a:lnTo>
                      <a:pt x="1781821" y="1182739"/>
                    </a:lnTo>
                    <a:lnTo>
                      <a:pt x="1789309" y="1198610"/>
                    </a:lnTo>
                    <a:lnTo>
                      <a:pt x="1796569" y="1214708"/>
                    </a:lnTo>
                    <a:lnTo>
                      <a:pt x="1803376" y="1230579"/>
                    </a:lnTo>
                    <a:lnTo>
                      <a:pt x="1809956" y="1246903"/>
                    </a:lnTo>
                    <a:lnTo>
                      <a:pt x="1815856" y="1263454"/>
                    </a:lnTo>
                    <a:lnTo>
                      <a:pt x="1821528" y="1279779"/>
                    </a:lnTo>
                    <a:lnTo>
                      <a:pt x="1826747" y="1296103"/>
                    </a:lnTo>
                    <a:lnTo>
                      <a:pt x="1831512" y="1312881"/>
                    </a:lnTo>
                    <a:lnTo>
                      <a:pt x="1836049" y="1329659"/>
                    </a:lnTo>
                    <a:lnTo>
                      <a:pt x="1839680" y="1346436"/>
                    </a:lnTo>
                    <a:lnTo>
                      <a:pt x="1842856" y="1363441"/>
                    </a:lnTo>
                    <a:lnTo>
                      <a:pt x="1846033" y="1380446"/>
                    </a:lnTo>
                    <a:lnTo>
                      <a:pt x="1848302" y="1397677"/>
                    </a:lnTo>
                    <a:lnTo>
                      <a:pt x="1850117" y="1415135"/>
                    </a:lnTo>
                    <a:lnTo>
                      <a:pt x="1851479" y="1432593"/>
                    </a:lnTo>
                    <a:lnTo>
                      <a:pt x="1852159" y="1450051"/>
                    </a:lnTo>
                    <a:lnTo>
                      <a:pt x="1852613" y="1467962"/>
                    </a:lnTo>
                    <a:lnTo>
                      <a:pt x="1852613" y="1479979"/>
                    </a:lnTo>
                    <a:lnTo>
                      <a:pt x="1852159" y="1492449"/>
                    </a:lnTo>
                    <a:lnTo>
                      <a:pt x="1851932" y="1504465"/>
                    </a:lnTo>
                    <a:lnTo>
                      <a:pt x="1851252" y="1516709"/>
                    </a:lnTo>
                    <a:lnTo>
                      <a:pt x="1850344" y="1528499"/>
                    </a:lnTo>
                    <a:lnTo>
                      <a:pt x="1849663" y="1540288"/>
                    </a:lnTo>
                    <a:lnTo>
                      <a:pt x="1848529" y="1552078"/>
                    </a:lnTo>
                    <a:lnTo>
                      <a:pt x="1847394" y="1563868"/>
                    </a:lnTo>
                    <a:lnTo>
                      <a:pt x="1845806" y="1575431"/>
                    </a:lnTo>
                    <a:lnTo>
                      <a:pt x="1844218" y="1586767"/>
                    </a:lnTo>
                    <a:lnTo>
                      <a:pt x="1842629" y="1598104"/>
                    </a:lnTo>
                    <a:lnTo>
                      <a:pt x="1840814" y="1609440"/>
                    </a:lnTo>
                    <a:lnTo>
                      <a:pt x="1838772" y="1620777"/>
                    </a:lnTo>
                    <a:lnTo>
                      <a:pt x="1836503" y="1631886"/>
                    </a:lnTo>
                    <a:lnTo>
                      <a:pt x="1834234" y="1642769"/>
                    </a:lnTo>
                    <a:lnTo>
                      <a:pt x="1831965" y="1653425"/>
                    </a:lnTo>
                    <a:lnTo>
                      <a:pt x="1829243" y="1664308"/>
                    </a:lnTo>
                    <a:lnTo>
                      <a:pt x="1826520" y="1675191"/>
                    </a:lnTo>
                    <a:lnTo>
                      <a:pt x="1823570" y="1685621"/>
                    </a:lnTo>
                    <a:lnTo>
                      <a:pt x="1820394" y="1696277"/>
                    </a:lnTo>
                    <a:lnTo>
                      <a:pt x="1817217" y="1706706"/>
                    </a:lnTo>
                    <a:lnTo>
                      <a:pt x="1814041" y="1716909"/>
                    </a:lnTo>
                    <a:lnTo>
                      <a:pt x="1810410" y="1727338"/>
                    </a:lnTo>
                    <a:lnTo>
                      <a:pt x="1806780" y="1737314"/>
                    </a:lnTo>
                    <a:lnTo>
                      <a:pt x="1802923" y="1747290"/>
                    </a:lnTo>
                    <a:lnTo>
                      <a:pt x="1799065" y="1757040"/>
                    </a:lnTo>
                    <a:lnTo>
                      <a:pt x="1795208" y="1767016"/>
                    </a:lnTo>
                    <a:lnTo>
                      <a:pt x="1791124" y="1776765"/>
                    </a:lnTo>
                    <a:lnTo>
                      <a:pt x="1786586" y="1786288"/>
                    </a:lnTo>
                    <a:lnTo>
                      <a:pt x="1782275" y="1795810"/>
                    </a:lnTo>
                    <a:lnTo>
                      <a:pt x="1777737" y="1805333"/>
                    </a:lnTo>
                    <a:lnTo>
                      <a:pt x="1772972" y="1814628"/>
                    </a:lnTo>
                    <a:lnTo>
                      <a:pt x="1768207" y="1823924"/>
                    </a:lnTo>
                    <a:lnTo>
                      <a:pt x="1763216" y="1832993"/>
                    </a:lnTo>
                    <a:lnTo>
                      <a:pt x="1758224" y="1842289"/>
                    </a:lnTo>
                    <a:lnTo>
                      <a:pt x="1753005" y="1850905"/>
                    </a:lnTo>
                    <a:lnTo>
                      <a:pt x="1742341" y="1868816"/>
                    </a:lnTo>
                    <a:lnTo>
                      <a:pt x="1730996" y="1885821"/>
                    </a:lnTo>
                    <a:lnTo>
                      <a:pt x="1719425" y="1902825"/>
                    </a:lnTo>
                    <a:lnTo>
                      <a:pt x="1707172" y="1919377"/>
                    </a:lnTo>
                    <a:lnTo>
                      <a:pt x="1694466" y="1935247"/>
                    </a:lnTo>
                    <a:lnTo>
                      <a:pt x="1681760" y="1951118"/>
                    </a:lnTo>
                    <a:lnTo>
                      <a:pt x="1668146" y="1966309"/>
                    </a:lnTo>
                    <a:lnTo>
                      <a:pt x="1654305" y="1981273"/>
                    </a:lnTo>
                    <a:lnTo>
                      <a:pt x="1640237" y="1995557"/>
                    </a:lnTo>
                    <a:lnTo>
                      <a:pt x="1625489" y="2009841"/>
                    </a:lnTo>
                    <a:lnTo>
                      <a:pt x="1610514" y="2023444"/>
                    </a:lnTo>
                    <a:lnTo>
                      <a:pt x="1594858" y="2036821"/>
                    </a:lnTo>
                    <a:lnTo>
                      <a:pt x="1579202" y="2049745"/>
                    </a:lnTo>
                    <a:lnTo>
                      <a:pt x="1563319" y="2062441"/>
                    </a:lnTo>
                    <a:lnTo>
                      <a:pt x="1546756" y="2074458"/>
                    </a:lnTo>
                    <a:lnTo>
                      <a:pt x="1529966" y="2086475"/>
                    </a:lnTo>
                    <a:lnTo>
                      <a:pt x="1512948" y="2098038"/>
                    </a:lnTo>
                    <a:lnTo>
                      <a:pt x="1495250" y="2108694"/>
                    </a:lnTo>
                    <a:lnTo>
                      <a:pt x="1477779" y="2119577"/>
                    </a:lnTo>
                    <a:lnTo>
                      <a:pt x="1459855" y="2129779"/>
                    </a:lnTo>
                    <a:lnTo>
                      <a:pt x="1441476" y="2139756"/>
                    </a:lnTo>
                    <a:lnTo>
                      <a:pt x="1422870" y="2149278"/>
                    </a:lnTo>
                    <a:lnTo>
                      <a:pt x="1404038" y="2158347"/>
                    </a:lnTo>
                    <a:lnTo>
                      <a:pt x="1385205" y="2166963"/>
                    </a:lnTo>
                    <a:lnTo>
                      <a:pt x="1365919" y="2175352"/>
                    </a:lnTo>
                    <a:lnTo>
                      <a:pt x="1346406" y="2183287"/>
                    </a:lnTo>
                    <a:lnTo>
                      <a:pt x="1326666" y="2190769"/>
                    </a:lnTo>
                    <a:lnTo>
                      <a:pt x="1306699" y="2198024"/>
                    </a:lnTo>
                    <a:lnTo>
                      <a:pt x="1286505" y="2204600"/>
                    </a:lnTo>
                    <a:lnTo>
                      <a:pt x="1266538" y="2211175"/>
                    </a:lnTo>
                    <a:lnTo>
                      <a:pt x="1246118" y="2217070"/>
                    </a:lnTo>
                    <a:lnTo>
                      <a:pt x="1225470" y="2222738"/>
                    </a:lnTo>
                    <a:lnTo>
                      <a:pt x="1204595" y="2227952"/>
                    </a:lnTo>
                    <a:lnTo>
                      <a:pt x="1183721" y="2232714"/>
                    </a:lnTo>
                    <a:lnTo>
                      <a:pt x="1162620" y="2237248"/>
                    </a:lnTo>
                    <a:lnTo>
                      <a:pt x="1141518" y="2241329"/>
                    </a:lnTo>
                    <a:lnTo>
                      <a:pt x="1120417" y="2244957"/>
                    </a:lnTo>
                    <a:lnTo>
                      <a:pt x="1099089" y="2248358"/>
                    </a:lnTo>
                    <a:lnTo>
                      <a:pt x="1077533" y="2251079"/>
                    </a:lnTo>
                    <a:lnTo>
                      <a:pt x="1056205" y="2253573"/>
                    </a:lnTo>
                    <a:lnTo>
                      <a:pt x="1034423" y="2255840"/>
                    </a:lnTo>
                    <a:lnTo>
                      <a:pt x="1013095" y="2257654"/>
                    </a:lnTo>
                    <a:lnTo>
                      <a:pt x="991312" y="2258787"/>
                    </a:lnTo>
                    <a:lnTo>
                      <a:pt x="969757" y="2259921"/>
                    </a:lnTo>
                    <a:lnTo>
                      <a:pt x="947975" y="2260374"/>
                    </a:lnTo>
                    <a:lnTo>
                      <a:pt x="926420" y="2260601"/>
                    </a:lnTo>
                    <a:lnTo>
                      <a:pt x="904411" y="2260374"/>
                    </a:lnTo>
                    <a:lnTo>
                      <a:pt x="882856" y="2259921"/>
                    </a:lnTo>
                    <a:lnTo>
                      <a:pt x="861074" y="2258787"/>
                    </a:lnTo>
                    <a:lnTo>
                      <a:pt x="839745" y="2257654"/>
                    </a:lnTo>
                    <a:lnTo>
                      <a:pt x="817963" y="2255840"/>
                    </a:lnTo>
                    <a:lnTo>
                      <a:pt x="796408" y="2253573"/>
                    </a:lnTo>
                    <a:lnTo>
                      <a:pt x="774853" y="2251079"/>
                    </a:lnTo>
                    <a:lnTo>
                      <a:pt x="753525" y="2248358"/>
                    </a:lnTo>
                    <a:lnTo>
                      <a:pt x="731969" y="2244957"/>
                    </a:lnTo>
                    <a:lnTo>
                      <a:pt x="710868" y="2241329"/>
                    </a:lnTo>
                    <a:lnTo>
                      <a:pt x="689767" y="2237248"/>
                    </a:lnTo>
                    <a:lnTo>
                      <a:pt x="668892" y="2232714"/>
                    </a:lnTo>
                    <a:lnTo>
                      <a:pt x="648017" y="2227952"/>
                    </a:lnTo>
                    <a:lnTo>
                      <a:pt x="626916" y="2222738"/>
                    </a:lnTo>
                    <a:lnTo>
                      <a:pt x="606722" y="2217070"/>
                    </a:lnTo>
                    <a:lnTo>
                      <a:pt x="586075" y="2210948"/>
                    </a:lnTo>
                    <a:lnTo>
                      <a:pt x="565881" y="2204600"/>
                    </a:lnTo>
                    <a:lnTo>
                      <a:pt x="545687" y="2197798"/>
                    </a:lnTo>
                    <a:lnTo>
                      <a:pt x="525947" y="2190769"/>
                    </a:lnTo>
                    <a:lnTo>
                      <a:pt x="506207" y="2183060"/>
                    </a:lnTo>
                    <a:lnTo>
                      <a:pt x="486694" y="2175352"/>
                    </a:lnTo>
                    <a:lnTo>
                      <a:pt x="467634" y="2166736"/>
                    </a:lnTo>
                    <a:lnTo>
                      <a:pt x="448348" y="2158120"/>
                    </a:lnTo>
                    <a:lnTo>
                      <a:pt x="429516" y="2149051"/>
                    </a:lnTo>
                    <a:lnTo>
                      <a:pt x="411137" y="2139529"/>
                    </a:lnTo>
                    <a:lnTo>
                      <a:pt x="392759" y="2129779"/>
                    </a:lnTo>
                    <a:lnTo>
                      <a:pt x="374834" y="2119350"/>
                    </a:lnTo>
                    <a:lnTo>
                      <a:pt x="357136" y="2108694"/>
                    </a:lnTo>
                    <a:lnTo>
                      <a:pt x="339892" y="2097811"/>
                    </a:lnTo>
                    <a:lnTo>
                      <a:pt x="322420" y="2086475"/>
                    </a:lnTo>
                    <a:lnTo>
                      <a:pt x="305857" y="2074458"/>
                    </a:lnTo>
                    <a:lnTo>
                      <a:pt x="289520" y="2062441"/>
                    </a:lnTo>
                    <a:lnTo>
                      <a:pt x="273184" y="2049745"/>
                    </a:lnTo>
                    <a:lnTo>
                      <a:pt x="257528" y="2036821"/>
                    </a:lnTo>
                    <a:lnTo>
                      <a:pt x="242099" y="2023444"/>
                    </a:lnTo>
                    <a:lnTo>
                      <a:pt x="227124" y="2009841"/>
                    </a:lnTo>
                    <a:lnTo>
                      <a:pt x="212375" y="1995557"/>
                    </a:lnTo>
                    <a:lnTo>
                      <a:pt x="198081" y="1980820"/>
                    </a:lnTo>
                    <a:lnTo>
                      <a:pt x="184240" y="1966309"/>
                    </a:lnTo>
                    <a:lnTo>
                      <a:pt x="170853" y="1950665"/>
                    </a:lnTo>
                    <a:lnTo>
                      <a:pt x="157920" y="1935021"/>
                    </a:lnTo>
                    <a:lnTo>
                      <a:pt x="145214" y="1919150"/>
                    </a:lnTo>
                    <a:lnTo>
                      <a:pt x="133188" y="1902599"/>
                    </a:lnTo>
                    <a:lnTo>
                      <a:pt x="121390" y="1885821"/>
                    </a:lnTo>
                    <a:lnTo>
                      <a:pt x="110045" y="1868590"/>
                    </a:lnTo>
                    <a:lnTo>
                      <a:pt x="99608" y="1850905"/>
                    </a:lnTo>
                    <a:lnTo>
                      <a:pt x="94389" y="1842062"/>
                    </a:lnTo>
                    <a:lnTo>
                      <a:pt x="89170" y="1832993"/>
                    </a:lnTo>
                    <a:lnTo>
                      <a:pt x="84406" y="1823924"/>
                    </a:lnTo>
                    <a:lnTo>
                      <a:pt x="79414" y="1814628"/>
                    </a:lnTo>
                    <a:lnTo>
                      <a:pt x="74876" y="1805333"/>
                    </a:lnTo>
                    <a:lnTo>
                      <a:pt x="70111" y="1795810"/>
                    </a:lnTo>
                    <a:lnTo>
                      <a:pt x="65800" y="1786288"/>
                    </a:lnTo>
                    <a:lnTo>
                      <a:pt x="61716" y="1776765"/>
                    </a:lnTo>
                    <a:lnTo>
                      <a:pt x="57178" y="1767016"/>
                    </a:lnTo>
                    <a:lnTo>
                      <a:pt x="53321" y="1757040"/>
                    </a:lnTo>
                    <a:lnTo>
                      <a:pt x="49464" y="1747064"/>
                    </a:lnTo>
                    <a:lnTo>
                      <a:pt x="45606" y="1737088"/>
                    </a:lnTo>
                    <a:lnTo>
                      <a:pt x="41976" y="1726885"/>
                    </a:lnTo>
                    <a:lnTo>
                      <a:pt x="38572" y="1716909"/>
                    </a:lnTo>
                    <a:lnTo>
                      <a:pt x="35396" y="1706706"/>
                    </a:lnTo>
                    <a:lnTo>
                      <a:pt x="31992" y="1696050"/>
                    </a:lnTo>
                    <a:lnTo>
                      <a:pt x="29043" y="1685621"/>
                    </a:lnTo>
                    <a:lnTo>
                      <a:pt x="26093" y="1675191"/>
                    </a:lnTo>
                    <a:lnTo>
                      <a:pt x="23370" y="1664308"/>
                    </a:lnTo>
                    <a:lnTo>
                      <a:pt x="20648" y="1653425"/>
                    </a:lnTo>
                    <a:lnTo>
                      <a:pt x="18379" y="1642769"/>
                    </a:lnTo>
                    <a:lnTo>
                      <a:pt x="15883" y="1631659"/>
                    </a:lnTo>
                    <a:lnTo>
                      <a:pt x="13614" y="1620550"/>
                    </a:lnTo>
                    <a:lnTo>
                      <a:pt x="11799" y="1609440"/>
                    </a:lnTo>
                    <a:lnTo>
                      <a:pt x="9757" y="1598104"/>
                    </a:lnTo>
                    <a:lnTo>
                      <a:pt x="8168" y="1586767"/>
                    </a:lnTo>
                    <a:lnTo>
                      <a:pt x="6580" y="1575431"/>
                    </a:lnTo>
                    <a:lnTo>
                      <a:pt x="5219" y="1563868"/>
                    </a:lnTo>
                    <a:lnTo>
                      <a:pt x="4084" y="1552078"/>
                    </a:lnTo>
                    <a:lnTo>
                      <a:pt x="2723" y="1540288"/>
                    </a:lnTo>
                    <a:lnTo>
                      <a:pt x="2042" y="1528499"/>
                    </a:lnTo>
                    <a:lnTo>
                      <a:pt x="1134" y="1516709"/>
                    </a:lnTo>
                    <a:lnTo>
                      <a:pt x="681" y="1504465"/>
                    </a:lnTo>
                    <a:lnTo>
                      <a:pt x="227" y="1492449"/>
                    </a:lnTo>
                    <a:lnTo>
                      <a:pt x="0" y="1479979"/>
                    </a:lnTo>
                    <a:lnTo>
                      <a:pt x="0" y="1467962"/>
                    </a:lnTo>
                    <a:lnTo>
                      <a:pt x="227" y="1450051"/>
                    </a:lnTo>
                    <a:lnTo>
                      <a:pt x="908" y="1432593"/>
                    </a:lnTo>
                    <a:lnTo>
                      <a:pt x="2269" y="1415135"/>
                    </a:lnTo>
                    <a:lnTo>
                      <a:pt x="4084" y="1397677"/>
                    </a:lnTo>
                    <a:lnTo>
                      <a:pt x="6580" y="1380446"/>
                    </a:lnTo>
                    <a:lnTo>
                      <a:pt x="9530" y="1363441"/>
                    </a:lnTo>
                    <a:lnTo>
                      <a:pt x="12933" y="1346436"/>
                    </a:lnTo>
                    <a:lnTo>
                      <a:pt x="16790" y="1329659"/>
                    </a:lnTo>
                    <a:lnTo>
                      <a:pt x="20875" y="1312881"/>
                    </a:lnTo>
                    <a:lnTo>
                      <a:pt x="25866" y="1296103"/>
                    </a:lnTo>
                    <a:lnTo>
                      <a:pt x="30858" y="1279779"/>
                    </a:lnTo>
                    <a:lnTo>
                      <a:pt x="36530" y="1263454"/>
                    </a:lnTo>
                    <a:lnTo>
                      <a:pt x="42430" y="1246903"/>
                    </a:lnTo>
                    <a:lnTo>
                      <a:pt x="49010" y="1230579"/>
                    </a:lnTo>
                    <a:lnTo>
                      <a:pt x="56044" y="1214708"/>
                    </a:lnTo>
                    <a:lnTo>
                      <a:pt x="63077" y="1198610"/>
                    </a:lnTo>
                    <a:lnTo>
                      <a:pt x="70565" y="1182739"/>
                    </a:lnTo>
                    <a:lnTo>
                      <a:pt x="78733" y="1166642"/>
                    </a:lnTo>
                    <a:lnTo>
                      <a:pt x="87128" y="1150997"/>
                    </a:lnTo>
                    <a:lnTo>
                      <a:pt x="95750" y="1135580"/>
                    </a:lnTo>
                    <a:lnTo>
                      <a:pt x="104826" y="1119936"/>
                    </a:lnTo>
                    <a:lnTo>
                      <a:pt x="113902" y="1104292"/>
                    </a:lnTo>
                    <a:lnTo>
                      <a:pt x="123659" y="1089101"/>
                    </a:lnTo>
                    <a:lnTo>
                      <a:pt x="133642" y="1073683"/>
                    </a:lnTo>
                    <a:lnTo>
                      <a:pt x="143626" y="1058493"/>
                    </a:lnTo>
                    <a:lnTo>
                      <a:pt x="154290" y="1043529"/>
                    </a:lnTo>
                    <a:lnTo>
                      <a:pt x="165181" y="1028338"/>
                    </a:lnTo>
                    <a:lnTo>
                      <a:pt x="175845" y="1013374"/>
                    </a:lnTo>
                    <a:lnTo>
                      <a:pt x="187190" y="998637"/>
                    </a:lnTo>
                    <a:lnTo>
                      <a:pt x="198762" y="983673"/>
                    </a:lnTo>
                    <a:lnTo>
                      <a:pt x="210333" y="968935"/>
                    </a:lnTo>
                    <a:lnTo>
                      <a:pt x="222132" y="954424"/>
                    </a:lnTo>
                    <a:lnTo>
                      <a:pt x="234158" y="939687"/>
                    </a:lnTo>
                    <a:lnTo>
                      <a:pt x="246637" y="925177"/>
                    </a:lnTo>
                    <a:lnTo>
                      <a:pt x="259116" y="910666"/>
                    </a:lnTo>
                    <a:lnTo>
                      <a:pt x="271596" y="896382"/>
                    </a:lnTo>
                    <a:lnTo>
                      <a:pt x="297235" y="867588"/>
                    </a:lnTo>
                    <a:lnTo>
                      <a:pt x="323328" y="839247"/>
                    </a:lnTo>
                    <a:lnTo>
                      <a:pt x="349875" y="810906"/>
                    </a:lnTo>
                    <a:lnTo>
                      <a:pt x="376649" y="783019"/>
                    </a:lnTo>
                    <a:lnTo>
                      <a:pt x="404103" y="755358"/>
                    </a:lnTo>
                    <a:lnTo>
                      <a:pt x="431104" y="727697"/>
                    </a:lnTo>
                    <a:lnTo>
                      <a:pt x="485786" y="673056"/>
                    </a:lnTo>
                    <a:lnTo>
                      <a:pt x="540015" y="618868"/>
                    </a:lnTo>
                    <a:lnTo>
                      <a:pt x="566561" y="592114"/>
                    </a:lnTo>
                    <a:lnTo>
                      <a:pt x="592882" y="565360"/>
                    </a:lnTo>
                    <a:lnTo>
                      <a:pt x="618975" y="538833"/>
                    </a:lnTo>
                    <a:lnTo>
                      <a:pt x="644160" y="511853"/>
                    </a:lnTo>
                    <a:lnTo>
                      <a:pt x="646883" y="509359"/>
                    </a:lnTo>
                    <a:lnTo>
                      <a:pt x="650060" y="506865"/>
                    </a:lnTo>
                    <a:lnTo>
                      <a:pt x="653236" y="504597"/>
                    </a:lnTo>
                    <a:lnTo>
                      <a:pt x="656640" y="503237"/>
                    </a:lnTo>
                    <a:lnTo>
                      <a:pt x="660497" y="501877"/>
                    </a:lnTo>
                    <a:lnTo>
                      <a:pt x="664127" y="500743"/>
                    </a:lnTo>
                    <a:lnTo>
                      <a:pt x="667984" y="500063"/>
                    </a:lnTo>
                    <a:close/>
                    <a:moveTo>
                      <a:pt x="523875" y="300038"/>
                    </a:moveTo>
                    <a:lnTo>
                      <a:pt x="527049" y="300038"/>
                    </a:lnTo>
                    <a:lnTo>
                      <a:pt x="529771" y="300038"/>
                    </a:lnTo>
                    <a:lnTo>
                      <a:pt x="532719" y="300491"/>
                    </a:lnTo>
                    <a:lnTo>
                      <a:pt x="535441" y="301171"/>
                    </a:lnTo>
                    <a:lnTo>
                      <a:pt x="538389" y="302303"/>
                    </a:lnTo>
                    <a:lnTo>
                      <a:pt x="685573" y="367098"/>
                    </a:lnTo>
                    <a:lnTo>
                      <a:pt x="1180646" y="367098"/>
                    </a:lnTo>
                    <a:lnTo>
                      <a:pt x="1184955" y="367098"/>
                    </a:lnTo>
                    <a:lnTo>
                      <a:pt x="1189264" y="368004"/>
                    </a:lnTo>
                    <a:lnTo>
                      <a:pt x="1193573" y="368910"/>
                    </a:lnTo>
                    <a:lnTo>
                      <a:pt x="1197428" y="370496"/>
                    </a:lnTo>
                    <a:lnTo>
                      <a:pt x="1201283" y="372308"/>
                    </a:lnTo>
                    <a:lnTo>
                      <a:pt x="1204912" y="374347"/>
                    </a:lnTo>
                    <a:lnTo>
                      <a:pt x="1208087" y="377066"/>
                    </a:lnTo>
                    <a:lnTo>
                      <a:pt x="1211035" y="379785"/>
                    </a:lnTo>
                    <a:lnTo>
                      <a:pt x="1213757" y="382956"/>
                    </a:lnTo>
                    <a:lnTo>
                      <a:pt x="1216478" y="386355"/>
                    </a:lnTo>
                    <a:lnTo>
                      <a:pt x="1218519" y="389526"/>
                    </a:lnTo>
                    <a:lnTo>
                      <a:pt x="1220333" y="393378"/>
                    </a:lnTo>
                    <a:lnTo>
                      <a:pt x="1221921" y="397682"/>
                    </a:lnTo>
                    <a:lnTo>
                      <a:pt x="1222828" y="401760"/>
                    </a:lnTo>
                    <a:lnTo>
                      <a:pt x="1223735" y="405838"/>
                    </a:lnTo>
                    <a:lnTo>
                      <a:pt x="1223962" y="410596"/>
                    </a:lnTo>
                    <a:lnTo>
                      <a:pt x="1223735" y="414900"/>
                    </a:lnTo>
                    <a:lnTo>
                      <a:pt x="1222828" y="418978"/>
                    </a:lnTo>
                    <a:lnTo>
                      <a:pt x="1221921" y="423056"/>
                    </a:lnTo>
                    <a:lnTo>
                      <a:pt x="1220333" y="427134"/>
                    </a:lnTo>
                    <a:lnTo>
                      <a:pt x="1218519" y="430759"/>
                    </a:lnTo>
                    <a:lnTo>
                      <a:pt x="1216478" y="434384"/>
                    </a:lnTo>
                    <a:lnTo>
                      <a:pt x="1213757" y="437782"/>
                    </a:lnTo>
                    <a:lnTo>
                      <a:pt x="1211035" y="440954"/>
                    </a:lnTo>
                    <a:lnTo>
                      <a:pt x="1208087" y="443673"/>
                    </a:lnTo>
                    <a:lnTo>
                      <a:pt x="1204912" y="446391"/>
                    </a:lnTo>
                    <a:lnTo>
                      <a:pt x="1201283" y="448430"/>
                    </a:lnTo>
                    <a:lnTo>
                      <a:pt x="1197428" y="450243"/>
                    </a:lnTo>
                    <a:lnTo>
                      <a:pt x="1193573" y="451602"/>
                    </a:lnTo>
                    <a:lnTo>
                      <a:pt x="1189264" y="452735"/>
                    </a:lnTo>
                    <a:lnTo>
                      <a:pt x="1184955" y="453188"/>
                    </a:lnTo>
                    <a:lnTo>
                      <a:pt x="1180646" y="453414"/>
                    </a:lnTo>
                    <a:lnTo>
                      <a:pt x="685573" y="453414"/>
                    </a:lnTo>
                    <a:lnTo>
                      <a:pt x="538389" y="518209"/>
                    </a:lnTo>
                    <a:lnTo>
                      <a:pt x="535441" y="519568"/>
                    </a:lnTo>
                    <a:lnTo>
                      <a:pt x="532719" y="520248"/>
                    </a:lnTo>
                    <a:lnTo>
                      <a:pt x="529771" y="520474"/>
                    </a:lnTo>
                    <a:lnTo>
                      <a:pt x="527049" y="520701"/>
                    </a:lnTo>
                    <a:lnTo>
                      <a:pt x="523875" y="520701"/>
                    </a:lnTo>
                    <a:lnTo>
                      <a:pt x="521153" y="520248"/>
                    </a:lnTo>
                    <a:lnTo>
                      <a:pt x="518432" y="519795"/>
                    </a:lnTo>
                    <a:lnTo>
                      <a:pt x="515710" y="518662"/>
                    </a:lnTo>
                    <a:lnTo>
                      <a:pt x="512989" y="517756"/>
                    </a:lnTo>
                    <a:lnTo>
                      <a:pt x="510494" y="516170"/>
                    </a:lnTo>
                    <a:lnTo>
                      <a:pt x="508226" y="514584"/>
                    </a:lnTo>
                    <a:lnTo>
                      <a:pt x="506185" y="512771"/>
                    </a:lnTo>
                    <a:lnTo>
                      <a:pt x="504144" y="510732"/>
                    </a:lnTo>
                    <a:lnTo>
                      <a:pt x="502330" y="508467"/>
                    </a:lnTo>
                    <a:lnTo>
                      <a:pt x="500742" y="505748"/>
                    </a:lnTo>
                    <a:lnTo>
                      <a:pt x="499382" y="503030"/>
                    </a:lnTo>
                    <a:lnTo>
                      <a:pt x="498021" y="500084"/>
                    </a:lnTo>
                    <a:lnTo>
                      <a:pt x="497341" y="497366"/>
                    </a:lnTo>
                    <a:lnTo>
                      <a:pt x="496887" y="494421"/>
                    </a:lnTo>
                    <a:lnTo>
                      <a:pt x="496887" y="491702"/>
                    </a:lnTo>
                    <a:lnTo>
                      <a:pt x="496887" y="488757"/>
                    </a:lnTo>
                    <a:lnTo>
                      <a:pt x="497341" y="486038"/>
                    </a:lnTo>
                    <a:lnTo>
                      <a:pt x="497794" y="483093"/>
                    </a:lnTo>
                    <a:lnTo>
                      <a:pt x="498928" y="480374"/>
                    </a:lnTo>
                    <a:lnTo>
                      <a:pt x="499835" y="477656"/>
                    </a:lnTo>
                    <a:lnTo>
                      <a:pt x="501423" y="475390"/>
                    </a:lnTo>
                    <a:lnTo>
                      <a:pt x="503010" y="473125"/>
                    </a:lnTo>
                    <a:lnTo>
                      <a:pt x="504825" y="470859"/>
                    </a:lnTo>
                    <a:lnTo>
                      <a:pt x="506866" y="468820"/>
                    </a:lnTo>
                    <a:lnTo>
                      <a:pt x="509133" y="467008"/>
                    </a:lnTo>
                    <a:lnTo>
                      <a:pt x="511855" y="465422"/>
                    </a:lnTo>
                    <a:lnTo>
                      <a:pt x="514349" y="464062"/>
                    </a:lnTo>
                    <a:lnTo>
                      <a:pt x="635680" y="410822"/>
                    </a:lnTo>
                    <a:lnTo>
                      <a:pt x="635680" y="410596"/>
                    </a:lnTo>
                    <a:lnTo>
                      <a:pt x="635680" y="409916"/>
                    </a:lnTo>
                    <a:lnTo>
                      <a:pt x="514349" y="356676"/>
                    </a:lnTo>
                    <a:lnTo>
                      <a:pt x="511855" y="355317"/>
                    </a:lnTo>
                    <a:lnTo>
                      <a:pt x="509133" y="353731"/>
                    </a:lnTo>
                    <a:lnTo>
                      <a:pt x="506866" y="351918"/>
                    </a:lnTo>
                    <a:lnTo>
                      <a:pt x="504825" y="349879"/>
                    </a:lnTo>
                    <a:lnTo>
                      <a:pt x="503010" y="347614"/>
                    </a:lnTo>
                    <a:lnTo>
                      <a:pt x="501423" y="345348"/>
                    </a:lnTo>
                    <a:lnTo>
                      <a:pt x="499835" y="343083"/>
                    </a:lnTo>
                    <a:lnTo>
                      <a:pt x="498928" y="340138"/>
                    </a:lnTo>
                    <a:lnTo>
                      <a:pt x="497794" y="337646"/>
                    </a:lnTo>
                    <a:lnTo>
                      <a:pt x="497341" y="334700"/>
                    </a:lnTo>
                    <a:lnTo>
                      <a:pt x="496887" y="331982"/>
                    </a:lnTo>
                    <a:lnTo>
                      <a:pt x="496887" y="329037"/>
                    </a:lnTo>
                    <a:lnTo>
                      <a:pt x="496887" y="326318"/>
                    </a:lnTo>
                    <a:lnTo>
                      <a:pt x="497341" y="323373"/>
                    </a:lnTo>
                    <a:lnTo>
                      <a:pt x="498021" y="320428"/>
                    </a:lnTo>
                    <a:lnTo>
                      <a:pt x="499382" y="317482"/>
                    </a:lnTo>
                    <a:lnTo>
                      <a:pt x="500742" y="314990"/>
                    </a:lnTo>
                    <a:lnTo>
                      <a:pt x="502330" y="312272"/>
                    </a:lnTo>
                    <a:lnTo>
                      <a:pt x="504144" y="310006"/>
                    </a:lnTo>
                    <a:lnTo>
                      <a:pt x="506185" y="307967"/>
                    </a:lnTo>
                    <a:lnTo>
                      <a:pt x="508226" y="306155"/>
                    </a:lnTo>
                    <a:lnTo>
                      <a:pt x="510494" y="304342"/>
                    </a:lnTo>
                    <a:lnTo>
                      <a:pt x="512989" y="302983"/>
                    </a:lnTo>
                    <a:lnTo>
                      <a:pt x="515710" y="301850"/>
                    </a:lnTo>
                    <a:lnTo>
                      <a:pt x="518432" y="300944"/>
                    </a:lnTo>
                    <a:lnTo>
                      <a:pt x="521153" y="300264"/>
                    </a:lnTo>
                    <a:lnTo>
                      <a:pt x="523875" y="300038"/>
                    </a:lnTo>
                    <a:close/>
                    <a:moveTo>
                      <a:pt x="689916" y="0"/>
                    </a:moveTo>
                    <a:lnTo>
                      <a:pt x="702828" y="0"/>
                    </a:lnTo>
                    <a:lnTo>
                      <a:pt x="715967" y="226"/>
                    </a:lnTo>
                    <a:lnTo>
                      <a:pt x="729333" y="677"/>
                    </a:lnTo>
                    <a:lnTo>
                      <a:pt x="742698" y="1807"/>
                    </a:lnTo>
                    <a:lnTo>
                      <a:pt x="756064" y="2936"/>
                    </a:lnTo>
                    <a:lnTo>
                      <a:pt x="769429" y="4291"/>
                    </a:lnTo>
                    <a:lnTo>
                      <a:pt x="782569" y="6098"/>
                    </a:lnTo>
                    <a:lnTo>
                      <a:pt x="795934" y="8131"/>
                    </a:lnTo>
                    <a:lnTo>
                      <a:pt x="809073" y="10389"/>
                    </a:lnTo>
                    <a:lnTo>
                      <a:pt x="822212" y="13100"/>
                    </a:lnTo>
                    <a:lnTo>
                      <a:pt x="835125" y="15810"/>
                    </a:lnTo>
                    <a:lnTo>
                      <a:pt x="847811" y="18972"/>
                    </a:lnTo>
                    <a:lnTo>
                      <a:pt x="860270" y="22360"/>
                    </a:lnTo>
                    <a:lnTo>
                      <a:pt x="866613" y="23715"/>
                    </a:lnTo>
                    <a:lnTo>
                      <a:pt x="872729" y="25296"/>
                    </a:lnTo>
                    <a:lnTo>
                      <a:pt x="879072" y="26425"/>
                    </a:lnTo>
                    <a:lnTo>
                      <a:pt x="885415" y="27329"/>
                    </a:lnTo>
                    <a:lnTo>
                      <a:pt x="891532" y="28458"/>
                    </a:lnTo>
                    <a:lnTo>
                      <a:pt x="897875" y="28910"/>
                    </a:lnTo>
                    <a:lnTo>
                      <a:pt x="904218" y="29362"/>
                    </a:lnTo>
                    <a:lnTo>
                      <a:pt x="910334" y="29813"/>
                    </a:lnTo>
                    <a:lnTo>
                      <a:pt x="916904" y="30039"/>
                    </a:lnTo>
                    <a:lnTo>
                      <a:pt x="923020" y="29813"/>
                    </a:lnTo>
                    <a:lnTo>
                      <a:pt x="929590" y="29362"/>
                    </a:lnTo>
                    <a:lnTo>
                      <a:pt x="935706" y="28910"/>
                    </a:lnTo>
                    <a:lnTo>
                      <a:pt x="942049" y="28458"/>
                    </a:lnTo>
                    <a:lnTo>
                      <a:pt x="948392" y="27329"/>
                    </a:lnTo>
                    <a:lnTo>
                      <a:pt x="954735" y="26425"/>
                    </a:lnTo>
                    <a:lnTo>
                      <a:pt x="960851" y="25070"/>
                    </a:lnTo>
                    <a:lnTo>
                      <a:pt x="974897" y="22360"/>
                    </a:lnTo>
                    <a:lnTo>
                      <a:pt x="988715" y="19424"/>
                    </a:lnTo>
                    <a:lnTo>
                      <a:pt x="1003213" y="16713"/>
                    </a:lnTo>
                    <a:lnTo>
                      <a:pt x="1017938" y="14229"/>
                    </a:lnTo>
                    <a:lnTo>
                      <a:pt x="1032436" y="11744"/>
                    </a:lnTo>
                    <a:lnTo>
                      <a:pt x="1047161" y="9712"/>
                    </a:lnTo>
                    <a:lnTo>
                      <a:pt x="1062113" y="7679"/>
                    </a:lnTo>
                    <a:lnTo>
                      <a:pt x="1077064" y="5872"/>
                    </a:lnTo>
                    <a:lnTo>
                      <a:pt x="1092015" y="4291"/>
                    </a:lnTo>
                    <a:lnTo>
                      <a:pt x="1106966" y="2936"/>
                    </a:lnTo>
                    <a:lnTo>
                      <a:pt x="1121691" y="2032"/>
                    </a:lnTo>
                    <a:lnTo>
                      <a:pt x="1136416" y="1129"/>
                    </a:lnTo>
                    <a:lnTo>
                      <a:pt x="1150688" y="677"/>
                    </a:lnTo>
                    <a:lnTo>
                      <a:pt x="1165186" y="451"/>
                    </a:lnTo>
                    <a:lnTo>
                      <a:pt x="1179231" y="677"/>
                    </a:lnTo>
                    <a:lnTo>
                      <a:pt x="1192823" y="1129"/>
                    </a:lnTo>
                    <a:lnTo>
                      <a:pt x="1205962" y="2258"/>
                    </a:lnTo>
                    <a:lnTo>
                      <a:pt x="1218875" y="3614"/>
                    </a:lnTo>
                    <a:lnTo>
                      <a:pt x="1231334" y="4969"/>
                    </a:lnTo>
                    <a:lnTo>
                      <a:pt x="1243340" y="7453"/>
                    </a:lnTo>
                    <a:lnTo>
                      <a:pt x="1254667" y="9938"/>
                    </a:lnTo>
                    <a:lnTo>
                      <a:pt x="1260331" y="11293"/>
                    </a:lnTo>
                    <a:lnTo>
                      <a:pt x="1265541" y="13100"/>
                    </a:lnTo>
                    <a:lnTo>
                      <a:pt x="1270751" y="14681"/>
                    </a:lnTo>
                    <a:lnTo>
                      <a:pt x="1275735" y="16262"/>
                    </a:lnTo>
                    <a:lnTo>
                      <a:pt x="1280719" y="18520"/>
                    </a:lnTo>
                    <a:lnTo>
                      <a:pt x="1285249" y="20553"/>
                    </a:lnTo>
                    <a:lnTo>
                      <a:pt x="1290007" y="22812"/>
                    </a:lnTo>
                    <a:lnTo>
                      <a:pt x="1294084" y="25070"/>
                    </a:lnTo>
                    <a:lnTo>
                      <a:pt x="1298162" y="27329"/>
                    </a:lnTo>
                    <a:lnTo>
                      <a:pt x="1302239" y="30039"/>
                    </a:lnTo>
                    <a:lnTo>
                      <a:pt x="1305864" y="32749"/>
                    </a:lnTo>
                    <a:lnTo>
                      <a:pt x="1309489" y="35686"/>
                    </a:lnTo>
                    <a:lnTo>
                      <a:pt x="1312887" y="38622"/>
                    </a:lnTo>
                    <a:lnTo>
                      <a:pt x="1315832" y="41784"/>
                    </a:lnTo>
                    <a:lnTo>
                      <a:pt x="1318777" y="45172"/>
                    </a:lnTo>
                    <a:lnTo>
                      <a:pt x="1321495" y="48785"/>
                    </a:lnTo>
                    <a:lnTo>
                      <a:pt x="1323987" y="52399"/>
                    </a:lnTo>
                    <a:lnTo>
                      <a:pt x="1326252" y="56239"/>
                    </a:lnTo>
                    <a:lnTo>
                      <a:pt x="1328064" y="60078"/>
                    </a:lnTo>
                    <a:lnTo>
                      <a:pt x="1329877" y="64144"/>
                    </a:lnTo>
                    <a:lnTo>
                      <a:pt x="1331462" y="68209"/>
                    </a:lnTo>
                    <a:lnTo>
                      <a:pt x="1332369" y="72727"/>
                    </a:lnTo>
                    <a:lnTo>
                      <a:pt x="1333501" y="76792"/>
                    </a:lnTo>
                    <a:lnTo>
                      <a:pt x="1333954" y="80858"/>
                    </a:lnTo>
                    <a:lnTo>
                      <a:pt x="1334407" y="84923"/>
                    </a:lnTo>
                    <a:lnTo>
                      <a:pt x="1335087" y="88989"/>
                    </a:lnTo>
                    <a:lnTo>
                      <a:pt x="1335087" y="93506"/>
                    </a:lnTo>
                    <a:lnTo>
                      <a:pt x="1335087" y="97571"/>
                    </a:lnTo>
                    <a:lnTo>
                      <a:pt x="1335087" y="101637"/>
                    </a:lnTo>
                    <a:lnTo>
                      <a:pt x="1334407" y="105702"/>
                    </a:lnTo>
                    <a:lnTo>
                      <a:pt x="1333954" y="109542"/>
                    </a:lnTo>
                    <a:lnTo>
                      <a:pt x="1333275" y="113607"/>
                    </a:lnTo>
                    <a:lnTo>
                      <a:pt x="1332369" y="117221"/>
                    </a:lnTo>
                    <a:lnTo>
                      <a:pt x="1331236" y="121061"/>
                    </a:lnTo>
                    <a:lnTo>
                      <a:pt x="1329877" y="124674"/>
                    </a:lnTo>
                    <a:lnTo>
                      <a:pt x="1328291" y="128288"/>
                    </a:lnTo>
                    <a:lnTo>
                      <a:pt x="1326479" y="131676"/>
                    </a:lnTo>
                    <a:lnTo>
                      <a:pt x="1324440" y="134838"/>
                    </a:lnTo>
                    <a:lnTo>
                      <a:pt x="1292498" y="182494"/>
                    </a:lnTo>
                    <a:lnTo>
                      <a:pt x="1261237" y="228570"/>
                    </a:lnTo>
                    <a:lnTo>
                      <a:pt x="1231334" y="272613"/>
                    </a:lnTo>
                    <a:lnTo>
                      <a:pt x="1202338" y="314848"/>
                    </a:lnTo>
                    <a:lnTo>
                      <a:pt x="1199393" y="318688"/>
                    </a:lnTo>
                    <a:lnTo>
                      <a:pt x="1196221" y="322076"/>
                    </a:lnTo>
                    <a:lnTo>
                      <a:pt x="1192823" y="325012"/>
                    </a:lnTo>
                    <a:lnTo>
                      <a:pt x="1189425" y="327496"/>
                    </a:lnTo>
                    <a:lnTo>
                      <a:pt x="1185574" y="329529"/>
                    </a:lnTo>
                    <a:lnTo>
                      <a:pt x="1181723" y="330658"/>
                    </a:lnTo>
                    <a:lnTo>
                      <a:pt x="1177872" y="331562"/>
                    </a:lnTo>
                    <a:lnTo>
                      <a:pt x="1174021" y="331788"/>
                    </a:lnTo>
                    <a:lnTo>
                      <a:pt x="678136" y="331788"/>
                    </a:lnTo>
                    <a:lnTo>
                      <a:pt x="674058" y="331562"/>
                    </a:lnTo>
                    <a:lnTo>
                      <a:pt x="670207" y="330658"/>
                    </a:lnTo>
                    <a:lnTo>
                      <a:pt x="666356" y="329529"/>
                    </a:lnTo>
                    <a:lnTo>
                      <a:pt x="662505" y="327496"/>
                    </a:lnTo>
                    <a:lnTo>
                      <a:pt x="659107" y="325012"/>
                    </a:lnTo>
                    <a:lnTo>
                      <a:pt x="655936" y="322076"/>
                    </a:lnTo>
                    <a:lnTo>
                      <a:pt x="652538" y="318688"/>
                    </a:lnTo>
                    <a:lnTo>
                      <a:pt x="649593" y="314848"/>
                    </a:lnTo>
                    <a:lnTo>
                      <a:pt x="620823" y="272613"/>
                    </a:lnTo>
                    <a:lnTo>
                      <a:pt x="590693" y="228570"/>
                    </a:lnTo>
                    <a:lnTo>
                      <a:pt x="559432" y="182494"/>
                    </a:lnTo>
                    <a:lnTo>
                      <a:pt x="527490" y="134838"/>
                    </a:lnTo>
                    <a:lnTo>
                      <a:pt x="525451" y="131676"/>
                    </a:lnTo>
                    <a:lnTo>
                      <a:pt x="523639" y="128288"/>
                    </a:lnTo>
                    <a:lnTo>
                      <a:pt x="522053" y="124674"/>
                    </a:lnTo>
                    <a:lnTo>
                      <a:pt x="520694" y="121061"/>
                    </a:lnTo>
                    <a:lnTo>
                      <a:pt x="519335" y="117221"/>
                    </a:lnTo>
                    <a:lnTo>
                      <a:pt x="518202" y="113381"/>
                    </a:lnTo>
                    <a:lnTo>
                      <a:pt x="517296" y="109316"/>
                    </a:lnTo>
                    <a:lnTo>
                      <a:pt x="516843" y="105250"/>
                    </a:lnTo>
                    <a:lnTo>
                      <a:pt x="516164" y="101185"/>
                    </a:lnTo>
                    <a:lnTo>
                      <a:pt x="515937" y="97119"/>
                    </a:lnTo>
                    <a:lnTo>
                      <a:pt x="515937" y="92828"/>
                    </a:lnTo>
                    <a:lnTo>
                      <a:pt x="516164" y="88763"/>
                    </a:lnTo>
                    <a:lnTo>
                      <a:pt x="516843" y="84697"/>
                    </a:lnTo>
                    <a:lnTo>
                      <a:pt x="517523" y="80632"/>
                    </a:lnTo>
                    <a:lnTo>
                      <a:pt x="518202" y="76792"/>
                    </a:lnTo>
                    <a:lnTo>
                      <a:pt x="519562" y="72727"/>
                    </a:lnTo>
                    <a:lnTo>
                      <a:pt x="521147" y="68661"/>
                    </a:lnTo>
                    <a:lnTo>
                      <a:pt x="522960" y="64822"/>
                    </a:lnTo>
                    <a:lnTo>
                      <a:pt x="524772" y="61208"/>
                    </a:lnTo>
                    <a:lnTo>
                      <a:pt x="527037" y="57820"/>
                    </a:lnTo>
                    <a:lnTo>
                      <a:pt x="529303" y="54432"/>
                    </a:lnTo>
                    <a:lnTo>
                      <a:pt x="532021" y="51044"/>
                    </a:lnTo>
                    <a:lnTo>
                      <a:pt x="534513" y="47656"/>
                    </a:lnTo>
                    <a:lnTo>
                      <a:pt x="537458" y="44720"/>
                    </a:lnTo>
                    <a:lnTo>
                      <a:pt x="540629" y="41784"/>
                    </a:lnTo>
                    <a:lnTo>
                      <a:pt x="543801" y="39073"/>
                    </a:lnTo>
                    <a:lnTo>
                      <a:pt x="547425" y="36137"/>
                    </a:lnTo>
                    <a:lnTo>
                      <a:pt x="551050" y="33653"/>
                    </a:lnTo>
                    <a:lnTo>
                      <a:pt x="554674" y="30943"/>
                    </a:lnTo>
                    <a:lnTo>
                      <a:pt x="558752" y="28458"/>
                    </a:lnTo>
                    <a:lnTo>
                      <a:pt x="562830" y="26199"/>
                    </a:lnTo>
                    <a:lnTo>
                      <a:pt x="566907" y="24167"/>
                    </a:lnTo>
                    <a:lnTo>
                      <a:pt x="571438" y="21682"/>
                    </a:lnTo>
                    <a:lnTo>
                      <a:pt x="575969" y="19875"/>
                    </a:lnTo>
                    <a:lnTo>
                      <a:pt x="585483" y="16036"/>
                    </a:lnTo>
                    <a:lnTo>
                      <a:pt x="595677" y="12874"/>
                    </a:lnTo>
                    <a:lnTo>
                      <a:pt x="605871" y="9938"/>
                    </a:lnTo>
                    <a:lnTo>
                      <a:pt x="616972" y="7453"/>
                    </a:lnTo>
                    <a:lnTo>
                      <a:pt x="628298" y="5420"/>
                    </a:lnTo>
                    <a:lnTo>
                      <a:pt x="639852" y="3614"/>
                    </a:lnTo>
                    <a:lnTo>
                      <a:pt x="652084" y="2258"/>
                    </a:lnTo>
                    <a:lnTo>
                      <a:pt x="664317" y="903"/>
                    </a:lnTo>
                    <a:lnTo>
                      <a:pt x="677003" y="451"/>
                    </a:lnTo>
                    <a:lnTo>
                      <a:pt x="689916" y="0"/>
                    </a:lnTo>
                    <a:close/>
                  </a:path>
                </a:pathLst>
              </a:custGeom>
              <a:solidFill>
                <a:srgbClr val="40E0C5"/>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8" name="组合 27"/>
            <p:cNvGrpSpPr/>
            <p:nvPr/>
          </p:nvGrpSpPr>
          <p:grpSpPr>
            <a:xfrm>
              <a:off x="5330316" y="3457888"/>
              <a:ext cx="1220984" cy="1331227"/>
              <a:chOff x="5330316" y="3457888"/>
              <a:chExt cx="1220984" cy="1331227"/>
            </a:xfrm>
          </p:grpSpPr>
          <p:sp>
            <p:nvSpPr>
              <p:cNvPr id="29" name="矩形 28"/>
              <p:cNvSpPr/>
              <p:nvPr/>
            </p:nvSpPr>
            <p:spPr>
              <a:xfrm>
                <a:off x="5330316" y="3542957"/>
                <a:ext cx="1220984" cy="1220983"/>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0" name="等腰三角形 29"/>
              <p:cNvSpPr/>
              <p:nvPr/>
            </p:nvSpPr>
            <p:spPr>
              <a:xfrm flipV="1">
                <a:off x="5806695" y="3457888"/>
                <a:ext cx="275387" cy="15297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5448649" y="3890742"/>
                <a:ext cx="984316" cy="307777"/>
              </a:xfrm>
              <a:prstGeom prst="rect">
                <a:avLst/>
              </a:prstGeom>
              <a:noFill/>
            </p:spPr>
            <p:txBody>
              <a:bodyPr wrap="square" rtlCol="0">
                <a:spAutoFit/>
              </a:bodyPr>
              <a:lstStyle/>
              <a:p>
                <a:pPr algn="ctr"/>
                <a:r>
                  <a:rPr lang="zh-CN" altLang="en-US" sz="1400" b="1" spc="300" dirty="0" smtClean="0">
                    <a:solidFill>
                      <a:srgbClr val="0A97A6"/>
                    </a:solidFill>
                    <a:latin typeface="微软雅黑" pitchFamily="34" charset="-122"/>
                    <a:ea typeface="微软雅黑" pitchFamily="34" charset="-122"/>
                  </a:rPr>
                  <a:t>噱头</a:t>
                </a:r>
                <a:endParaRPr lang="zh-CN" altLang="en-US" sz="1400" b="1" spc="300" dirty="0">
                  <a:solidFill>
                    <a:srgbClr val="0A97A6"/>
                  </a:solidFill>
                  <a:latin typeface="微软雅黑" pitchFamily="34" charset="-122"/>
                  <a:ea typeface="微软雅黑" pitchFamily="34" charset="-122"/>
                </a:endParaRPr>
              </a:p>
            </p:txBody>
          </p:sp>
          <p:sp>
            <p:nvSpPr>
              <p:cNvPr id="32" name="TextBox 31"/>
              <p:cNvSpPr txBox="1"/>
              <p:nvPr/>
            </p:nvSpPr>
            <p:spPr>
              <a:xfrm>
                <a:off x="5331161" y="4154078"/>
                <a:ext cx="1213827" cy="549061"/>
              </a:xfrm>
              <a:prstGeom prst="rect">
                <a:avLst/>
              </a:prstGeom>
              <a:noFill/>
            </p:spPr>
            <p:txBody>
              <a:bodyPr wrap="square" rtlCol="0">
                <a:spAutoFit/>
              </a:bodyPr>
              <a:lstStyle/>
              <a:p>
                <a:pPr algn="ctr">
                  <a:lnSpc>
                    <a:spcPct val="130000"/>
                  </a:lnSpc>
                </a:pPr>
                <a:r>
                  <a:rPr lang="zh-CN" altLang="en-US" sz="1200" spc="300" dirty="0" smtClean="0">
                    <a:latin typeface="微软雅黑" pitchFamily="34" charset="-122"/>
                    <a:ea typeface="微软雅黑" pitchFamily="34" charset="-122"/>
                  </a:rPr>
                  <a:t>卖成衣，淘宝</a:t>
                </a:r>
                <a:r>
                  <a:rPr lang="zh-CN" altLang="en-US" sz="1200" spc="300" dirty="0">
                    <a:latin typeface="微软雅黑" pitchFamily="34" charset="-122"/>
                    <a:ea typeface="微软雅黑" pitchFamily="34" charset="-122"/>
                  </a:rPr>
                  <a:t>店</a:t>
                </a:r>
                <a:r>
                  <a:rPr lang="zh-CN" altLang="en-US" sz="1200" spc="300" dirty="0" smtClean="0">
                    <a:latin typeface="微软雅黑" pitchFamily="34" charset="-122"/>
                    <a:ea typeface="微软雅黑" pitchFamily="34" charset="-122"/>
                  </a:rPr>
                  <a:t>升级版</a:t>
                </a:r>
                <a:endParaRPr lang="zh-CN" altLang="en-US" sz="1200" spc="300" dirty="0">
                  <a:latin typeface="微软雅黑" pitchFamily="34" charset="-122"/>
                  <a:ea typeface="微软雅黑" pitchFamily="34" charset="-122"/>
                </a:endParaRPr>
              </a:p>
            </p:txBody>
          </p:sp>
          <p:grpSp>
            <p:nvGrpSpPr>
              <p:cNvPr id="33" name="组合 32"/>
              <p:cNvGrpSpPr/>
              <p:nvPr/>
            </p:nvGrpSpPr>
            <p:grpSpPr>
              <a:xfrm>
                <a:off x="5331651" y="4692248"/>
                <a:ext cx="1218317" cy="96867"/>
                <a:chOff x="3921696" y="4726635"/>
                <a:chExt cx="1291978" cy="102724"/>
              </a:xfrm>
            </p:grpSpPr>
            <p:sp>
              <p:nvSpPr>
                <p:cNvPr id="35" name="矩形 34"/>
                <p:cNvSpPr/>
                <p:nvPr/>
              </p:nvSpPr>
              <p:spPr>
                <a:xfrm>
                  <a:off x="3921696" y="4755138"/>
                  <a:ext cx="1291978" cy="45719"/>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4516323" y="4726635"/>
                  <a:ext cx="102724" cy="102724"/>
                  <a:chOff x="4525400" y="4726635"/>
                  <a:chExt cx="102724" cy="102724"/>
                </a:xfrm>
              </p:grpSpPr>
              <p:sp>
                <p:nvSpPr>
                  <p:cNvPr id="37" name="矩形 36"/>
                  <p:cNvSpPr/>
                  <p:nvPr/>
                </p:nvSpPr>
                <p:spPr>
                  <a:xfrm>
                    <a:off x="4525400" y="4726635"/>
                    <a:ext cx="102724" cy="10272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燕尾形 37"/>
                  <p:cNvSpPr/>
                  <p:nvPr/>
                </p:nvSpPr>
                <p:spPr>
                  <a:xfrm rot="5400000">
                    <a:off x="4553902" y="4745182"/>
                    <a:ext cx="45720" cy="65630"/>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34" name="KSO_Shape"/>
              <p:cNvSpPr>
                <a:spLocks/>
              </p:cNvSpPr>
              <p:nvPr/>
            </p:nvSpPr>
            <p:spPr bwMode="auto">
              <a:xfrm>
                <a:off x="5747466" y="3633375"/>
                <a:ext cx="264694" cy="258960"/>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40E0C5"/>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sp>
        <p:nvSpPr>
          <p:cNvPr id="64" name="文本框 185"/>
          <p:cNvSpPr txBox="1"/>
          <p:nvPr/>
        </p:nvSpPr>
        <p:spPr>
          <a:xfrm>
            <a:off x="2286040" y="1016789"/>
            <a:ext cx="3462312" cy="400110"/>
          </a:xfrm>
          <a:prstGeom prst="rect">
            <a:avLst/>
          </a:prstGeom>
          <a:noFill/>
        </p:spPr>
        <p:txBody>
          <a:bodyPr wrap="square" rtlCol="0">
            <a:spAutoFit/>
          </a:bodyPr>
          <a:lstStyle/>
          <a:p>
            <a:pPr algn="ctr"/>
            <a:r>
              <a:rPr lang="zh-CN" altLang="en-US" sz="2000" b="1" spc="300" dirty="0" smtClean="0">
                <a:latin typeface="微软雅黑" panose="020B0503020204020204" pitchFamily="34" charset="-122"/>
                <a:ea typeface="微软雅黑" panose="020B0503020204020204" pitchFamily="34" charset="-122"/>
              </a:rPr>
              <a:t>现有互联网定制服务</a:t>
            </a:r>
            <a:endParaRPr lang="zh-CN" altLang="en-US" sz="2000" b="1" spc="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3759207"/>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47"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par>
                          <p:cTn id="23" fill="hold">
                            <p:stCondLst>
                              <p:cond delay="1720"/>
                            </p:stCondLst>
                            <p:childTnLst>
                              <p:par>
                                <p:cTn id="24" presetID="2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2220"/>
                            </p:stCondLst>
                            <p:childTnLst>
                              <p:par>
                                <p:cTn id="28" presetID="14" presetClass="entr" presetSubtype="1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edge">
                                      <p:cBhvr>
                                        <p:cTn id="38" dur="500"/>
                                        <p:tgtEl>
                                          <p:spTgt spid="20"/>
                                        </p:tgtEl>
                                      </p:cBhvr>
                                    </p:animEffect>
                                  </p:childTnLst>
                                </p:cTn>
                              </p:par>
                            </p:childTnLst>
                          </p:cTn>
                        </p:par>
                        <p:par>
                          <p:cTn id="39" fill="hold">
                            <p:stCondLst>
                              <p:cond delay="272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1"/>
                                        </p:tgtEl>
                                        <p:attrNameLst>
                                          <p:attrName>ppt_y</p:attrName>
                                        </p:attrNameLst>
                                      </p:cBhvr>
                                      <p:tavLst>
                                        <p:tav tm="0">
                                          <p:val>
                                            <p:strVal val="#ppt_y"/>
                                          </p:val>
                                        </p:tav>
                                        <p:tav tm="100000">
                                          <p:val>
                                            <p:strVal val="#ppt_y"/>
                                          </p:val>
                                        </p:tav>
                                      </p:tavLst>
                                    </p:anim>
                                    <p:anim calcmode="lin" valueType="num">
                                      <p:cBhvr>
                                        <p:cTn id="4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1"/>
                                        </p:tgtEl>
                                      </p:cBhvr>
                                    </p:animEffect>
                                  </p:childTnLst>
                                </p:cTn>
                              </p:par>
                            </p:childTnLst>
                          </p:cTn>
                        </p:par>
                        <p:par>
                          <p:cTn id="47" fill="hold">
                            <p:stCondLst>
                              <p:cond delay="3320"/>
                            </p:stCondLst>
                            <p:childTnLst>
                              <p:par>
                                <p:cTn id="48" presetID="22" presetClass="entr" presetSubtype="8"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3820"/>
                            </p:stCondLst>
                            <p:childTnLst>
                              <p:par>
                                <p:cTn id="52" presetID="14" presetClass="entr" presetSubtype="10"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randombar(horizontal)">
                                      <p:cBhvr>
                                        <p:cTn id="5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6" grpId="0" animBg="1"/>
      <p:bldP spid="17" grpId="0"/>
      <p:bldP spid="19" grpId="0" animBg="1"/>
      <p:bldP spid="20" grpId="0" animBg="1"/>
      <p:bldP spid="21" grpId="0"/>
      <p:bldP spid="22"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2.5.3 </a:t>
            </a:r>
            <a:r>
              <a:rPr lang="zh-CN" altLang="en-US" sz="2800" dirty="0" smtClean="0">
                <a:solidFill>
                  <a:schemeClr val="accent2"/>
                </a:solidFill>
                <a:latin typeface="微软雅黑"/>
                <a:ea typeface="微软雅黑"/>
              </a:rPr>
              <a:t>竞争分析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63" name="图片 62"/>
          <p:cNvPicPr>
            <a:picLocks noChangeAspect="1"/>
          </p:cNvPicPr>
          <p:nvPr/>
        </p:nvPicPr>
        <p:blipFill rotWithShape="1">
          <a:blip r:embed="rId3" cstate="print">
            <a:extLst>
              <a:ext uri="{28A0092B-C50C-407E-A947-70E740481C1C}">
                <a14:useLocalDpi xmlns:a14="http://schemas.microsoft.com/office/drawing/2010/main" val="0"/>
              </a:ext>
            </a:extLst>
          </a:blip>
          <a:srcRect b="16697"/>
          <a:stretch/>
        </p:blipFill>
        <p:spPr>
          <a:xfrm>
            <a:off x="6107408" y="2348880"/>
            <a:ext cx="5319565" cy="3167909"/>
          </a:xfrm>
          <a:prstGeom prst="rect">
            <a:avLst/>
          </a:prstGeom>
        </p:spPr>
      </p:pic>
      <p:grpSp>
        <p:nvGrpSpPr>
          <p:cNvPr id="65" name="组合 64"/>
          <p:cNvGrpSpPr/>
          <p:nvPr/>
        </p:nvGrpSpPr>
        <p:grpSpPr>
          <a:xfrm>
            <a:off x="1792593" y="3778092"/>
            <a:ext cx="4188247" cy="2167315"/>
            <a:chOff x="-219347" y="551729"/>
            <a:chExt cx="4188248" cy="2612560"/>
          </a:xfrm>
        </p:grpSpPr>
        <p:sp>
          <p:nvSpPr>
            <p:cNvPr id="66" name="矩形 65"/>
            <p:cNvSpPr/>
            <p:nvPr/>
          </p:nvSpPr>
          <p:spPr>
            <a:xfrm>
              <a:off x="-219347" y="960519"/>
              <a:ext cx="4188248" cy="2203770"/>
            </a:xfrm>
            <a:prstGeom prst="rect">
              <a:avLst/>
            </a:prstGeom>
          </p:spPr>
          <p:txBody>
            <a:bodyPr wrap="square">
              <a:spAutoFit/>
            </a:bodyPr>
            <a:lstStyle/>
            <a:p>
              <a:pPr algn="just">
                <a:lnSpc>
                  <a:spcPct val="130000"/>
                </a:lnSpc>
              </a:pPr>
              <a:r>
                <a:rPr lang="zh-CN" altLang="zh-CN" sz="1600" b="1" dirty="0">
                  <a:solidFill>
                    <a:schemeClr val="accent1"/>
                  </a:solidFill>
                  <a:latin typeface="微软雅黑" pitchFamily="34" charset="-122"/>
                  <a:ea typeface="微软雅黑" pitchFamily="34" charset="-122"/>
                </a:rPr>
                <a:t>品种单一，在大货产品基础上定制</a:t>
              </a:r>
              <a:endParaRPr lang="en-US" altLang="zh-CN" sz="1600" b="1" dirty="0">
                <a:solidFill>
                  <a:schemeClr val="accent1"/>
                </a:solidFill>
                <a:latin typeface="微软雅黑" pitchFamily="34" charset="-122"/>
                <a:ea typeface="微软雅黑" pitchFamily="34" charset="-122"/>
              </a:endParaRPr>
            </a:p>
            <a:p>
              <a:r>
                <a:rPr lang="zh-CN" altLang="zh-CN" sz="1600" b="1" dirty="0">
                  <a:solidFill>
                    <a:schemeClr val="accent1"/>
                  </a:solidFill>
                  <a:latin typeface="微软雅黑" pitchFamily="34" charset="-122"/>
                  <a:ea typeface="微软雅黑" pitchFamily="34" charset="-122"/>
                </a:rPr>
                <a:t>缺乏个性设计，高端定制等同于</a:t>
              </a:r>
              <a:r>
                <a:rPr lang="zh-CN" altLang="zh-CN" sz="1600" b="1" dirty="0" smtClean="0">
                  <a:solidFill>
                    <a:schemeClr val="accent1"/>
                  </a:solidFill>
                  <a:latin typeface="微软雅黑" pitchFamily="34" charset="-122"/>
                  <a:ea typeface="微软雅黑" pitchFamily="34" charset="-122"/>
                </a:rPr>
                <a:t>量体裁衣</a:t>
              </a:r>
              <a:endParaRPr lang="en-US" altLang="zh-CN" sz="1600" b="1" dirty="0" smtClean="0">
                <a:solidFill>
                  <a:schemeClr val="accent1"/>
                </a:solidFill>
                <a:latin typeface="微软雅黑" pitchFamily="34" charset="-122"/>
                <a:ea typeface="微软雅黑" pitchFamily="34" charset="-122"/>
              </a:endParaRPr>
            </a:p>
            <a:p>
              <a:r>
                <a:rPr lang="zh-CN" altLang="en-US" sz="1600" b="1" dirty="0">
                  <a:solidFill>
                    <a:schemeClr val="accent1"/>
                  </a:solidFill>
                  <a:latin typeface="微软雅黑" pitchFamily="34" charset="-122"/>
                  <a:ea typeface="微软雅黑" pitchFamily="34" charset="-122"/>
                </a:rPr>
                <a:t>负担重：大量设备和人员</a:t>
              </a:r>
              <a:r>
                <a:rPr lang="zh-CN" altLang="en-US" sz="1600" b="1" dirty="0" smtClean="0">
                  <a:solidFill>
                    <a:schemeClr val="accent1"/>
                  </a:solidFill>
                  <a:latin typeface="微软雅黑" pitchFamily="34" charset="-122"/>
                  <a:ea typeface="微软雅黑" pitchFamily="34" charset="-122"/>
                </a:rPr>
                <a:t>闲置</a:t>
              </a:r>
              <a:endParaRPr lang="en-US" altLang="zh-CN" sz="1600" b="1" dirty="0" smtClean="0">
                <a:solidFill>
                  <a:schemeClr val="accent1"/>
                </a:solidFill>
                <a:latin typeface="微软雅黑" pitchFamily="34" charset="-122"/>
                <a:ea typeface="微软雅黑" pitchFamily="34" charset="-122"/>
              </a:endParaRPr>
            </a:p>
            <a:p>
              <a:r>
                <a:rPr lang="zh-CN" altLang="en-US" sz="1600" b="1" dirty="0">
                  <a:solidFill>
                    <a:schemeClr val="accent1"/>
                  </a:solidFill>
                  <a:latin typeface="微软雅黑" pitchFamily="34" charset="-122"/>
                  <a:ea typeface="微软雅黑" pitchFamily="34" charset="-122"/>
                </a:rPr>
                <a:t>缺高科技解决方案，成本难以</a:t>
              </a:r>
              <a:r>
                <a:rPr lang="zh-CN" altLang="en-US" sz="1600" b="1" dirty="0" smtClean="0">
                  <a:solidFill>
                    <a:schemeClr val="accent1"/>
                  </a:solidFill>
                  <a:latin typeface="微软雅黑" pitchFamily="34" charset="-122"/>
                  <a:ea typeface="微软雅黑" pitchFamily="34" charset="-122"/>
                </a:rPr>
                <a:t>下降</a:t>
              </a:r>
              <a:endParaRPr lang="en-US" altLang="zh-CN" sz="1600" b="1" dirty="0" smtClean="0">
                <a:solidFill>
                  <a:schemeClr val="accent1"/>
                </a:solidFill>
                <a:latin typeface="微软雅黑" pitchFamily="34" charset="-122"/>
                <a:ea typeface="微软雅黑" pitchFamily="34" charset="-122"/>
              </a:endParaRPr>
            </a:p>
            <a:p>
              <a:r>
                <a:rPr lang="zh-CN" altLang="en-US" sz="1600" b="1" dirty="0" smtClean="0">
                  <a:solidFill>
                    <a:schemeClr val="accent1"/>
                  </a:solidFill>
                  <a:latin typeface="微软雅黑" pitchFamily="34" charset="-122"/>
                  <a:ea typeface="微软雅黑" pitchFamily="34" charset="-122"/>
                </a:rPr>
                <a:t>面料以国产为主，品种单一</a:t>
              </a:r>
              <a:endParaRPr lang="en-US" altLang="zh-CN" sz="1600" b="1" dirty="0">
                <a:solidFill>
                  <a:schemeClr val="accent1"/>
                </a:solidFill>
                <a:latin typeface="微软雅黑" pitchFamily="34" charset="-122"/>
                <a:ea typeface="微软雅黑" pitchFamily="34" charset="-122"/>
              </a:endParaRPr>
            </a:p>
            <a:p>
              <a:endParaRPr lang="en-US" altLang="zh-CN" sz="1600" b="1" dirty="0">
                <a:solidFill>
                  <a:schemeClr val="bg1"/>
                </a:solidFill>
                <a:latin typeface="微软雅黑" pitchFamily="34" charset="-122"/>
                <a:ea typeface="微软雅黑" pitchFamily="34" charset="-122"/>
              </a:endParaRPr>
            </a:p>
            <a:p>
              <a:endParaRPr lang="en-US" altLang="zh-CN" sz="1200" dirty="0">
                <a:latin typeface="+mn-ea"/>
              </a:endParaRPr>
            </a:p>
          </p:txBody>
        </p:sp>
        <p:sp>
          <p:nvSpPr>
            <p:cNvPr id="67" name="矩形 66"/>
            <p:cNvSpPr/>
            <p:nvPr/>
          </p:nvSpPr>
          <p:spPr>
            <a:xfrm>
              <a:off x="-219347" y="551729"/>
              <a:ext cx="1442338" cy="546613"/>
            </a:xfrm>
            <a:prstGeom prst="rect">
              <a:avLst/>
            </a:prstGeom>
          </p:spPr>
          <p:txBody>
            <a:bodyPr wrap="square">
              <a:spAutoFit/>
            </a:bodyPr>
            <a:lstStyle/>
            <a:p>
              <a:pPr algn="just">
                <a:lnSpc>
                  <a:spcPct val="130000"/>
                </a:lnSpc>
              </a:pPr>
              <a:r>
                <a:rPr lang="zh-CN" altLang="en-US" sz="2000" b="1" spc="300" dirty="0">
                  <a:solidFill>
                    <a:srgbClr val="FF0000"/>
                  </a:solidFill>
                  <a:latin typeface="微软雅黑" pitchFamily="34" charset="-122"/>
                  <a:ea typeface="微软雅黑" pitchFamily="34" charset="-122"/>
                </a:rPr>
                <a:t>缺陷</a:t>
              </a:r>
            </a:p>
          </p:txBody>
        </p:sp>
      </p:grpSp>
      <p:sp>
        <p:nvSpPr>
          <p:cNvPr id="68" name="文本框 185"/>
          <p:cNvSpPr txBox="1"/>
          <p:nvPr/>
        </p:nvSpPr>
        <p:spPr>
          <a:xfrm>
            <a:off x="3002037" y="1102130"/>
            <a:ext cx="5572446" cy="400110"/>
          </a:xfrm>
          <a:prstGeom prst="rect">
            <a:avLst/>
          </a:prstGeom>
          <a:noFill/>
        </p:spPr>
        <p:txBody>
          <a:bodyPr wrap="square" rtlCol="0">
            <a:spAutoFit/>
          </a:bodyPr>
          <a:lstStyle/>
          <a:p>
            <a:pPr algn="ctr"/>
            <a:r>
              <a:rPr lang="zh-CN" altLang="en-US" sz="2000" b="1" spc="300" dirty="0" smtClean="0">
                <a:solidFill>
                  <a:schemeClr val="accent1"/>
                </a:solidFill>
                <a:latin typeface="微软雅黑" panose="020B0503020204020204" pitchFamily="34" charset="-122"/>
                <a:ea typeface="微软雅黑" panose="020B0503020204020204" pitchFamily="34" charset="-122"/>
              </a:rPr>
              <a:t>品牌服装企业推出的定制服务</a:t>
            </a:r>
            <a:endParaRPr lang="zh-CN" altLang="en-US" sz="2000" b="1" spc="300" dirty="0">
              <a:solidFill>
                <a:schemeClr val="accent1"/>
              </a:solidFill>
              <a:latin typeface="微软雅黑" panose="020B0503020204020204" pitchFamily="34" charset="-122"/>
              <a:ea typeface="微软雅黑" panose="020B0503020204020204" pitchFamily="34" charset="-122"/>
            </a:endParaRPr>
          </a:p>
        </p:txBody>
      </p:sp>
      <p:sp>
        <p:nvSpPr>
          <p:cNvPr id="69" name="矩形 68"/>
          <p:cNvSpPr/>
          <p:nvPr/>
        </p:nvSpPr>
        <p:spPr>
          <a:xfrm>
            <a:off x="1777901" y="2251550"/>
            <a:ext cx="1442338" cy="453457"/>
          </a:xfrm>
          <a:prstGeom prst="rect">
            <a:avLst/>
          </a:prstGeom>
        </p:spPr>
        <p:txBody>
          <a:bodyPr wrap="square">
            <a:spAutoFit/>
          </a:bodyPr>
          <a:lstStyle/>
          <a:p>
            <a:pPr algn="just">
              <a:lnSpc>
                <a:spcPct val="130000"/>
              </a:lnSpc>
            </a:pPr>
            <a:r>
              <a:rPr lang="zh-CN" altLang="en-US" sz="2000" b="1" spc="300" dirty="0" smtClean="0">
                <a:solidFill>
                  <a:srgbClr val="FF0000"/>
                </a:solidFill>
                <a:latin typeface="微软雅黑" pitchFamily="34" charset="-122"/>
                <a:ea typeface="微软雅黑" pitchFamily="34" charset="-122"/>
              </a:rPr>
              <a:t>优势</a:t>
            </a:r>
            <a:endParaRPr lang="zh-CN" altLang="en-US" sz="2000" b="1" spc="300" dirty="0">
              <a:solidFill>
                <a:srgbClr val="FF0000"/>
              </a:solidFill>
              <a:latin typeface="微软雅黑" pitchFamily="34" charset="-122"/>
              <a:ea typeface="微软雅黑" pitchFamily="34" charset="-122"/>
            </a:endParaRPr>
          </a:p>
        </p:txBody>
      </p:sp>
      <p:sp>
        <p:nvSpPr>
          <p:cNvPr id="70" name="矩形 69"/>
          <p:cNvSpPr/>
          <p:nvPr/>
        </p:nvSpPr>
        <p:spPr>
          <a:xfrm>
            <a:off x="1777901" y="2648094"/>
            <a:ext cx="2298726" cy="1261884"/>
          </a:xfrm>
          <a:prstGeom prst="rect">
            <a:avLst/>
          </a:prstGeom>
        </p:spPr>
        <p:txBody>
          <a:bodyPr wrap="square">
            <a:spAutoFit/>
          </a:bodyPr>
          <a:lstStyle/>
          <a:p>
            <a:r>
              <a:rPr lang="zh-CN" altLang="en-US" sz="1600" b="1" dirty="0" smtClean="0">
                <a:solidFill>
                  <a:schemeClr val="accent1"/>
                </a:solidFill>
                <a:latin typeface="微软雅黑" pitchFamily="34" charset="-122"/>
                <a:ea typeface="微软雅黑" pitchFamily="34" charset="-122"/>
              </a:rPr>
              <a:t>品牌</a:t>
            </a:r>
            <a:endParaRPr lang="en-US" altLang="zh-CN" sz="1600" b="1" dirty="0" smtClean="0">
              <a:solidFill>
                <a:schemeClr val="accent1"/>
              </a:solidFill>
              <a:latin typeface="微软雅黑" pitchFamily="34" charset="-122"/>
              <a:ea typeface="微软雅黑" pitchFamily="34" charset="-122"/>
            </a:endParaRPr>
          </a:p>
          <a:p>
            <a:r>
              <a:rPr lang="zh-CN" altLang="en-US" sz="1600" b="1" dirty="0" smtClean="0">
                <a:solidFill>
                  <a:schemeClr val="accent1"/>
                </a:solidFill>
                <a:latin typeface="微软雅黑" pitchFamily="34" charset="-122"/>
                <a:ea typeface="微软雅黑" pitchFamily="34" charset="-122"/>
              </a:rPr>
              <a:t>设备相对先进</a:t>
            </a:r>
            <a:endParaRPr lang="en-US" altLang="zh-CN" sz="1600" b="1" dirty="0" smtClean="0">
              <a:solidFill>
                <a:schemeClr val="accent1"/>
              </a:solidFill>
              <a:latin typeface="微软雅黑" pitchFamily="34" charset="-122"/>
              <a:ea typeface="微软雅黑" pitchFamily="34" charset="-122"/>
            </a:endParaRPr>
          </a:p>
          <a:p>
            <a:r>
              <a:rPr lang="zh-CN" altLang="en-US" sz="1600" b="1" dirty="0" smtClean="0">
                <a:solidFill>
                  <a:schemeClr val="accent1"/>
                </a:solidFill>
                <a:latin typeface="微软雅黑" pitchFamily="34" charset="-122"/>
                <a:ea typeface="微软雅黑" pitchFamily="34" charset="-122"/>
              </a:rPr>
              <a:t>做工稳定</a:t>
            </a:r>
            <a:endParaRPr lang="en-US" altLang="zh-CN" sz="1600" b="1" dirty="0" smtClean="0">
              <a:solidFill>
                <a:schemeClr val="accent1"/>
              </a:solidFill>
              <a:latin typeface="微软雅黑" pitchFamily="34" charset="-122"/>
              <a:ea typeface="微软雅黑" pitchFamily="34" charset="-122"/>
            </a:endParaRPr>
          </a:p>
          <a:p>
            <a:r>
              <a:rPr lang="zh-CN" altLang="en-US" sz="1600" b="1" dirty="0" smtClean="0">
                <a:solidFill>
                  <a:schemeClr val="accent1"/>
                </a:solidFill>
                <a:latin typeface="微软雅黑" pitchFamily="34" charset="-122"/>
                <a:ea typeface="微软雅黑" pitchFamily="34" charset="-122"/>
              </a:rPr>
              <a:t>面料成本相对低</a:t>
            </a:r>
            <a:endParaRPr lang="en-US" altLang="zh-CN" sz="1600" b="1" dirty="0">
              <a:solidFill>
                <a:schemeClr val="accent1"/>
              </a:solidFill>
              <a:latin typeface="微软雅黑" pitchFamily="34" charset="-122"/>
              <a:ea typeface="微软雅黑" pitchFamily="34" charset="-122"/>
            </a:endParaRPr>
          </a:p>
          <a:p>
            <a:endParaRPr lang="en-US" altLang="zh-CN" sz="1200" dirty="0">
              <a:latin typeface="+mn-ea"/>
            </a:endParaRPr>
          </a:p>
        </p:txBody>
      </p:sp>
    </p:spTree>
    <p:extLst>
      <p:ext uri="{BB962C8B-B14F-4D97-AF65-F5344CB8AC3E}">
        <p14:creationId xmlns:p14="http://schemas.microsoft.com/office/powerpoint/2010/main" val="3357364097"/>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14" presetClass="entr" presetSubtype="1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randombar(horizontal)">
                                      <p:cBhvr>
                                        <p:cTn id="15" dur="500"/>
                                        <p:tgtEl>
                                          <p:spTgt spid="68"/>
                                        </p:tgtEl>
                                      </p:cBhvr>
                                    </p:animEffect>
                                  </p:childTnLst>
                                </p:cTn>
                              </p:par>
                            </p:childTnLst>
                          </p:cTn>
                        </p:par>
                        <p:par>
                          <p:cTn id="16" fill="hold">
                            <p:stCondLst>
                              <p:cond delay="1220"/>
                            </p:stCondLst>
                            <p:childTnLst>
                              <p:par>
                                <p:cTn id="17" presetID="47"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2220"/>
                            </p:stCondLst>
                            <p:childTnLst>
                              <p:par>
                                <p:cTn id="23" presetID="22" presetClass="entr" presetSubtype="8"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2.6</a:t>
            </a:r>
            <a:r>
              <a:rPr lang="zh-CN" altLang="en-US" sz="2800" dirty="0" smtClean="0">
                <a:solidFill>
                  <a:schemeClr val="accent2"/>
                </a:solidFill>
                <a:latin typeface="微软雅黑"/>
                <a:ea typeface="微软雅黑"/>
              </a:rPr>
              <a:t>我们如何解决问题</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graphicFrame>
        <p:nvGraphicFramePr>
          <p:cNvPr id="19" name="图示 18"/>
          <p:cNvGraphicFramePr/>
          <p:nvPr>
            <p:extLst>
              <p:ext uri="{D42A27DB-BD31-4B8C-83A1-F6EECF244321}">
                <p14:modId xmlns:p14="http://schemas.microsoft.com/office/powerpoint/2010/main" val="2674825673"/>
              </p:ext>
            </p:extLst>
          </p:nvPr>
        </p:nvGraphicFramePr>
        <p:xfrm>
          <a:off x="337741" y="718608"/>
          <a:ext cx="11521280" cy="602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76571"/>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2.7 </a:t>
            </a:r>
            <a:r>
              <a:rPr lang="zh-CN" altLang="en-US" sz="2800" dirty="0" smtClean="0">
                <a:solidFill>
                  <a:schemeClr val="accent2"/>
                </a:solidFill>
                <a:latin typeface="微软雅黑"/>
                <a:ea typeface="微软雅黑"/>
              </a:rPr>
              <a:t>项目亮点</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graphicFrame>
        <p:nvGraphicFramePr>
          <p:cNvPr id="28" name="图示 27"/>
          <p:cNvGraphicFramePr/>
          <p:nvPr>
            <p:extLst>
              <p:ext uri="{D42A27DB-BD31-4B8C-83A1-F6EECF244321}">
                <p14:modId xmlns:p14="http://schemas.microsoft.com/office/powerpoint/2010/main" val="4165413525"/>
              </p:ext>
            </p:extLst>
          </p:nvPr>
        </p:nvGraphicFramePr>
        <p:xfrm>
          <a:off x="1105514" y="938119"/>
          <a:ext cx="10033427" cy="5155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7628305"/>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2.8 </a:t>
            </a:r>
            <a:r>
              <a:rPr lang="zh-CN" altLang="en-US" sz="2800" dirty="0" smtClean="0">
                <a:solidFill>
                  <a:schemeClr val="accent2"/>
                </a:solidFill>
                <a:latin typeface="微软雅黑"/>
                <a:ea typeface="微软雅黑"/>
              </a:rPr>
              <a:t>可行性分析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89" y="670769"/>
            <a:ext cx="6984776" cy="5926583"/>
          </a:xfrm>
          <a:prstGeom prst="rect">
            <a:avLst/>
          </a:prstGeom>
        </p:spPr>
      </p:pic>
    </p:spTree>
    <p:extLst>
      <p:ext uri="{BB962C8B-B14F-4D97-AF65-F5344CB8AC3E}">
        <p14:creationId xmlns:p14="http://schemas.microsoft.com/office/powerpoint/2010/main" val="1015904625"/>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2.8.1</a:t>
            </a:r>
            <a:r>
              <a:rPr lang="zh-CN" altLang="en-US" sz="2800" dirty="0" smtClean="0">
                <a:solidFill>
                  <a:schemeClr val="accent2"/>
                </a:solidFill>
                <a:latin typeface="微软雅黑"/>
                <a:ea typeface="微软雅黑"/>
              </a:rPr>
              <a:t>专营店盈利分析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89" y="692696"/>
            <a:ext cx="6696743" cy="5805264"/>
          </a:xfrm>
          <a:prstGeom prst="rect">
            <a:avLst/>
          </a:prstGeom>
        </p:spPr>
      </p:pic>
    </p:spTree>
    <p:extLst>
      <p:ext uri="{BB962C8B-B14F-4D97-AF65-F5344CB8AC3E}">
        <p14:creationId xmlns:p14="http://schemas.microsoft.com/office/powerpoint/2010/main" val="2219176303"/>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smtClean="0">
                <a:solidFill>
                  <a:schemeClr val="accent2"/>
                </a:solidFill>
                <a:latin typeface="微软雅黑"/>
                <a:ea typeface="微软雅黑"/>
              </a:rPr>
              <a:t>公司</a:t>
            </a:r>
            <a:r>
              <a:rPr lang="zh-CN" altLang="en-US" sz="4800" b="1" dirty="0">
                <a:solidFill>
                  <a:schemeClr val="accent2"/>
                </a:solidFill>
                <a:latin typeface="微软雅黑"/>
                <a:ea typeface="微软雅黑"/>
              </a:rPr>
              <a:t>（</a:t>
            </a:r>
            <a:r>
              <a:rPr lang="zh-CN" altLang="en-US" sz="4800" b="1" dirty="0" smtClean="0">
                <a:solidFill>
                  <a:schemeClr val="accent2"/>
                </a:solidFill>
                <a:latin typeface="微软雅黑"/>
                <a:ea typeface="微软雅黑"/>
              </a:rPr>
              <a:t>团队）介绍</a:t>
            </a:r>
            <a:endParaRPr lang="zh-CN" altLang="en-US" sz="4800" b="1" dirty="0">
              <a:solidFill>
                <a:schemeClr val="accent2"/>
              </a:solidFill>
              <a:latin typeface="微软雅黑"/>
              <a:ea typeface="微软雅黑"/>
            </a:endParaRP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10"/>
          <p:cNvSpPr>
            <a:spLocks noEditPoints="1"/>
          </p:cNvSpPr>
          <p:nvPr/>
        </p:nvSpPr>
        <p:spPr bwMode="auto">
          <a:xfrm>
            <a:off x="5413863" y="1700808"/>
            <a:ext cx="1369074" cy="1320696"/>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Oval 39"/>
          <p:cNvSpPr>
            <a:spLocks noChangeAspect="1" noChangeArrowheads="1"/>
          </p:cNvSpPr>
          <p:nvPr/>
        </p:nvSpPr>
        <p:spPr bwMode="auto">
          <a:xfrm>
            <a:off x="3841073"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39" name="Oval 42"/>
          <p:cNvSpPr>
            <a:spLocks noChangeAspect="1" noChangeArrowheads="1"/>
          </p:cNvSpPr>
          <p:nvPr/>
        </p:nvSpPr>
        <p:spPr bwMode="auto">
          <a:xfrm>
            <a:off x="6494611"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40" name="TextBox 39"/>
          <p:cNvSpPr txBox="1"/>
          <p:nvPr/>
        </p:nvSpPr>
        <p:spPr>
          <a:xfrm>
            <a:off x="4204290" y="4797152"/>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公司</a:t>
            </a:r>
            <a:r>
              <a:rPr lang="en-US" altLang="zh-CN" sz="2000" dirty="0" smtClean="0">
                <a:solidFill>
                  <a:schemeClr val="accent2"/>
                </a:solidFill>
                <a:latin typeface="+mn-ea"/>
                <a:ea typeface="+mn-ea"/>
              </a:rPr>
              <a:t>(</a:t>
            </a:r>
            <a:r>
              <a:rPr lang="zh-CN" altLang="en-US" sz="2000" dirty="0" smtClean="0">
                <a:solidFill>
                  <a:schemeClr val="accent2"/>
                </a:solidFill>
                <a:latin typeface="+mn-ea"/>
                <a:ea typeface="+mn-ea"/>
              </a:rPr>
              <a:t>团队</a:t>
            </a:r>
            <a:r>
              <a:rPr lang="en-US" altLang="zh-CN" sz="2000" dirty="0" smtClean="0">
                <a:solidFill>
                  <a:schemeClr val="accent2"/>
                </a:solidFill>
                <a:latin typeface="+mn-ea"/>
                <a:ea typeface="+mn-ea"/>
              </a:rPr>
              <a:t>)</a:t>
            </a:r>
            <a:r>
              <a:rPr lang="zh-CN" altLang="en-US" sz="2000" dirty="0" smtClean="0">
                <a:solidFill>
                  <a:schemeClr val="accent2"/>
                </a:solidFill>
                <a:latin typeface="+mn-ea"/>
                <a:ea typeface="+mn-ea"/>
              </a:rPr>
              <a:t>简介</a:t>
            </a:r>
            <a:endParaRPr lang="zh-CN" altLang="en-US" sz="2000" dirty="0">
              <a:solidFill>
                <a:schemeClr val="accent2"/>
              </a:solidFill>
              <a:latin typeface="+mn-ea"/>
              <a:ea typeface="+mn-ea"/>
            </a:endParaRPr>
          </a:p>
        </p:txBody>
      </p:sp>
      <p:sp>
        <p:nvSpPr>
          <p:cNvPr id="45" name="TextBox 44"/>
          <p:cNvSpPr txBox="1"/>
          <p:nvPr/>
        </p:nvSpPr>
        <p:spPr>
          <a:xfrm>
            <a:off x="6857828" y="4797152"/>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核心成员介绍</a:t>
            </a:r>
            <a:endParaRPr lang="zh-CN" altLang="en-US" sz="2000" dirty="0">
              <a:solidFill>
                <a:schemeClr val="accent2"/>
              </a:solidFill>
              <a:latin typeface="+mn-ea"/>
              <a:ea typeface="+mn-ea"/>
            </a:endParaRPr>
          </a:p>
        </p:txBody>
      </p:sp>
      <p:sp>
        <p:nvSpPr>
          <p:cNvPr id="48" name="Oval 39"/>
          <p:cNvSpPr>
            <a:spLocks noChangeAspect="1" noChangeArrowheads="1"/>
          </p:cNvSpPr>
          <p:nvPr/>
        </p:nvSpPr>
        <p:spPr bwMode="auto">
          <a:xfrm>
            <a:off x="3841073" y="529802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50" name="TextBox 49"/>
          <p:cNvSpPr txBox="1"/>
          <p:nvPr/>
        </p:nvSpPr>
        <p:spPr>
          <a:xfrm>
            <a:off x="4204290" y="5206585"/>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组织结构</a:t>
            </a:r>
            <a:endParaRPr lang="zh-CN" altLang="en-US" sz="2000" dirty="0">
              <a:solidFill>
                <a:schemeClr val="accent2"/>
              </a:solidFill>
              <a:latin typeface="+mn-ea"/>
              <a:ea typeface="+mn-ea"/>
            </a:endParaRPr>
          </a:p>
        </p:txBody>
      </p:sp>
    </p:spTree>
    <p:extLst>
      <p:ext uri="{BB962C8B-B14F-4D97-AF65-F5344CB8AC3E}">
        <p14:creationId xmlns:p14="http://schemas.microsoft.com/office/powerpoint/2010/main" val="3291708184"/>
      </p:ext>
    </p:extLst>
  </p:cSld>
  <p:clrMapOvr>
    <a:masterClrMapping/>
  </p:clrMapOvr>
  <p:transition spd="slow" advTm="522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 calcmode="lin" valueType="num">
                                      <p:cBhvr>
                                        <p:cTn id="17" dur="500" fill="hold"/>
                                        <p:tgtEl>
                                          <p:spTgt spid="19"/>
                                        </p:tgtEl>
                                        <p:attrNameLst>
                                          <p:attrName>style.rotation</p:attrName>
                                        </p:attrNameLst>
                                      </p:cBhvr>
                                      <p:tavLst>
                                        <p:tav tm="0">
                                          <p:val>
                                            <p:fltVal val="90"/>
                                          </p:val>
                                        </p:tav>
                                        <p:tav tm="100000">
                                          <p:val>
                                            <p:fltVal val="0"/>
                                          </p:val>
                                        </p:tav>
                                      </p:tavLst>
                                    </p:anim>
                                    <p:animEffect transition="in" filter="fade">
                                      <p:cBhvr>
                                        <p:cTn id="18" dur="500"/>
                                        <p:tgtEl>
                                          <p:spTgt spid="19"/>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8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350"/>
                            </p:stCondLst>
                            <p:childTnLst>
                              <p:par>
                                <p:cTn id="32" presetID="2" presetClass="entr" presetSubtype="12"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0-#ppt_w/2"/>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par>
                          <p:cTn id="44" fill="hold">
                            <p:stCondLst>
                              <p:cond delay="405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2" presetClass="entr" presetSubtype="8" fill="hold" grpId="0" nodeType="withEffect">
                                  <p:stCondLst>
                                    <p:cond delay="20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36" grpId="0" animBg="1"/>
      <p:bldP spid="39" grpId="0" animBg="1"/>
      <p:bldP spid="40" grpId="0"/>
      <p:bldP spid="45" grpId="0"/>
      <p:bldP spid="48"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2.8.2 </a:t>
            </a:r>
            <a:r>
              <a:rPr lang="zh-CN" altLang="en-US" sz="2800" dirty="0" smtClean="0">
                <a:solidFill>
                  <a:schemeClr val="accent2"/>
                </a:solidFill>
                <a:latin typeface="微软雅黑"/>
                <a:ea typeface="微软雅黑"/>
              </a:rPr>
              <a:t>服务点盈利分析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021" y="620688"/>
            <a:ext cx="6408712" cy="6165304"/>
          </a:xfrm>
          <a:prstGeom prst="rect">
            <a:avLst/>
          </a:prstGeom>
        </p:spPr>
      </p:pic>
    </p:spTree>
    <p:extLst>
      <p:ext uri="{BB962C8B-B14F-4D97-AF65-F5344CB8AC3E}">
        <p14:creationId xmlns:p14="http://schemas.microsoft.com/office/powerpoint/2010/main" val="3458549206"/>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2.8.3  </a:t>
            </a:r>
            <a:r>
              <a:rPr lang="zh-CN" altLang="en-US" sz="2800" dirty="0" smtClean="0">
                <a:solidFill>
                  <a:schemeClr val="accent2"/>
                </a:solidFill>
                <a:latin typeface="微软雅黑"/>
                <a:ea typeface="微软雅黑"/>
              </a:rPr>
              <a:t>单店业绩增长理论依据</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2</a:t>
            </a:r>
            <a:endParaRPr lang="zh-CN" altLang="en-US" dirty="0">
              <a:solidFill>
                <a:schemeClr val="accent2"/>
              </a:solidFill>
            </a:endParaRPr>
          </a:p>
        </p:txBody>
      </p:sp>
      <p:graphicFrame>
        <p:nvGraphicFramePr>
          <p:cNvPr id="5" name="图示 4"/>
          <p:cNvGraphicFramePr/>
          <p:nvPr>
            <p:extLst>
              <p:ext uri="{D42A27DB-BD31-4B8C-83A1-F6EECF244321}">
                <p14:modId xmlns:p14="http://schemas.microsoft.com/office/powerpoint/2010/main" val="2339775032"/>
              </p:ext>
            </p:extLst>
          </p:nvPr>
        </p:nvGraphicFramePr>
        <p:xfrm>
          <a:off x="2032794" y="980728"/>
          <a:ext cx="8131175" cy="5420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8032603"/>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smtClean="0">
                <a:solidFill>
                  <a:schemeClr val="accent2"/>
                </a:solidFill>
                <a:latin typeface="微软雅黑"/>
                <a:ea typeface="微软雅黑"/>
              </a:rPr>
              <a:t>产品和运营</a:t>
            </a:r>
            <a:endParaRPr lang="zh-CN" altLang="en-US" sz="4800" b="1" dirty="0">
              <a:solidFill>
                <a:schemeClr val="accent2"/>
              </a:solidFill>
              <a:latin typeface="微软雅黑"/>
              <a:ea typeface="微软雅黑"/>
            </a:endParaRP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2"/>
          <p:cNvSpPr>
            <a:spLocks noEditPoints="1"/>
          </p:cNvSpPr>
          <p:nvPr/>
        </p:nvSpPr>
        <p:spPr bwMode="auto">
          <a:xfrm>
            <a:off x="5517800" y="1904685"/>
            <a:ext cx="1161162" cy="115627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1"/>
          <p:cNvSpPr>
            <a:spLocks noChangeAspect="1" noChangeArrowheads="1"/>
          </p:cNvSpPr>
          <p:nvPr/>
        </p:nvSpPr>
        <p:spPr bwMode="auto">
          <a:xfrm>
            <a:off x="3841073" y="5785241"/>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产品概述</a:t>
            </a:r>
            <a:endParaRPr lang="zh-CN" altLang="en-US" sz="2000" dirty="0">
              <a:solidFill>
                <a:schemeClr val="accent2"/>
              </a:solidFill>
              <a:latin typeface="+mn-ea"/>
              <a:ea typeface="+mn-ea"/>
            </a:endParaRPr>
          </a:p>
        </p:txBody>
      </p:sp>
      <p:sp>
        <p:nvSpPr>
          <p:cNvPr id="21" name="TextBox 20"/>
          <p:cNvSpPr txBox="1"/>
          <p:nvPr/>
        </p:nvSpPr>
        <p:spPr>
          <a:xfrm>
            <a:off x="4204290" y="5250915"/>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商业模式</a:t>
            </a:r>
            <a:endParaRPr lang="zh-CN" altLang="en-US" sz="2000" dirty="0">
              <a:solidFill>
                <a:schemeClr val="accent2"/>
              </a:solidFill>
              <a:latin typeface="+mn-ea"/>
              <a:ea typeface="+mn-ea"/>
            </a:endParaRPr>
          </a:p>
        </p:txBody>
      </p:sp>
      <p:sp>
        <p:nvSpPr>
          <p:cNvPr id="22" name="TextBox 21"/>
          <p:cNvSpPr txBox="1"/>
          <p:nvPr/>
        </p:nvSpPr>
        <p:spPr>
          <a:xfrm>
            <a:off x="4204290" y="5616242"/>
            <a:ext cx="2264889" cy="553998"/>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r>
              <a:rPr lang="zh-CN" altLang="en-US" sz="2000" dirty="0" smtClean="0">
                <a:solidFill>
                  <a:schemeClr val="accent2"/>
                </a:solidFill>
              </a:rPr>
              <a:t>线下推广</a:t>
            </a:r>
            <a:r>
              <a:rPr lang="zh-CN" altLang="en-US" sz="2000" dirty="0">
                <a:solidFill>
                  <a:schemeClr val="accent2"/>
                </a:solidFill>
              </a:rPr>
              <a:t>计划</a:t>
            </a:r>
          </a:p>
        </p:txBody>
      </p:sp>
      <p:sp>
        <p:nvSpPr>
          <p:cNvPr id="23" name="TextBox 22"/>
          <p:cNvSpPr txBox="1"/>
          <p:nvPr/>
        </p:nvSpPr>
        <p:spPr>
          <a:xfrm>
            <a:off x="6857828" y="569318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加盟商推广</a:t>
            </a:r>
            <a:endParaRPr lang="zh-CN" altLang="en-US" sz="2000" dirty="0">
              <a:solidFill>
                <a:schemeClr val="accent2"/>
              </a:solidFill>
              <a:latin typeface="+mn-ea"/>
              <a:ea typeface="+mn-ea"/>
            </a:endParaRPr>
          </a:p>
        </p:txBody>
      </p:sp>
      <p:sp>
        <p:nvSpPr>
          <p:cNvPr id="24" name="Oval 42"/>
          <p:cNvSpPr>
            <a:spLocks noChangeAspect="1" noChangeArrowheads="1"/>
          </p:cNvSpPr>
          <p:nvPr/>
        </p:nvSpPr>
        <p:spPr bwMode="auto">
          <a:xfrm>
            <a:off x="6494611"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产品形式</a:t>
            </a:r>
            <a:endParaRPr lang="zh-CN" altLang="en-US" sz="2000" dirty="0">
              <a:solidFill>
                <a:schemeClr val="accent2"/>
              </a:solidFill>
              <a:latin typeface="+mn-ea"/>
              <a:ea typeface="+mn-ea"/>
            </a:endParaRPr>
          </a:p>
        </p:txBody>
      </p:sp>
      <p:sp>
        <p:nvSpPr>
          <p:cNvPr id="26" name="Oval 42"/>
          <p:cNvSpPr>
            <a:spLocks noChangeAspect="1" noChangeArrowheads="1"/>
          </p:cNvSpPr>
          <p:nvPr/>
        </p:nvSpPr>
        <p:spPr bwMode="auto">
          <a:xfrm>
            <a:off x="6494611" y="578462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50915"/>
            <a:ext cx="2264889" cy="400110"/>
          </a:xfrm>
          <a:prstGeom prst="rect">
            <a:avLst/>
          </a:prstGeom>
          <a:noFill/>
        </p:spPr>
        <p:txBody>
          <a:bodyPr wrap="square" rtlCol="0">
            <a:spAutoFit/>
          </a:bodyPr>
          <a:lstStyle/>
          <a:p>
            <a:r>
              <a:rPr lang="zh-CN" altLang="en-US" sz="2000" dirty="0" smtClean="0">
                <a:solidFill>
                  <a:schemeClr val="accent2"/>
                </a:solidFill>
                <a:latin typeface="+mn-ea"/>
              </a:rPr>
              <a:t>线上营销</a:t>
            </a:r>
            <a:r>
              <a:rPr lang="zh-CN" altLang="en-US" sz="2000" dirty="0">
                <a:solidFill>
                  <a:schemeClr val="accent2"/>
                </a:solidFill>
                <a:latin typeface="+mn-ea"/>
              </a:rPr>
              <a:t>方案</a:t>
            </a:r>
          </a:p>
        </p:txBody>
      </p:sp>
      <p:sp>
        <p:nvSpPr>
          <p:cNvPr id="29" name="Oval 41"/>
          <p:cNvSpPr>
            <a:spLocks noChangeAspect="1" noChangeArrowheads="1"/>
          </p:cNvSpPr>
          <p:nvPr/>
        </p:nvSpPr>
        <p:spPr bwMode="auto">
          <a:xfrm>
            <a:off x="3841073" y="6170240"/>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30" name="TextBox 29"/>
          <p:cNvSpPr txBox="1"/>
          <p:nvPr/>
        </p:nvSpPr>
        <p:spPr>
          <a:xfrm>
            <a:off x="4217967" y="6028428"/>
            <a:ext cx="2264889" cy="499624"/>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r>
              <a:rPr lang="zh-CN" altLang="en-US" sz="2000" dirty="0" smtClean="0">
                <a:solidFill>
                  <a:schemeClr val="accent2"/>
                </a:solidFill>
              </a:rPr>
              <a:t>销售组成</a:t>
            </a:r>
            <a:endParaRPr lang="zh-CN" altLang="en-US" sz="2000" dirty="0">
              <a:solidFill>
                <a:schemeClr val="accent2"/>
              </a:solidFill>
            </a:endParaRPr>
          </a:p>
        </p:txBody>
      </p:sp>
      <p:sp>
        <p:nvSpPr>
          <p:cNvPr id="31" name="Oval 42"/>
          <p:cNvSpPr>
            <a:spLocks noChangeAspect="1" noChangeArrowheads="1"/>
          </p:cNvSpPr>
          <p:nvPr/>
        </p:nvSpPr>
        <p:spPr bwMode="auto">
          <a:xfrm>
            <a:off x="6511516" y="6205111"/>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32" name="TextBox 31"/>
          <p:cNvSpPr txBox="1"/>
          <p:nvPr/>
        </p:nvSpPr>
        <p:spPr>
          <a:xfrm>
            <a:off x="6857827" y="6113670"/>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价格定位</a:t>
            </a:r>
            <a:endParaRPr lang="zh-CN" altLang="en-US" sz="2000" dirty="0">
              <a:solidFill>
                <a:schemeClr val="accent2"/>
              </a:solidFill>
              <a:latin typeface="+mn-ea"/>
              <a:ea typeface="+mn-ea"/>
            </a:endParaRPr>
          </a:p>
        </p:txBody>
      </p:sp>
    </p:spTree>
    <p:extLst>
      <p:ext uri="{BB962C8B-B14F-4D97-AF65-F5344CB8AC3E}">
        <p14:creationId xmlns:p14="http://schemas.microsoft.com/office/powerpoint/2010/main" val="705206260"/>
      </p:ext>
    </p:extLst>
  </p:cSld>
  <p:clrMapOvr>
    <a:masterClrMapping/>
  </p:clrMapOvr>
  <p:transition spd="slow" advTm="5622">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20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par>
                                <p:cTn id="75" presetID="2" presetClass="entr" presetSubtype="12" fill="hold" grpId="0" nodeType="withEffect">
                                  <p:stCondLst>
                                    <p:cond delay="20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0-#ppt_w/2"/>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par>
                                <p:cTn id="79" presetID="22" presetClass="entr" presetSubtype="8" fill="hold" grpId="0" nodeType="withEffect">
                                  <p:stCondLst>
                                    <p:cond delay="2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 presetClass="entr" presetSubtype="12" fill="hold" grpId="0" nodeType="withEffect">
                                  <p:stCondLst>
                                    <p:cond delay="500"/>
                                  </p:stCondLst>
                                  <p:childTnLst>
                                    <p:set>
                                      <p:cBhvr>
                                        <p:cTn id="83" dur="1" fill="hold">
                                          <p:stCondLst>
                                            <p:cond delay="0"/>
                                          </p:stCondLst>
                                        </p:cTn>
                                        <p:tgtEl>
                                          <p:spTgt spid="31"/>
                                        </p:tgtEl>
                                        <p:attrNameLst>
                                          <p:attrName>style.visibility</p:attrName>
                                        </p:attrNameLst>
                                      </p:cBhvr>
                                      <p:to>
                                        <p:strVal val="visible"/>
                                      </p:to>
                                    </p:set>
                                    <p:anim calcmode="lin" valueType="num">
                                      <p:cBhvr additive="base">
                                        <p:cTn id="84" dur="500" fill="hold"/>
                                        <p:tgtEl>
                                          <p:spTgt spid="31"/>
                                        </p:tgtEl>
                                        <p:attrNameLst>
                                          <p:attrName>ppt_x</p:attrName>
                                        </p:attrNameLst>
                                      </p:cBhvr>
                                      <p:tavLst>
                                        <p:tav tm="0">
                                          <p:val>
                                            <p:strVal val="0-#ppt_w/2"/>
                                          </p:val>
                                        </p:tav>
                                        <p:tav tm="100000">
                                          <p:val>
                                            <p:strVal val="#ppt_x"/>
                                          </p:val>
                                        </p:tav>
                                      </p:tavLst>
                                    </p:anim>
                                    <p:anim calcmode="lin" valueType="num">
                                      <p:cBhvr additive="base">
                                        <p:cTn id="85" dur="500" fill="hold"/>
                                        <p:tgtEl>
                                          <p:spTgt spid="31"/>
                                        </p:tgtEl>
                                        <p:attrNameLst>
                                          <p:attrName>ppt_y</p:attrName>
                                        </p:attrNameLst>
                                      </p:cBhvr>
                                      <p:tavLst>
                                        <p:tav tm="0">
                                          <p:val>
                                            <p:strVal val="1+#ppt_h/2"/>
                                          </p:val>
                                        </p:tav>
                                        <p:tav tm="100000">
                                          <p:val>
                                            <p:strVal val="#ppt_y"/>
                                          </p:val>
                                        </p:tav>
                                      </p:tavLst>
                                    </p:anim>
                                  </p:childTnLst>
                                </p:cTn>
                              </p:par>
                              <p:par>
                                <p:cTn id="86" presetID="22" presetClass="entr" presetSubtype="8"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left)">
                                      <p:cBhvr>
                                        <p:cTn id="8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8" grpId="0" animBg="1"/>
      <p:bldP spid="19" grpId="0" animBg="1"/>
      <p:bldP spid="20" grpId="0"/>
      <p:bldP spid="21" grpId="0"/>
      <p:bldP spid="22" grpId="0"/>
      <p:bldP spid="23" grpId="0"/>
      <p:bldP spid="24" grpId="0" animBg="1"/>
      <p:bldP spid="25" grpId="0"/>
      <p:bldP spid="26" grpId="0" animBg="1"/>
      <p:bldP spid="27" grpId="0"/>
      <p:bldP spid="29" grpId="0" animBg="1"/>
      <p:bldP spid="30" grpId="0"/>
      <p:bldP spid="31" grpId="0" animBg="1"/>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3.1 </a:t>
            </a:r>
            <a:r>
              <a:rPr lang="zh-CN" altLang="en-US" sz="2800" dirty="0" smtClean="0">
                <a:solidFill>
                  <a:schemeClr val="accent2"/>
                </a:solidFill>
                <a:latin typeface="微软雅黑"/>
                <a:ea typeface="微软雅黑"/>
              </a:rPr>
              <a:t>产品概述</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3</a:t>
            </a:r>
            <a:endParaRPr lang="zh-CN" altLang="en-US" dirty="0">
              <a:solidFill>
                <a:schemeClr val="accent2"/>
              </a:solidFill>
            </a:endParaRPr>
          </a:p>
        </p:txBody>
      </p:sp>
      <p:sp>
        <p:nvSpPr>
          <p:cNvPr id="19" name="Rectangle 15"/>
          <p:cNvSpPr>
            <a:spLocks noChangeArrowheads="1"/>
          </p:cNvSpPr>
          <p:nvPr/>
        </p:nvSpPr>
        <p:spPr bwMode="auto">
          <a:xfrm>
            <a:off x="923925" y="5030788"/>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1"/>
          <p:cNvSpPr>
            <a:spLocks noChangeArrowheads="1"/>
          </p:cNvSpPr>
          <p:nvPr/>
        </p:nvSpPr>
        <p:spPr bwMode="auto">
          <a:xfrm>
            <a:off x="923925" y="3152776"/>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Rectangle 8"/>
          <p:cNvSpPr>
            <a:spLocks noChangeArrowheads="1"/>
          </p:cNvSpPr>
          <p:nvPr/>
        </p:nvSpPr>
        <p:spPr bwMode="auto">
          <a:xfrm>
            <a:off x="923925" y="977901"/>
            <a:ext cx="6110560" cy="177958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p:cNvSpPr>
          <p:nvPr/>
        </p:nvSpPr>
        <p:spPr bwMode="auto">
          <a:xfrm>
            <a:off x="841375" y="290153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
          <p:cNvSpPr>
            <a:spLocks/>
          </p:cNvSpPr>
          <p:nvPr/>
        </p:nvSpPr>
        <p:spPr bwMode="auto">
          <a:xfrm>
            <a:off x="841375" y="746735"/>
            <a:ext cx="82550" cy="547514"/>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841375" y="764275"/>
            <a:ext cx="2843521" cy="423080"/>
          </a:xfrm>
          <a:custGeom>
            <a:avLst/>
            <a:gdLst>
              <a:gd name="T0" fmla="*/ 0 w 2547"/>
              <a:gd name="T1" fmla="*/ 0 h 366"/>
              <a:gd name="T2" fmla="*/ 2547 w 2547"/>
              <a:gd name="T3" fmla="*/ 0 h 366"/>
              <a:gd name="T4" fmla="*/ 2400 w 2547"/>
              <a:gd name="T5" fmla="*/ 185 h 366"/>
              <a:gd name="T6" fmla="*/ 2547 w 2547"/>
              <a:gd name="T7" fmla="*/ 366 h 366"/>
              <a:gd name="T8" fmla="*/ 0 w 2547"/>
              <a:gd name="T9" fmla="*/ 366 h 366"/>
              <a:gd name="T10" fmla="*/ 0 w 2547"/>
              <a:gd name="T11" fmla="*/ 0 h 366"/>
            </a:gdLst>
            <a:ahLst/>
            <a:cxnLst>
              <a:cxn ang="0">
                <a:pos x="T0" y="T1"/>
              </a:cxn>
              <a:cxn ang="0">
                <a:pos x="T2" y="T3"/>
              </a:cxn>
              <a:cxn ang="0">
                <a:pos x="T4" y="T5"/>
              </a:cxn>
              <a:cxn ang="0">
                <a:pos x="T6" y="T7"/>
              </a:cxn>
              <a:cxn ang="0">
                <a:pos x="T8" y="T9"/>
              </a:cxn>
              <a:cxn ang="0">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p:cNvSpPr>
          <p:nvPr/>
        </p:nvSpPr>
        <p:spPr bwMode="auto">
          <a:xfrm>
            <a:off x="841375" y="291907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4"/>
          <p:cNvSpPr>
            <a:spLocks/>
          </p:cNvSpPr>
          <p:nvPr/>
        </p:nvSpPr>
        <p:spPr bwMode="auto">
          <a:xfrm>
            <a:off x="841375" y="479994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841375" y="481748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TextBox 32"/>
          <p:cNvSpPr txBox="1"/>
          <p:nvPr/>
        </p:nvSpPr>
        <p:spPr>
          <a:xfrm>
            <a:off x="923925" y="764704"/>
            <a:ext cx="697627" cy="400110"/>
          </a:xfrm>
          <a:prstGeom prst="rect">
            <a:avLst/>
          </a:prstGeom>
          <a:noFill/>
        </p:spPr>
        <p:txBody>
          <a:bodyPr wrap="none" rtlCol="0">
            <a:spAutoFit/>
          </a:bodyPr>
          <a:lstStyle/>
          <a:p>
            <a:r>
              <a:rPr lang="zh-CN" altLang="en-US" sz="2000" b="1" dirty="0" smtClean="0">
                <a:solidFill>
                  <a:schemeClr val="accent2"/>
                </a:solidFill>
                <a:latin typeface="+mj-ea"/>
                <a:ea typeface="+mj-ea"/>
              </a:rPr>
              <a:t>目的</a:t>
            </a:r>
            <a:endParaRPr lang="zh-CN" altLang="en-US" sz="2000" b="1" dirty="0">
              <a:solidFill>
                <a:schemeClr val="accent2"/>
              </a:solidFill>
              <a:latin typeface="+mj-ea"/>
              <a:ea typeface="+mj-ea"/>
            </a:endParaRPr>
          </a:p>
        </p:txBody>
      </p:sp>
      <p:sp>
        <p:nvSpPr>
          <p:cNvPr id="34" name="TextBox 33"/>
          <p:cNvSpPr txBox="1"/>
          <p:nvPr/>
        </p:nvSpPr>
        <p:spPr>
          <a:xfrm>
            <a:off x="923925" y="2952988"/>
            <a:ext cx="697627" cy="400110"/>
          </a:xfrm>
          <a:prstGeom prst="rect">
            <a:avLst/>
          </a:prstGeom>
          <a:noFill/>
        </p:spPr>
        <p:txBody>
          <a:bodyPr wrap="none" rtlCol="0">
            <a:spAutoFit/>
          </a:bodyPr>
          <a:lstStyle/>
          <a:p>
            <a:r>
              <a:rPr lang="zh-CN" altLang="en-US" sz="2000" b="1" dirty="0" smtClean="0">
                <a:solidFill>
                  <a:schemeClr val="accent2"/>
                </a:solidFill>
                <a:latin typeface="+mj-ea"/>
                <a:ea typeface="+mj-ea"/>
              </a:rPr>
              <a:t>宗旨</a:t>
            </a:r>
            <a:endParaRPr lang="zh-CN" altLang="en-US" sz="2000" b="1" dirty="0">
              <a:solidFill>
                <a:schemeClr val="accent2"/>
              </a:solidFill>
              <a:latin typeface="+mj-ea"/>
              <a:ea typeface="+mj-ea"/>
            </a:endParaRPr>
          </a:p>
        </p:txBody>
      </p:sp>
      <p:sp>
        <p:nvSpPr>
          <p:cNvPr id="35" name="TextBox 34"/>
          <p:cNvSpPr txBox="1"/>
          <p:nvPr/>
        </p:nvSpPr>
        <p:spPr>
          <a:xfrm>
            <a:off x="923925" y="4838095"/>
            <a:ext cx="697627" cy="400110"/>
          </a:xfrm>
          <a:prstGeom prst="rect">
            <a:avLst/>
          </a:prstGeom>
          <a:noFill/>
        </p:spPr>
        <p:txBody>
          <a:bodyPr wrap="none" rtlCol="0">
            <a:spAutoFit/>
          </a:bodyPr>
          <a:lstStyle/>
          <a:p>
            <a:r>
              <a:rPr lang="zh-CN" altLang="en-US" sz="2000" b="1" dirty="0" smtClean="0">
                <a:solidFill>
                  <a:schemeClr val="accent2"/>
                </a:solidFill>
                <a:latin typeface="+mj-ea"/>
                <a:ea typeface="+mj-ea"/>
              </a:rPr>
              <a:t>意义</a:t>
            </a:r>
            <a:endParaRPr lang="zh-CN" altLang="en-US" sz="2000" b="1" dirty="0">
              <a:solidFill>
                <a:schemeClr val="accent2"/>
              </a:solidFill>
              <a:latin typeface="+mj-ea"/>
              <a:ea typeface="+mj-ea"/>
            </a:endParaRPr>
          </a:p>
        </p:txBody>
      </p:sp>
      <p:sp>
        <p:nvSpPr>
          <p:cNvPr id="36" name="TextBox 35"/>
          <p:cNvSpPr txBox="1"/>
          <p:nvPr/>
        </p:nvSpPr>
        <p:spPr>
          <a:xfrm>
            <a:off x="1244255" y="1294249"/>
            <a:ext cx="5577072" cy="923330"/>
          </a:xfrm>
          <a:prstGeom prst="rect">
            <a:avLst/>
          </a:prstGeom>
          <a:noFill/>
        </p:spPr>
        <p:txBody>
          <a:bodyPr wrap="square" rtlCol="0">
            <a:spAutoFit/>
          </a:bodyPr>
          <a:lstStyle/>
          <a:p>
            <a:r>
              <a:rPr lang="zh-CN" altLang="zh-CN" dirty="0"/>
              <a:t>将高端服装私人</a:t>
            </a:r>
            <a:r>
              <a:rPr lang="zh-CN" altLang="zh-CN" dirty="0" smtClean="0"/>
              <a:t>定制</a:t>
            </a:r>
            <a:r>
              <a:rPr lang="zh-CN" altLang="en-US" dirty="0" smtClean="0"/>
              <a:t>多样化、</a:t>
            </a:r>
            <a:r>
              <a:rPr lang="zh-CN" altLang="zh-CN" dirty="0" smtClean="0"/>
              <a:t>产业化</a:t>
            </a:r>
            <a:r>
              <a:rPr lang="zh-CN" altLang="zh-CN" dirty="0"/>
              <a:t>、规模化。并以服装为主导，运用互联网思维，</a:t>
            </a:r>
            <a:r>
              <a:rPr lang="zh-CN" altLang="zh-CN" dirty="0" smtClean="0"/>
              <a:t>统</a:t>
            </a:r>
            <a:r>
              <a:rPr lang="zh-CN" altLang="en-US" dirty="0"/>
              <a:t>率</a:t>
            </a:r>
            <a:r>
              <a:rPr lang="zh-CN" altLang="zh-CN" dirty="0" smtClean="0"/>
              <a:t>与</a:t>
            </a:r>
            <a:r>
              <a:rPr lang="zh-CN" altLang="zh-CN" dirty="0"/>
              <a:t>之相关的时尚产业，打造大生态、全产业链的平台。</a:t>
            </a:r>
          </a:p>
        </p:txBody>
      </p:sp>
      <p:sp>
        <p:nvSpPr>
          <p:cNvPr id="37" name="TextBox 36"/>
          <p:cNvSpPr txBox="1"/>
          <p:nvPr/>
        </p:nvSpPr>
        <p:spPr>
          <a:xfrm>
            <a:off x="1244255" y="3441774"/>
            <a:ext cx="5577072" cy="369332"/>
          </a:xfrm>
          <a:prstGeom prst="rect">
            <a:avLst/>
          </a:prstGeom>
          <a:noFill/>
        </p:spPr>
        <p:txBody>
          <a:bodyPr wrap="square" rtlCol="0">
            <a:spAutoFit/>
          </a:bodyPr>
          <a:lstStyle/>
          <a:p>
            <a:r>
              <a:rPr lang="zh-CN" altLang="zh-CN" dirty="0"/>
              <a:t>打破“时尚”的阶级性，让大众享受</a:t>
            </a:r>
            <a:r>
              <a:rPr lang="zh-CN" altLang="zh-CN" dirty="0" smtClean="0"/>
              <a:t>时尚</a:t>
            </a:r>
            <a:r>
              <a:rPr lang="zh-CN" altLang="en-US" dirty="0" smtClean="0"/>
              <a:t>。</a:t>
            </a:r>
            <a:endParaRPr lang="zh-CN" altLang="en-US" dirty="0">
              <a:solidFill>
                <a:schemeClr val="accent1"/>
              </a:solidFill>
              <a:latin typeface="+mn-ea"/>
              <a:ea typeface="+mn-ea"/>
            </a:endParaRPr>
          </a:p>
        </p:txBody>
      </p:sp>
      <p:sp>
        <p:nvSpPr>
          <p:cNvPr id="38" name="TextBox 37"/>
          <p:cNvSpPr txBox="1"/>
          <p:nvPr/>
        </p:nvSpPr>
        <p:spPr>
          <a:xfrm>
            <a:off x="1244255" y="5325165"/>
            <a:ext cx="5577072" cy="646331"/>
          </a:xfrm>
          <a:prstGeom prst="rect">
            <a:avLst/>
          </a:prstGeom>
          <a:noFill/>
        </p:spPr>
        <p:txBody>
          <a:bodyPr wrap="square" rtlCol="0">
            <a:spAutoFit/>
          </a:bodyPr>
          <a:lstStyle/>
          <a:p>
            <a:r>
              <a:rPr lang="zh-CN" altLang="zh-CN" dirty="0" smtClean="0"/>
              <a:t>颠覆</a:t>
            </a:r>
            <a:r>
              <a:rPr lang="zh-CN" altLang="zh-CN" dirty="0"/>
              <a:t>传统的置衣模式，创造一种“我穿衣，我当家，本人能积极主动参与”的全新置衣理念。</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541" y="977900"/>
            <a:ext cx="4045791" cy="5396173"/>
          </a:xfrm>
          <a:prstGeom prst="rect">
            <a:avLst/>
          </a:prstGeom>
        </p:spPr>
      </p:pic>
    </p:spTree>
    <p:extLst>
      <p:ext uri="{BB962C8B-B14F-4D97-AF65-F5344CB8AC3E}">
        <p14:creationId xmlns:p14="http://schemas.microsoft.com/office/powerpoint/2010/main" val="3274650426"/>
      </p:ext>
    </p:extLst>
  </p:cSld>
  <p:clrMapOvr>
    <a:masterClrMapping/>
  </p:clrMapOvr>
  <mc:AlternateContent xmlns:mc="http://schemas.openxmlformats.org/markup-compatibility/2006" xmlns:p14="http://schemas.microsoft.com/office/powerpoint/2010/main">
    <mc:Choice Requires="p14">
      <p:transition spd="slow" p14:dur="800" advTm="5735">
        <p14:doors dir="vert"/>
      </p:transition>
    </mc:Choice>
    <mc:Fallback xmlns="">
      <p:transition spd="slow" advTm="5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1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340"/>
                            </p:stCondLst>
                            <p:childTnLst>
                              <p:par>
                                <p:cTn id="26" presetID="22" presetClass="entr" presetSubtype="2"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300"/>
                                        <p:tgtEl>
                                          <p:spTgt spid="27"/>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300"/>
                                        <p:tgtEl>
                                          <p:spTgt spid="28"/>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300"/>
                                        <p:tgtEl>
                                          <p:spTgt spid="31"/>
                                        </p:tgtEl>
                                      </p:cBhvr>
                                    </p:animEffect>
                                  </p:childTnLst>
                                </p:cTn>
                              </p:par>
                            </p:childTnLst>
                          </p:cTn>
                        </p:par>
                        <p:par>
                          <p:cTn id="35" fill="hold">
                            <p:stCondLst>
                              <p:cond delay="1640"/>
                            </p:stCondLst>
                            <p:childTnLst>
                              <p:par>
                                <p:cTn id="36" presetID="22" presetClass="entr" presetSubtype="8"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2140"/>
                            </p:stCondLst>
                            <p:childTnLst>
                              <p:par>
                                <p:cTn id="46" presetID="22" presetClass="entr" presetSubtype="8"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childTnLst>
                          </p:cTn>
                        </p:par>
                        <p:par>
                          <p:cTn id="55" fill="hold">
                            <p:stCondLst>
                              <p:cond delay="2640"/>
                            </p:stCondLst>
                            <p:childTnLst>
                              <p:par>
                                <p:cTn id="56" presetID="22" presetClass="entr" presetSubtype="1"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500"/>
                                        <p:tgtEl>
                                          <p:spTgt spid="36"/>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animBg="1"/>
      <p:bldP spid="22" grpId="0" animBg="1"/>
      <p:bldP spid="25"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3.2 </a:t>
            </a:r>
            <a:r>
              <a:rPr lang="zh-CN" altLang="en-US" sz="2800" dirty="0" smtClean="0">
                <a:solidFill>
                  <a:schemeClr val="accent2"/>
                </a:solidFill>
                <a:latin typeface="微软雅黑"/>
                <a:ea typeface="微软雅黑"/>
              </a:rPr>
              <a:t>产品形式</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 </a:t>
            </a:r>
            <a:r>
              <a:rPr lang="en-US" altLang="zh-CN" dirty="0" smtClean="0">
                <a:solidFill>
                  <a:schemeClr val="accent2"/>
                </a:solidFill>
              </a:rPr>
              <a:t>3 </a:t>
            </a:r>
            <a:endParaRPr lang="zh-CN" altLang="en-US" dirty="0">
              <a:solidFill>
                <a:schemeClr val="accent2"/>
              </a:solidFill>
            </a:endParaRPr>
          </a:p>
        </p:txBody>
      </p:sp>
      <p:grpSp>
        <p:nvGrpSpPr>
          <p:cNvPr id="12" name="组合 11"/>
          <p:cNvGrpSpPr/>
          <p:nvPr/>
        </p:nvGrpSpPr>
        <p:grpSpPr>
          <a:xfrm>
            <a:off x="5182632" y="1245685"/>
            <a:ext cx="2015329" cy="2015329"/>
            <a:chOff x="5182632" y="1700808"/>
            <a:chExt cx="2015329" cy="2015329"/>
          </a:xfrm>
        </p:grpSpPr>
        <p:sp>
          <p:nvSpPr>
            <p:cNvPr id="4" name="Oval 6"/>
            <p:cNvSpPr>
              <a:spLocks noChangeArrowheads="1"/>
            </p:cNvSpPr>
            <p:nvPr/>
          </p:nvSpPr>
          <p:spPr bwMode="auto">
            <a:xfrm>
              <a:off x="5182632" y="1700808"/>
              <a:ext cx="2015329" cy="2015329"/>
            </a:xfrm>
            <a:prstGeom prst="ellipse">
              <a:avLst/>
            </a:prstGeom>
            <a:solidFill>
              <a:srgbClr val="93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noEditPoints="1"/>
            </p:cNvSpPr>
            <p:nvPr/>
          </p:nvSpPr>
          <p:spPr bwMode="auto">
            <a:xfrm>
              <a:off x="5769194" y="1999060"/>
              <a:ext cx="886234" cy="1418826"/>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8758812" y="1245685"/>
            <a:ext cx="2016749" cy="2015329"/>
            <a:chOff x="8758812" y="1700808"/>
            <a:chExt cx="2016749" cy="2015329"/>
          </a:xfrm>
        </p:grpSpPr>
        <p:sp>
          <p:nvSpPr>
            <p:cNvPr id="6" name="Oval 8"/>
            <p:cNvSpPr>
              <a:spLocks noChangeArrowheads="1"/>
            </p:cNvSpPr>
            <p:nvPr/>
          </p:nvSpPr>
          <p:spPr bwMode="auto">
            <a:xfrm>
              <a:off x="8758812" y="1700808"/>
              <a:ext cx="2016749" cy="2015329"/>
            </a:xfrm>
            <a:prstGeom prst="ellipse">
              <a:avLst/>
            </a:prstGeom>
            <a:solidFill>
              <a:srgbClr val="E8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9081207" y="2189373"/>
              <a:ext cx="1380479" cy="1038200"/>
            </a:xfrm>
            <a:custGeom>
              <a:avLst/>
              <a:gdLst>
                <a:gd name="T0" fmla="*/ 42 w 1545"/>
                <a:gd name="T1" fmla="*/ 0 h 1162"/>
                <a:gd name="T2" fmla="*/ 0 w 1545"/>
                <a:gd name="T3" fmla="*/ 932 h 1162"/>
                <a:gd name="T4" fmla="*/ 1503 w 1545"/>
                <a:gd name="T5" fmla="*/ 973 h 1162"/>
                <a:gd name="T6" fmla="*/ 1545 w 1545"/>
                <a:gd name="T7" fmla="*/ 41 h 1162"/>
                <a:gd name="T8" fmla="*/ 866 w 1545"/>
                <a:gd name="T9" fmla="*/ 907 h 1162"/>
                <a:gd name="T10" fmla="*/ 850 w 1545"/>
                <a:gd name="T11" fmla="*/ 922 h 1162"/>
                <a:gd name="T12" fmla="*/ 681 w 1545"/>
                <a:gd name="T13" fmla="*/ 907 h 1162"/>
                <a:gd name="T14" fmla="*/ 696 w 1545"/>
                <a:gd name="T15" fmla="*/ 885 h 1162"/>
                <a:gd name="T16" fmla="*/ 866 w 1545"/>
                <a:gd name="T17" fmla="*/ 900 h 1162"/>
                <a:gd name="T18" fmla="*/ 1481 w 1545"/>
                <a:gd name="T19" fmla="*/ 818 h 1162"/>
                <a:gd name="T20" fmla="*/ 64 w 1545"/>
                <a:gd name="T21" fmla="*/ 818 h 1162"/>
                <a:gd name="T22" fmla="*/ 1481 w 1545"/>
                <a:gd name="T23" fmla="*/ 65 h 1162"/>
                <a:gd name="T24" fmla="*/ 1008 w 1545"/>
                <a:gd name="T25" fmla="*/ 1083 h 1162"/>
                <a:gd name="T26" fmla="*/ 648 w 1545"/>
                <a:gd name="T27" fmla="*/ 1000 h 1162"/>
                <a:gd name="T28" fmla="*/ 1008 w 1545"/>
                <a:gd name="T29" fmla="*/ 1083 h 1162"/>
                <a:gd name="T30" fmla="*/ 477 w 1545"/>
                <a:gd name="T31" fmla="*/ 1162 h 1162"/>
                <a:gd name="T32" fmla="*/ 1051 w 1545"/>
                <a:gd name="T33" fmla="*/ 1107 h 1162"/>
                <a:gd name="T34" fmla="*/ 307 w 1545"/>
                <a:gd name="T35" fmla="*/ 550 h 1162"/>
                <a:gd name="T36" fmla="*/ 533 w 1545"/>
                <a:gd name="T37" fmla="*/ 678 h 1162"/>
                <a:gd name="T38" fmla="*/ 437 w 1545"/>
                <a:gd name="T39" fmla="*/ 230 h 1162"/>
                <a:gd name="T40" fmla="*/ 197 w 1545"/>
                <a:gd name="T41" fmla="*/ 678 h 1162"/>
                <a:gd name="T42" fmla="*/ 307 w 1545"/>
                <a:gd name="T43" fmla="*/ 550 h 1162"/>
                <a:gd name="T44" fmla="*/ 325 w 1545"/>
                <a:gd name="T45" fmla="*/ 497 h 1162"/>
                <a:gd name="T46" fmla="*/ 466 w 1545"/>
                <a:gd name="T47" fmla="*/ 497 h 1162"/>
                <a:gd name="T48" fmla="*/ 715 w 1545"/>
                <a:gd name="T49" fmla="*/ 492 h 1162"/>
                <a:gd name="T50" fmla="*/ 991 w 1545"/>
                <a:gd name="T51" fmla="*/ 358 h 1162"/>
                <a:gd name="T52" fmla="*/ 655 w 1545"/>
                <a:gd name="T53" fmla="*/ 230 h 1162"/>
                <a:gd name="T54" fmla="*/ 715 w 1545"/>
                <a:gd name="T55" fmla="*/ 678 h 1162"/>
                <a:gd name="T56" fmla="*/ 715 w 1545"/>
                <a:gd name="T57" fmla="*/ 282 h 1162"/>
                <a:gd name="T58" fmla="*/ 928 w 1545"/>
                <a:gd name="T59" fmla="*/ 358 h 1162"/>
                <a:gd name="T60" fmla="*/ 715 w 1545"/>
                <a:gd name="T61" fmla="*/ 438 h 1162"/>
                <a:gd name="T62" fmla="*/ 1106 w 1545"/>
                <a:gd name="T63" fmla="*/ 492 h 1162"/>
                <a:gd name="T64" fmla="*/ 1381 w 1545"/>
                <a:gd name="T65" fmla="*/ 358 h 1162"/>
                <a:gd name="T66" fmla="*/ 1045 w 1545"/>
                <a:gd name="T67" fmla="*/ 230 h 1162"/>
                <a:gd name="T68" fmla="*/ 1106 w 1545"/>
                <a:gd name="T69" fmla="*/ 678 h 1162"/>
                <a:gd name="T70" fmla="*/ 1106 w 1545"/>
                <a:gd name="T71" fmla="*/ 282 h 1162"/>
                <a:gd name="T72" fmla="*/ 1318 w 1545"/>
                <a:gd name="T73" fmla="*/ 358 h 1162"/>
                <a:gd name="T74" fmla="*/ 1106 w 1545"/>
                <a:gd name="T75" fmla="*/ 4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5" h="1162">
                  <a:moveTo>
                    <a:pt x="1503" y="0"/>
                  </a:moveTo>
                  <a:lnTo>
                    <a:pt x="42" y="0"/>
                  </a:lnTo>
                  <a:cubicBezTo>
                    <a:pt x="19" y="0"/>
                    <a:pt x="0" y="18"/>
                    <a:pt x="0" y="41"/>
                  </a:cubicBezTo>
                  <a:lnTo>
                    <a:pt x="0" y="932"/>
                  </a:lnTo>
                  <a:cubicBezTo>
                    <a:pt x="0" y="955"/>
                    <a:pt x="19" y="973"/>
                    <a:pt x="42" y="973"/>
                  </a:cubicBezTo>
                  <a:lnTo>
                    <a:pt x="1503" y="973"/>
                  </a:lnTo>
                  <a:cubicBezTo>
                    <a:pt x="1526" y="973"/>
                    <a:pt x="1545" y="955"/>
                    <a:pt x="1545" y="932"/>
                  </a:cubicBezTo>
                  <a:lnTo>
                    <a:pt x="1545" y="41"/>
                  </a:lnTo>
                  <a:cubicBezTo>
                    <a:pt x="1545" y="18"/>
                    <a:pt x="1526" y="0"/>
                    <a:pt x="1503" y="0"/>
                  </a:cubicBezTo>
                  <a:close/>
                  <a:moveTo>
                    <a:pt x="866" y="907"/>
                  </a:moveTo>
                  <a:lnTo>
                    <a:pt x="866" y="907"/>
                  </a:lnTo>
                  <a:cubicBezTo>
                    <a:pt x="866" y="915"/>
                    <a:pt x="859" y="922"/>
                    <a:pt x="850" y="922"/>
                  </a:cubicBezTo>
                  <a:lnTo>
                    <a:pt x="696" y="922"/>
                  </a:lnTo>
                  <a:cubicBezTo>
                    <a:pt x="687" y="922"/>
                    <a:pt x="681" y="915"/>
                    <a:pt x="681" y="907"/>
                  </a:cubicBezTo>
                  <a:lnTo>
                    <a:pt x="681" y="900"/>
                  </a:lnTo>
                  <a:cubicBezTo>
                    <a:pt x="681" y="892"/>
                    <a:pt x="687" y="885"/>
                    <a:pt x="696" y="885"/>
                  </a:cubicBezTo>
                  <a:lnTo>
                    <a:pt x="850" y="885"/>
                  </a:lnTo>
                  <a:cubicBezTo>
                    <a:pt x="859" y="885"/>
                    <a:pt x="866" y="892"/>
                    <a:pt x="866" y="900"/>
                  </a:cubicBezTo>
                  <a:lnTo>
                    <a:pt x="866" y="907"/>
                  </a:lnTo>
                  <a:close/>
                  <a:moveTo>
                    <a:pt x="1481" y="818"/>
                  </a:moveTo>
                  <a:lnTo>
                    <a:pt x="1481" y="818"/>
                  </a:lnTo>
                  <a:lnTo>
                    <a:pt x="64" y="818"/>
                  </a:lnTo>
                  <a:lnTo>
                    <a:pt x="64" y="65"/>
                  </a:lnTo>
                  <a:lnTo>
                    <a:pt x="1481" y="65"/>
                  </a:lnTo>
                  <a:lnTo>
                    <a:pt x="1481" y="818"/>
                  </a:lnTo>
                  <a:close/>
                  <a:moveTo>
                    <a:pt x="1008" y="1083"/>
                  </a:moveTo>
                  <a:lnTo>
                    <a:pt x="537" y="1083"/>
                  </a:lnTo>
                  <a:lnTo>
                    <a:pt x="648" y="1000"/>
                  </a:lnTo>
                  <a:lnTo>
                    <a:pt x="897" y="1000"/>
                  </a:lnTo>
                  <a:lnTo>
                    <a:pt x="1008" y="1083"/>
                  </a:lnTo>
                  <a:close/>
                  <a:moveTo>
                    <a:pt x="1051" y="1162"/>
                  </a:moveTo>
                  <a:lnTo>
                    <a:pt x="477" y="1162"/>
                  </a:lnTo>
                  <a:lnTo>
                    <a:pt x="477" y="1107"/>
                  </a:lnTo>
                  <a:lnTo>
                    <a:pt x="1051" y="1107"/>
                  </a:lnTo>
                  <a:lnTo>
                    <a:pt x="1051" y="1162"/>
                  </a:lnTo>
                  <a:close/>
                  <a:moveTo>
                    <a:pt x="307" y="550"/>
                  </a:moveTo>
                  <a:lnTo>
                    <a:pt x="489" y="550"/>
                  </a:lnTo>
                  <a:lnTo>
                    <a:pt x="533" y="678"/>
                  </a:lnTo>
                  <a:lnTo>
                    <a:pt x="600" y="678"/>
                  </a:lnTo>
                  <a:lnTo>
                    <a:pt x="437" y="230"/>
                  </a:lnTo>
                  <a:lnTo>
                    <a:pt x="367" y="230"/>
                  </a:lnTo>
                  <a:lnTo>
                    <a:pt x="197" y="678"/>
                  </a:lnTo>
                  <a:lnTo>
                    <a:pt x="260" y="678"/>
                  </a:lnTo>
                  <a:lnTo>
                    <a:pt x="307" y="550"/>
                  </a:lnTo>
                  <a:close/>
                  <a:moveTo>
                    <a:pt x="466" y="497"/>
                  </a:moveTo>
                  <a:lnTo>
                    <a:pt x="325" y="497"/>
                  </a:lnTo>
                  <a:lnTo>
                    <a:pt x="399" y="297"/>
                  </a:lnTo>
                  <a:lnTo>
                    <a:pt x="466" y="497"/>
                  </a:lnTo>
                  <a:close/>
                  <a:moveTo>
                    <a:pt x="715" y="678"/>
                  </a:moveTo>
                  <a:lnTo>
                    <a:pt x="715" y="492"/>
                  </a:lnTo>
                  <a:lnTo>
                    <a:pt x="856" y="492"/>
                  </a:lnTo>
                  <a:cubicBezTo>
                    <a:pt x="942" y="489"/>
                    <a:pt x="986" y="444"/>
                    <a:pt x="991" y="358"/>
                  </a:cubicBezTo>
                  <a:cubicBezTo>
                    <a:pt x="986" y="276"/>
                    <a:pt x="942" y="233"/>
                    <a:pt x="856" y="230"/>
                  </a:cubicBezTo>
                  <a:lnTo>
                    <a:pt x="655" y="230"/>
                  </a:lnTo>
                  <a:lnTo>
                    <a:pt x="655" y="678"/>
                  </a:lnTo>
                  <a:lnTo>
                    <a:pt x="715" y="678"/>
                  </a:lnTo>
                  <a:close/>
                  <a:moveTo>
                    <a:pt x="715" y="438"/>
                  </a:moveTo>
                  <a:lnTo>
                    <a:pt x="715" y="282"/>
                  </a:lnTo>
                  <a:lnTo>
                    <a:pt x="838" y="282"/>
                  </a:lnTo>
                  <a:cubicBezTo>
                    <a:pt x="898" y="282"/>
                    <a:pt x="928" y="307"/>
                    <a:pt x="928" y="358"/>
                  </a:cubicBezTo>
                  <a:cubicBezTo>
                    <a:pt x="930" y="413"/>
                    <a:pt x="899" y="440"/>
                    <a:pt x="836" y="438"/>
                  </a:cubicBezTo>
                  <a:lnTo>
                    <a:pt x="715" y="438"/>
                  </a:lnTo>
                  <a:close/>
                  <a:moveTo>
                    <a:pt x="1106" y="678"/>
                  </a:moveTo>
                  <a:lnTo>
                    <a:pt x="1106" y="492"/>
                  </a:lnTo>
                  <a:lnTo>
                    <a:pt x="1247" y="492"/>
                  </a:lnTo>
                  <a:cubicBezTo>
                    <a:pt x="1332" y="489"/>
                    <a:pt x="1377" y="444"/>
                    <a:pt x="1381" y="358"/>
                  </a:cubicBezTo>
                  <a:cubicBezTo>
                    <a:pt x="1377" y="276"/>
                    <a:pt x="1332" y="233"/>
                    <a:pt x="1247" y="230"/>
                  </a:cubicBezTo>
                  <a:lnTo>
                    <a:pt x="1045" y="230"/>
                  </a:lnTo>
                  <a:lnTo>
                    <a:pt x="1045" y="678"/>
                  </a:lnTo>
                  <a:lnTo>
                    <a:pt x="1106" y="678"/>
                  </a:lnTo>
                  <a:close/>
                  <a:moveTo>
                    <a:pt x="1106" y="438"/>
                  </a:moveTo>
                  <a:lnTo>
                    <a:pt x="1106" y="282"/>
                  </a:lnTo>
                  <a:lnTo>
                    <a:pt x="1229" y="282"/>
                  </a:lnTo>
                  <a:cubicBezTo>
                    <a:pt x="1289" y="282"/>
                    <a:pt x="1318" y="307"/>
                    <a:pt x="1318" y="358"/>
                  </a:cubicBezTo>
                  <a:cubicBezTo>
                    <a:pt x="1320" y="413"/>
                    <a:pt x="1289" y="440"/>
                    <a:pt x="1227" y="438"/>
                  </a:cubicBezTo>
                  <a:lnTo>
                    <a:pt x="1106" y="4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1204523" y="1245685"/>
            <a:ext cx="2016749" cy="2015329"/>
            <a:chOff x="1204523" y="1700808"/>
            <a:chExt cx="2016749" cy="2015329"/>
          </a:xfrm>
        </p:grpSpPr>
        <p:sp>
          <p:nvSpPr>
            <p:cNvPr id="8" name="Oval 10"/>
            <p:cNvSpPr>
              <a:spLocks noChangeArrowheads="1"/>
            </p:cNvSpPr>
            <p:nvPr/>
          </p:nvSpPr>
          <p:spPr bwMode="auto">
            <a:xfrm>
              <a:off x="1204523" y="1700808"/>
              <a:ext cx="2016749" cy="20153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noEditPoints="1"/>
            </p:cNvSpPr>
            <p:nvPr/>
          </p:nvSpPr>
          <p:spPr bwMode="auto">
            <a:xfrm>
              <a:off x="1453066" y="2193633"/>
              <a:ext cx="1560850" cy="1029678"/>
            </a:xfrm>
            <a:custGeom>
              <a:avLst/>
              <a:gdLst>
                <a:gd name="T0" fmla="*/ 1295 w 1747"/>
                <a:gd name="T1" fmla="*/ 377 h 1154"/>
                <a:gd name="T2" fmla="*/ 1260 w 1747"/>
                <a:gd name="T3" fmla="*/ 0 h 1154"/>
                <a:gd name="T4" fmla="*/ 641 w 1747"/>
                <a:gd name="T5" fmla="*/ 1031 h 1154"/>
                <a:gd name="T6" fmla="*/ 59 w 1747"/>
                <a:gd name="T7" fmla="*/ 1031 h 1154"/>
                <a:gd name="T8" fmla="*/ 1747 w 1747"/>
                <a:gd name="T9" fmla="*/ 1154 h 1154"/>
                <a:gd name="T10" fmla="*/ 371 w 1747"/>
                <a:gd name="T11" fmla="*/ 962 h 1154"/>
                <a:gd name="T12" fmla="*/ 270 w 1747"/>
                <a:gd name="T13" fmla="*/ 863 h 1154"/>
                <a:gd name="T14" fmla="*/ 371 w 1747"/>
                <a:gd name="T15" fmla="*/ 830 h 1154"/>
                <a:gd name="T16" fmla="*/ 270 w 1747"/>
                <a:gd name="T17" fmla="*/ 731 h 1154"/>
                <a:gd name="T18" fmla="*/ 371 w 1747"/>
                <a:gd name="T19" fmla="*/ 691 h 1154"/>
                <a:gd name="T20" fmla="*/ 270 w 1747"/>
                <a:gd name="T21" fmla="*/ 592 h 1154"/>
                <a:gd name="T22" fmla="*/ 371 w 1747"/>
                <a:gd name="T23" fmla="*/ 559 h 1154"/>
                <a:gd name="T24" fmla="*/ 270 w 1747"/>
                <a:gd name="T25" fmla="*/ 460 h 1154"/>
                <a:gd name="T26" fmla="*/ 524 w 1747"/>
                <a:gd name="T27" fmla="*/ 962 h 1154"/>
                <a:gd name="T28" fmla="*/ 422 w 1747"/>
                <a:gd name="T29" fmla="*/ 863 h 1154"/>
                <a:gd name="T30" fmla="*/ 524 w 1747"/>
                <a:gd name="T31" fmla="*/ 830 h 1154"/>
                <a:gd name="T32" fmla="*/ 422 w 1747"/>
                <a:gd name="T33" fmla="*/ 731 h 1154"/>
                <a:gd name="T34" fmla="*/ 524 w 1747"/>
                <a:gd name="T35" fmla="*/ 691 h 1154"/>
                <a:gd name="T36" fmla="*/ 422 w 1747"/>
                <a:gd name="T37" fmla="*/ 592 h 1154"/>
                <a:gd name="T38" fmla="*/ 524 w 1747"/>
                <a:gd name="T39" fmla="*/ 559 h 1154"/>
                <a:gd name="T40" fmla="*/ 422 w 1747"/>
                <a:gd name="T41" fmla="*/ 460 h 1154"/>
                <a:gd name="T42" fmla="*/ 940 w 1747"/>
                <a:gd name="T43" fmla="*/ 938 h 1154"/>
                <a:gd name="T44" fmla="*/ 774 w 1747"/>
                <a:gd name="T45" fmla="*/ 776 h 1154"/>
                <a:gd name="T46" fmla="*/ 940 w 1747"/>
                <a:gd name="T47" fmla="*/ 723 h 1154"/>
                <a:gd name="T48" fmla="*/ 774 w 1747"/>
                <a:gd name="T49" fmla="*/ 561 h 1154"/>
                <a:gd name="T50" fmla="*/ 940 w 1747"/>
                <a:gd name="T51" fmla="*/ 496 h 1154"/>
                <a:gd name="T52" fmla="*/ 774 w 1747"/>
                <a:gd name="T53" fmla="*/ 334 h 1154"/>
                <a:gd name="T54" fmla="*/ 940 w 1747"/>
                <a:gd name="T55" fmla="*/ 281 h 1154"/>
                <a:gd name="T56" fmla="*/ 774 w 1747"/>
                <a:gd name="T57" fmla="*/ 119 h 1154"/>
                <a:gd name="T58" fmla="*/ 1163 w 1747"/>
                <a:gd name="T59" fmla="*/ 938 h 1154"/>
                <a:gd name="T60" fmla="*/ 997 w 1747"/>
                <a:gd name="T61" fmla="*/ 776 h 1154"/>
                <a:gd name="T62" fmla="*/ 1163 w 1747"/>
                <a:gd name="T63" fmla="*/ 723 h 1154"/>
                <a:gd name="T64" fmla="*/ 997 w 1747"/>
                <a:gd name="T65" fmla="*/ 561 h 1154"/>
                <a:gd name="T66" fmla="*/ 1163 w 1747"/>
                <a:gd name="T67" fmla="*/ 496 h 1154"/>
                <a:gd name="T68" fmla="*/ 997 w 1747"/>
                <a:gd name="T69" fmla="*/ 334 h 1154"/>
                <a:gd name="T70" fmla="*/ 1163 w 1747"/>
                <a:gd name="T71" fmla="*/ 281 h 1154"/>
                <a:gd name="T72" fmla="*/ 997 w 1747"/>
                <a:gd name="T73" fmla="*/ 119 h 1154"/>
                <a:gd name="T74" fmla="*/ 1463 w 1747"/>
                <a:gd name="T75" fmla="*/ 950 h 1154"/>
                <a:gd name="T76" fmla="*/ 1361 w 1747"/>
                <a:gd name="T77" fmla="*/ 850 h 1154"/>
                <a:gd name="T78" fmla="*/ 1463 w 1747"/>
                <a:gd name="T79" fmla="*/ 810 h 1154"/>
                <a:gd name="T80" fmla="*/ 1361 w 1747"/>
                <a:gd name="T81" fmla="*/ 711 h 1154"/>
                <a:gd name="T82" fmla="*/ 1463 w 1747"/>
                <a:gd name="T83" fmla="*/ 679 h 1154"/>
                <a:gd name="T84" fmla="*/ 1361 w 1747"/>
                <a:gd name="T85" fmla="*/ 579 h 1154"/>
                <a:gd name="T86" fmla="*/ 1615 w 1747"/>
                <a:gd name="T87" fmla="*/ 950 h 1154"/>
                <a:gd name="T88" fmla="*/ 1514 w 1747"/>
                <a:gd name="T89" fmla="*/ 850 h 1154"/>
                <a:gd name="T90" fmla="*/ 1615 w 1747"/>
                <a:gd name="T91" fmla="*/ 810 h 1154"/>
                <a:gd name="T92" fmla="*/ 1514 w 1747"/>
                <a:gd name="T93" fmla="*/ 711 h 1154"/>
                <a:gd name="T94" fmla="*/ 1615 w 1747"/>
                <a:gd name="T95" fmla="*/ 679 h 1154"/>
                <a:gd name="T96" fmla="*/ 1514 w 1747"/>
                <a:gd name="T97" fmla="*/ 57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7" h="1154">
                  <a:moveTo>
                    <a:pt x="1689" y="1031"/>
                  </a:moveTo>
                  <a:lnTo>
                    <a:pt x="1689" y="548"/>
                  </a:lnTo>
                  <a:lnTo>
                    <a:pt x="1295" y="377"/>
                  </a:lnTo>
                  <a:lnTo>
                    <a:pt x="1295" y="1031"/>
                  </a:lnTo>
                  <a:lnTo>
                    <a:pt x="1260" y="1031"/>
                  </a:lnTo>
                  <a:lnTo>
                    <a:pt x="1260" y="0"/>
                  </a:lnTo>
                  <a:lnTo>
                    <a:pt x="677" y="0"/>
                  </a:lnTo>
                  <a:lnTo>
                    <a:pt x="677" y="1031"/>
                  </a:lnTo>
                  <a:lnTo>
                    <a:pt x="641" y="1031"/>
                  </a:lnTo>
                  <a:lnTo>
                    <a:pt x="641" y="262"/>
                  </a:lnTo>
                  <a:lnTo>
                    <a:pt x="59" y="463"/>
                  </a:lnTo>
                  <a:lnTo>
                    <a:pt x="59" y="1031"/>
                  </a:lnTo>
                  <a:lnTo>
                    <a:pt x="0" y="1031"/>
                  </a:lnTo>
                  <a:lnTo>
                    <a:pt x="0" y="1154"/>
                  </a:lnTo>
                  <a:lnTo>
                    <a:pt x="1747" y="1154"/>
                  </a:lnTo>
                  <a:lnTo>
                    <a:pt x="1747" y="1031"/>
                  </a:lnTo>
                  <a:lnTo>
                    <a:pt x="1689" y="1031"/>
                  </a:lnTo>
                  <a:close/>
                  <a:moveTo>
                    <a:pt x="371" y="962"/>
                  </a:moveTo>
                  <a:lnTo>
                    <a:pt x="371" y="962"/>
                  </a:lnTo>
                  <a:lnTo>
                    <a:pt x="270" y="962"/>
                  </a:lnTo>
                  <a:lnTo>
                    <a:pt x="270" y="863"/>
                  </a:lnTo>
                  <a:lnTo>
                    <a:pt x="371" y="863"/>
                  </a:lnTo>
                  <a:lnTo>
                    <a:pt x="371" y="962"/>
                  </a:lnTo>
                  <a:close/>
                  <a:moveTo>
                    <a:pt x="371" y="830"/>
                  </a:moveTo>
                  <a:lnTo>
                    <a:pt x="371" y="830"/>
                  </a:lnTo>
                  <a:lnTo>
                    <a:pt x="270" y="830"/>
                  </a:lnTo>
                  <a:lnTo>
                    <a:pt x="270" y="731"/>
                  </a:lnTo>
                  <a:lnTo>
                    <a:pt x="371" y="731"/>
                  </a:lnTo>
                  <a:lnTo>
                    <a:pt x="371" y="830"/>
                  </a:lnTo>
                  <a:close/>
                  <a:moveTo>
                    <a:pt x="371" y="691"/>
                  </a:moveTo>
                  <a:lnTo>
                    <a:pt x="371" y="691"/>
                  </a:lnTo>
                  <a:lnTo>
                    <a:pt x="270" y="691"/>
                  </a:lnTo>
                  <a:lnTo>
                    <a:pt x="270" y="592"/>
                  </a:lnTo>
                  <a:lnTo>
                    <a:pt x="371" y="592"/>
                  </a:lnTo>
                  <a:lnTo>
                    <a:pt x="371" y="691"/>
                  </a:lnTo>
                  <a:close/>
                  <a:moveTo>
                    <a:pt x="371" y="559"/>
                  </a:moveTo>
                  <a:lnTo>
                    <a:pt x="371" y="559"/>
                  </a:lnTo>
                  <a:lnTo>
                    <a:pt x="270" y="559"/>
                  </a:lnTo>
                  <a:lnTo>
                    <a:pt x="270" y="460"/>
                  </a:lnTo>
                  <a:lnTo>
                    <a:pt x="371" y="460"/>
                  </a:lnTo>
                  <a:lnTo>
                    <a:pt x="371" y="559"/>
                  </a:lnTo>
                  <a:close/>
                  <a:moveTo>
                    <a:pt x="524" y="962"/>
                  </a:moveTo>
                  <a:lnTo>
                    <a:pt x="524" y="962"/>
                  </a:lnTo>
                  <a:lnTo>
                    <a:pt x="422" y="962"/>
                  </a:lnTo>
                  <a:lnTo>
                    <a:pt x="422" y="863"/>
                  </a:lnTo>
                  <a:lnTo>
                    <a:pt x="524" y="863"/>
                  </a:lnTo>
                  <a:lnTo>
                    <a:pt x="524" y="962"/>
                  </a:lnTo>
                  <a:close/>
                  <a:moveTo>
                    <a:pt x="524" y="830"/>
                  </a:moveTo>
                  <a:lnTo>
                    <a:pt x="524" y="830"/>
                  </a:lnTo>
                  <a:lnTo>
                    <a:pt x="422" y="830"/>
                  </a:lnTo>
                  <a:lnTo>
                    <a:pt x="422" y="731"/>
                  </a:lnTo>
                  <a:lnTo>
                    <a:pt x="524" y="731"/>
                  </a:lnTo>
                  <a:lnTo>
                    <a:pt x="524" y="830"/>
                  </a:lnTo>
                  <a:close/>
                  <a:moveTo>
                    <a:pt x="524" y="691"/>
                  </a:moveTo>
                  <a:lnTo>
                    <a:pt x="524" y="691"/>
                  </a:lnTo>
                  <a:lnTo>
                    <a:pt x="422" y="691"/>
                  </a:lnTo>
                  <a:lnTo>
                    <a:pt x="422" y="592"/>
                  </a:lnTo>
                  <a:lnTo>
                    <a:pt x="524" y="592"/>
                  </a:lnTo>
                  <a:lnTo>
                    <a:pt x="524" y="691"/>
                  </a:lnTo>
                  <a:close/>
                  <a:moveTo>
                    <a:pt x="524" y="559"/>
                  </a:moveTo>
                  <a:lnTo>
                    <a:pt x="524" y="559"/>
                  </a:lnTo>
                  <a:lnTo>
                    <a:pt x="422" y="559"/>
                  </a:lnTo>
                  <a:lnTo>
                    <a:pt x="422" y="460"/>
                  </a:lnTo>
                  <a:lnTo>
                    <a:pt x="524" y="460"/>
                  </a:lnTo>
                  <a:lnTo>
                    <a:pt x="524" y="559"/>
                  </a:lnTo>
                  <a:close/>
                  <a:moveTo>
                    <a:pt x="940" y="938"/>
                  </a:moveTo>
                  <a:lnTo>
                    <a:pt x="940" y="938"/>
                  </a:lnTo>
                  <a:lnTo>
                    <a:pt x="774" y="938"/>
                  </a:lnTo>
                  <a:lnTo>
                    <a:pt x="774" y="776"/>
                  </a:lnTo>
                  <a:lnTo>
                    <a:pt x="940" y="776"/>
                  </a:lnTo>
                  <a:lnTo>
                    <a:pt x="940" y="938"/>
                  </a:lnTo>
                  <a:close/>
                  <a:moveTo>
                    <a:pt x="940" y="723"/>
                  </a:moveTo>
                  <a:lnTo>
                    <a:pt x="940" y="723"/>
                  </a:lnTo>
                  <a:lnTo>
                    <a:pt x="774" y="723"/>
                  </a:lnTo>
                  <a:lnTo>
                    <a:pt x="774" y="561"/>
                  </a:lnTo>
                  <a:lnTo>
                    <a:pt x="940" y="561"/>
                  </a:lnTo>
                  <a:lnTo>
                    <a:pt x="940" y="723"/>
                  </a:lnTo>
                  <a:close/>
                  <a:moveTo>
                    <a:pt x="940" y="496"/>
                  </a:moveTo>
                  <a:lnTo>
                    <a:pt x="940" y="496"/>
                  </a:lnTo>
                  <a:lnTo>
                    <a:pt x="774" y="496"/>
                  </a:lnTo>
                  <a:lnTo>
                    <a:pt x="774" y="334"/>
                  </a:lnTo>
                  <a:lnTo>
                    <a:pt x="940" y="334"/>
                  </a:lnTo>
                  <a:lnTo>
                    <a:pt x="940" y="496"/>
                  </a:lnTo>
                  <a:close/>
                  <a:moveTo>
                    <a:pt x="940" y="281"/>
                  </a:moveTo>
                  <a:lnTo>
                    <a:pt x="940" y="281"/>
                  </a:lnTo>
                  <a:lnTo>
                    <a:pt x="774" y="281"/>
                  </a:lnTo>
                  <a:lnTo>
                    <a:pt x="774" y="119"/>
                  </a:lnTo>
                  <a:lnTo>
                    <a:pt x="940" y="119"/>
                  </a:lnTo>
                  <a:lnTo>
                    <a:pt x="940" y="281"/>
                  </a:lnTo>
                  <a:close/>
                  <a:moveTo>
                    <a:pt x="1163" y="938"/>
                  </a:moveTo>
                  <a:lnTo>
                    <a:pt x="1163" y="938"/>
                  </a:lnTo>
                  <a:lnTo>
                    <a:pt x="997" y="938"/>
                  </a:lnTo>
                  <a:lnTo>
                    <a:pt x="997" y="776"/>
                  </a:lnTo>
                  <a:lnTo>
                    <a:pt x="1163" y="776"/>
                  </a:lnTo>
                  <a:lnTo>
                    <a:pt x="1163" y="938"/>
                  </a:lnTo>
                  <a:close/>
                  <a:moveTo>
                    <a:pt x="1163" y="723"/>
                  </a:moveTo>
                  <a:lnTo>
                    <a:pt x="1163" y="723"/>
                  </a:lnTo>
                  <a:lnTo>
                    <a:pt x="997" y="723"/>
                  </a:lnTo>
                  <a:lnTo>
                    <a:pt x="997" y="561"/>
                  </a:lnTo>
                  <a:lnTo>
                    <a:pt x="1163" y="561"/>
                  </a:lnTo>
                  <a:lnTo>
                    <a:pt x="1163" y="723"/>
                  </a:lnTo>
                  <a:close/>
                  <a:moveTo>
                    <a:pt x="1163" y="496"/>
                  </a:moveTo>
                  <a:lnTo>
                    <a:pt x="1163" y="496"/>
                  </a:lnTo>
                  <a:lnTo>
                    <a:pt x="997" y="496"/>
                  </a:lnTo>
                  <a:lnTo>
                    <a:pt x="997" y="334"/>
                  </a:lnTo>
                  <a:lnTo>
                    <a:pt x="1163" y="334"/>
                  </a:lnTo>
                  <a:lnTo>
                    <a:pt x="1163" y="496"/>
                  </a:lnTo>
                  <a:close/>
                  <a:moveTo>
                    <a:pt x="1163" y="281"/>
                  </a:moveTo>
                  <a:lnTo>
                    <a:pt x="1163" y="281"/>
                  </a:lnTo>
                  <a:lnTo>
                    <a:pt x="997" y="281"/>
                  </a:lnTo>
                  <a:lnTo>
                    <a:pt x="997" y="119"/>
                  </a:lnTo>
                  <a:lnTo>
                    <a:pt x="1163" y="119"/>
                  </a:lnTo>
                  <a:lnTo>
                    <a:pt x="1163" y="281"/>
                  </a:lnTo>
                  <a:close/>
                  <a:moveTo>
                    <a:pt x="1463" y="950"/>
                  </a:moveTo>
                  <a:lnTo>
                    <a:pt x="1463" y="950"/>
                  </a:lnTo>
                  <a:lnTo>
                    <a:pt x="1361" y="950"/>
                  </a:lnTo>
                  <a:lnTo>
                    <a:pt x="1361" y="850"/>
                  </a:lnTo>
                  <a:lnTo>
                    <a:pt x="1463" y="850"/>
                  </a:lnTo>
                  <a:lnTo>
                    <a:pt x="1463" y="950"/>
                  </a:lnTo>
                  <a:close/>
                  <a:moveTo>
                    <a:pt x="1463" y="810"/>
                  </a:moveTo>
                  <a:lnTo>
                    <a:pt x="1463" y="810"/>
                  </a:lnTo>
                  <a:lnTo>
                    <a:pt x="1361" y="810"/>
                  </a:lnTo>
                  <a:lnTo>
                    <a:pt x="1361" y="711"/>
                  </a:lnTo>
                  <a:lnTo>
                    <a:pt x="1463" y="711"/>
                  </a:lnTo>
                  <a:lnTo>
                    <a:pt x="1463" y="810"/>
                  </a:lnTo>
                  <a:close/>
                  <a:moveTo>
                    <a:pt x="1463" y="679"/>
                  </a:moveTo>
                  <a:lnTo>
                    <a:pt x="1463" y="679"/>
                  </a:lnTo>
                  <a:lnTo>
                    <a:pt x="1361" y="679"/>
                  </a:lnTo>
                  <a:lnTo>
                    <a:pt x="1361" y="579"/>
                  </a:lnTo>
                  <a:lnTo>
                    <a:pt x="1463" y="579"/>
                  </a:lnTo>
                  <a:lnTo>
                    <a:pt x="1463" y="679"/>
                  </a:lnTo>
                  <a:close/>
                  <a:moveTo>
                    <a:pt x="1615" y="950"/>
                  </a:moveTo>
                  <a:lnTo>
                    <a:pt x="1615" y="950"/>
                  </a:lnTo>
                  <a:lnTo>
                    <a:pt x="1514" y="950"/>
                  </a:lnTo>
                  <a:lnTo>
                    <a:pt x="1514" y="850"/>
                  </a:lnTo>
                  <a:lnTo>
                    <a:pt x="1615" y="850"/>
                  </a:lnTo>
                  <a:lnTo>
                    <a:pt x="1615" y="950"/>
                  </a:lnTo>
                  <a:close/>
                  <a:moveTo>
                    <a:pt x="1615" y="810"/>
                  </a:moveTo>
                  <a:lnTo>
                    <a:pt x="1615" y="810"/>
                  </a:lnTo>
                  <a:lnTo>
                    <a:pt x="1514" y="810"/>
                  </a:lnTo>
                  <a:lnTo>
                    <a:pt x="1514" y="711"/>
                  </a:lnTo>
                  <a:lnTo>
                    <a:pt x="1615" y="711"/>
                  </a:lnTo>
                  <a:lnTo>
                    <a:pt x="1615" y="810"/>
                  </a:lnTo>
                  <a:close/>
                  <a:moveTo>
                    <a:pt x="1615" y="679"/>
                  </a:moveTo>
                  <a:lnTo>
                    <a:pt x="1615" y="679"/>
                  </a:lnTo>
                  <a:lnTo>
                    <a:pt x="1514" y="679"/>
                  </a:lnTo>
                  <a:lnTo>
                    <a:pt x="1514" y="579"/>
                  </a:lnTo>
                  <a:lnTo>
                    <a:pt x="1615" y="579"/>
                  </a:lnTo>
                  <a:lnTo>
                    <a:pt x="1615" y="6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矩形 83"/>
          <p:cNvSpPr>
            <a:spLocks noChangeArrowheads="1"/>
          </p:cNvSpPr>
          <p:nvPr/>
        </p:nvSpPr>
        <p:spPr bwMode="auto">
          <a:xfrm>
            <a:off x="1288918" y="4350507"/>
            <a:ext cx="9670233" cy="1454758"/>
          </a:xfrm>
          <a:prstGeom prst="rect">
            <a:avLst/>
          </a:prstGeom>
          <a:solidFill>
            <a:srgbClr val="F2F2F2"/>
          </a:solidFill>
          <a:ln w="9525" cmpd="sng">
            <a:solidFill>
              <a:schemeClr val="accent1"/>
            </a:solidFill>
            <a:miter lim="800000"/>
            <a:headEnd/>
            <a:tailEnd/>
          </a:ln>
        </p:spPr>
        <p:txBody>
          <a:bodyPr/>
          <a:lstStyle/>
          <a:p>
            <a:endParaRPr lang="zh-CN" altLang="en-US"/>
          </a:p>
        </p:txBody>
      </p:sp>
      <p:sp>
        <p:nvSpPr>
          <p:cNvPr id="19" name="TextBox 84"/>
          <p:cNvSpPr txBox="1">
            <a:spLocks noChangeArrowheads="1"/>
          </p:cNvSpPr>
          <p:nvPr/>
        </p:nvSpPr>
        <p:spPr bwMode="auto">
          <a:xfrm>
            <a:off x="1528550" y="4517535"/>
            <a:ext cx="92470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zh-CN" dirty="0"/>
              <a:t>为用户提供一对一的量身定制服务，通过软件技术、互联网</a:t>
            </a:r>
            <a:r>
              <a:rPr lang="zh-CN" altLang="zh-CN" dirty="0" smtClean="0"/>
              <a:t>技术</a:t>
            </a:r>
            <a:r>
              <a:rPr lang="zh-CN" altLang="en-US" dirty="0" smtClean="0"/>
              <a:t>以</a:t>
            </a:r>
            <a:r>
              <a:rPr lang="zh-CN" altLang="zh-CN" dirty="0" smtClean="0"/>
              <a:t>及</a:t>
            </a:r>
            <a:r>
              <a:rPr lang="zh-CN" altLang="zh-CN" dirty="0"/>
              <a:t>红帮服饰工艺技术</a:t>
            </a:r>
            <a:r>
              <a:rPr lang="zh-CN" altLang="zh-CN" dirty="0" smtClean="0"/>
              <a:t>的</a:t>
            </a:r>
            <a:r>
              <a:rPr lang="zh-CN" altLang="en-US" dirty="0" smtClean="0"/>
              <a:t>深度融合</a:t>
            </a:r>
            <a:r>
              <a:rPr lang="zh-CN" altLang="zh-CN" dirty="0" smtClean="0"/>
              <a:t>，</a:t>
            </a:r>
            <a:r>
              <a:rPr lang="zh-CN" altLang="zh-CN" dirty="0"/>
              <a:t>实现快速</a:t>
            </a:r>
            <a:r>
              <a:rPr lang="zh-CN" altLang="zh-CN" dirty="0" smtClean="0"/>
              <a:t>定制</a:t>
            </a:r>
            <a:r>
              <a:rPr lang="zh-CN" altLang="en-US" dirty="0" smtClean="0"/>
              <a:t>、规范化定制。从而</a:t>
            </a:r>
            <a:r>
              <a:rPr lang="zh-CN" altLang="zh-CN" dirty="0" smtClean="0"/>
              <a:t>降低</a:t>
            </a:r>
            <a:r>
              <a:rPr lang="zh-CN" altLang="zh-CN" dirty="0"/>
              <a:t>定制的成本，让普通民众能够以大众化的价格享受</a:t>
            </a:r>
            <a:r>
              <a:rPr lang="zh-CN" altLang="zh-CN" dirty="0" smtClean="0"/>
              <a:t>到</a:t>
            </a:r>
            <a:r>
              <a:rPr lang="zh-CN" altLang="en-US" dirty="0" smtClean="0"/>
              <a:t>“</a:t>
            </a:r>
            <a:r>
              <a:rPr lang="zh-CN" altLang="zh-CN" dirty="0" smtClean="0"/>
              <a:t>高端</a:t>
            </a:r>
            <a:r>
              <a:rPr lang="zh-CN" altLang="en-US" dirty="0" smtClean="0"/>
              <a:t>”、“奢华”</a:t>
            </a:r>
            <a:r>
              <a:rPr lang="zh-CN" altLang="zh-CN" dirty="0" smtClean="0"/>
              <a:t>的</a:t>
            </a:r>
            <a:r>
              <a:rPr lang="zh-CN" altLang="zh-CN" dirty="0"/>
              <a:t>私人定制服务，并将定制的范围由传统的“西服、旗袍”扩大到平常</a:t>
            </a:r>
            <a:r>
              <a:rPr lang="zh-CN" altLang="zh-CN" dirty="0" smtClean="0"/>
              <a:t>的</a:t>
            </a:r>
            <a:r>
              <a:rPr lang="zh-CN" altLang="en-US" dirty="0" smtClean="0"/>
              <a:t>时尚</a:t>
            </a:r>
            <a:r>
              <a:rPr lang="zh-CN" altLang="zh-CN" dirty="0" smtClean="0"/>
              <a:t>服装</a:t>
            </a:r>
            <a:r>
              <a:rPr lang="zh-CN" altLang="zh-CN" dirty="0"/>
              <a:t>。</a:t>
            </a:r>
          </a:p>
          <a:p>
            <a:pPr algn="just"/>
            <a:endParaRPr lang="zh-CN" altLang="en-US" dirty="0">
              <a:solidFill>
                <a:srgbClr val="595959"/>
              </a:solidFill>
              <a:latin typeface="微软雅黑" pitchFamily="34" charset="-122"/>
              <a:ea typeface="微软雅黑" pitchFamily="34" charset="-122"/>
              <a:sym typeface="微软雅黑" pitchFamily="34" charset="-122"/>
            </a:endParaRPr>
          </a:p>
        </p:txBody>
      </p:sp>
      <p:sp>
        <p:nvSpPr>
          <p:cNvPr id="20" name="Freeform 12"/>
          <p:cNvSpPr>
            <a:spLocks/>
          </p:cNvSpPr>
          <p:nvPr/>
        </p:nvSpPr>
        <p:spPr bwMode="auto">
          <a:xfrm>
            <a:off x="1214305" y="42044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
          <p:cNvSpPr>
            <a:spLocks/>
          </p:cNvSpPr>
          <p:nvPr/>
        </p:nvSpPr>
        <p:spPr bwMode="auto">
          <a:xfrm flipH="1" flipV="1">
            <a:off x="10531164" y="529240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TextBox 21"/>
          <p:cNvSpPr txBox="1"/>
          <p:nvPr/>
        </p:nvSpPr>
        <p:spPr>
          <a:xfrm>
            <a:off x="1350198" y="3388930"/>
            <a:ext cx="1663718" cy="400110"/>
          </a:xfrm>
          <a:prstGeom prst="rect">
            <a:avLst/>
          </a:prstGeom>
          <a:noFill/>
        </p:spPr>
        <p:txBody>
          <a:bodyPr wrap="square" rtlCol="0">
            <a:spAutoFit/>
          </a:bodyPr>
          <a:lstStyle/>
          <a:p>
            <a:pPr algn="ctr"/>
            <a:r>
              <a:rPr lang="zh-CN" altLang="en-US" sz="2000" b="1" dirty="0" smtClean="0">
                <a:solidFill>
                  <a:schemeClr val="accent1"/>
                </a:solidFill>
                <a:latin typeface="+mj-ea"/>
                <a:ea typeface="+mj-ea"/>
              </a:rPr>
              <a:t>线下门店</a:t>
            </a:r>
            <a:endParaRPr lang="zh-CN" altLang="en-US" sz="2000" b="1" dirty="0">
              <a:solidFill>
                <a:schemeClr val="accent1"/>
              </a:solidFill>
              <a:latin typeface="+mj-ea"/>
              <a:ea typeface="+mj-ea"/>
            </a:endParaRPr>
          </a:p>
        </p:txBody>
      </p:sp>
      <p:sp>
        <p:nvSpPr>
          <p:cNvPr id="23" name="TextBox 22"/>
          <p:cNvSpPr txBox="1"/>
          <p:nvPr/>
        </p:nvSpPr>
        <p:spPr>
          <a:xfrm>
            <a:off x="5321697" y="3388930"/>
            <a:ext cx="1663718" cy="400110"/>
          </a:xfrm>
          <a:prstGeom prst="rect">
            <a:avLst/>
          </a:prstGeom>
          <a:noFill/>
        </p:spPr>
        <p:txBody>
          <a:bodyPr wrap="square" rtlCol="0">
            <a:spAutoFit/>
          </a:bodyPr>
          <a:lstStyle/>
          <a:p>
            <a:pPr algn="ctr"/>
            <a:r>
              <a:rPr lang="zh-CN" altLang="en-US" sz="2000" b="1" dirty="0" smtClean="0">
                <a:solidFill>
                  <a:schemeClr val="accent1"/>
                </a:solidFill>
                <a:latin typeface="+mj-ea"/>
                <a:ea typeface="+mj-ea"/>
              </a:rPr>
              <a:t>手机终端</a:t>
            </a:r>
            <a:endParaRPr lang="zh-CN" altLang="en-US" sz="2000" b="1" dirty="0">
              <a:solidFill>
                <a:schemeClr val="accent1"/>
              </a:solidFill>
              <a:latin typeface="+mj-ea"/>
              <a:ea typeface="+mj-ea"/>
            </a:endParaRPr>
          </a:p>
        </p:txBody>
      </p:sp>
      <p:sp>
        <p:nvSpPr>
          <p:cNvPr id="24" name="TextBox 23"/>
          <p:cNvSpPr txBox="1"/>
          <p:nvPr/>
        </p:nvSpPr>
        <p:spPr>
          <a:xfrm>
            <a:off x="8992945" y="3388930"/>
            <a:ext cx="1663718" cy="400110"/>
          </a:xfrm>
          <a:prstGeom prst="rect">
            <a:avLst/>
          </a:prstGeom>
          <a:noFill/>
        </p:spPr>
        <p:txBody>
          <a:bodyPr wrap="square" rtlCol="0">
            <a:spAutoFit/>
          </a:bodyPr>
          <a:lstStyle/>
          <a:p>
            <a:pPr algn="ctr"/>
            <a:r>
              <a:rPr lang="zh-CN" altLang="en-US" sz="2000" b="1" dirty="0" smtClean="0">
                <a:solidFill>
                  <a:schemeClr val="accent1"/>
                </a:solidFill>
                <a:latin typeface="+mj-ea"/>
                <a:ea typeface="+mj-ea"/>
              </a:rPr>
              <a:t>电脑客户端</a:t>
            </a:r>
            <a:endParaRPr lang="zh-CN" altLang="en-US" sz="2000" b="1" dirty="0">
              <a:solidFill>
                <a:schemeClr val="accent1"/>
              </a:solidFill>
              <a:latin typeface="+mj-ea"/>
              <a:ea typeface="+mj-ea"/>
            </a:endParaRPr>
          </a:p>
        </p:txBody>
      </p:sp>
    </p:spTree>
    <p:extLst>
      <p:ext uri="{BB962C8B-B14F-4D97-AF65-F5344CB8AC3E}">
        <p14:creationId xmlns:p14="http://schemas.microsoft.com/office/powerpoint/2010/main" val="953285998"/>
      </p:ext>
    </p:extLst>
  </p:cSld>
  <p:clrMapOvr>
    <a:masterClrMapping/>
  </p:clrMapOvr>
  <mc:AlternateContent xmlns:mc="http://schemas.openxmlformats.org/markup-compatibility/2006" xmlns:p14="http://schemas.microsoft.com/office/powerpoint/2010/main">
    <mc:Choice Requires="p14">
      <p:transition spd="slow" p14:dur="800" advTm="9470">
        <p14:doors/>
      </p:transition>
    </mc:Choice>
    <mc:Fallback xmlns="">
      <p:transition spd="slow" advTm="9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1400"/>
                            </p:stCondLst>
                            <p:childTnLst>
                              <p:par>
                                <p:cTn id="13" presetID="53" presetClass="entr" presetSubtype="16"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900"/>
                            </p:stCondLst>
                            <p:childTnLst>
                              <p:par>
                                <p:cTn id="19" presetID="42"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par>
                          <p:cTn id="24" fill="hold">
                            <p:stCondLst>
                              <p:cond delay="2900"/>
                            </p:stCondLst>
                            <p:childTnLst>
                              <p:par>
                                <p:cTn id="25" presetID="3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300" fill="hold"/>
                                        <p:tgtEl>
                                          <p:spTgt spid="10"/>
                                        </p:tgtEl>
                                        <p:attrNameLst>
                                          <p:attrName>ppt_w</p:attrName>
                                        </p:attrNameLst>
                                      </p:cBhvr>
                                      <p:tavLst>
                                        <p:tav tm="0">
                                          <p:val>
                                            <p:fltVal val="0"/>
                                          </p:val>
                                        </p:tav>
                                        <p:tav tm="100000">
                                          <p:val>
                                            <p:strVal val="#ppt_w"/>
                                          </p:val>
                                        </p:tav>
                                      </p:tavLst>
                                    </p:anim>
                                    <p:anim calcmode="lin" valueType="num">
                                      <p:cBhvr>
                                        <p:cTn id="28" dur="300" fill="hold"/>
                                        <p:tgtEl>
                                          <p:spTgt spid="10"/>
                                        </p:tgtEl>
                                        <p:attrNameLst>
                                          <p:attrName>ppt_h</p:attrName>
                                        </p:attrNameLst>
                                      </p:cBhvr>
                                      <p:tavLst>
                                        <p:tav tm="0">
                                          <p:val>
                                            <p:fltVal val="0"/>
                                          </p:val>
                                        </p:tav>
                                        <p:tav tm="100000">
                                          <p:val>
                                            <p:strVal val="#ppt_h"/>
                                          </p:val>
                                        </p:tav>
                                      </p:tavLst>
                                    </p:anim>
                                    <p:anim calcmode="lin" valueType="num">
                                      <p:cBhvr>
                                        <p:cTn id="29" dur="300" fill="hold"/>
                                        <p:tgtEl>
                                          <p:spTgt spid="10"/>
                                        </p:tgtEl>
                                        <p:attrNameLst>
                                          <p:attrName>style.rotation</p:attrName>
                                        </p:attrNameLst>
                                      </p:cBhvr>
                                      <p:tavLst>
                                        <p:tav tm="0">
                                          <p:val>
                                            <p:fltVal val="90"/>
                                          </p:val>
                                        </p:tav>
                                        <p:tav tm="100000">
                                          <p:val>
                                            <p:fltVal val="0"/>
                                          </p:val>
                                        </p:tav>
                                      </p:tavLst>
                                    </p:anim>
                                    <p:animEffect transition="in" filter="fade">
                                      <p:cBhvr>
                                        <p:cTn id="30" dur="300"/>
                                        <p:tgtEl>
                                          <p:spTgt spid="10"/>
                                        </p:tgtEl>
                                      </p:cBhvr>
                                    </p:animEffect>
                                  </p:childTnLst>
                                </p:cTn>
                              </p:par>
                            </p:childTnLst>
                          </p:cTn>
                        </p:par>
                        <p:par>
                          <p:cTn id="31" fill="hold">
                            <p:stCondLst>
                              <p:cond delay="3200"/>
                            </p:stCondLst>
                            <p:childTnLst>
                              <p:par>
                                <p:cTn id="32" presetID="53" presetClass="entr" presetSubtype="16"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4200"/>
                            </p:stCondLst>
                            <p:childTnLst>
                              <p:par>
                                <p:cTn id="43" presetID="31"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300" fill="hold"/>
                                        <p:tgtEl>
                                          <p:spTgt spid="11"/>
                                        </p:tgtEl>
                                        <p:attrNameLst>
                                          <p:attrName>ppt_w</p:attrName>
                                        </p:attrNameLst>
                                      </p:cBhvr>
                                      <p:tavLst>
                                        <p:tav tm="0">
                                          <p:val>
                                            <p:fltVal val="0"/>
                                          </p:val>
                                        </p:tav>
                                        <p:tav tm="100000">
                                          <p:val>
                                            <p:strVal val="#ppt_w"/>
                                          </p:val>
                                        </p:tav>
                                      </p:tavLst>
                                    </p:anim>
                                    <p:anim calcmode="lin" valueType="num">
                                      <p:cBhvr>
                                        <p:cTn id="46" dur="300" fill="hold"/>
                                        <p:tgtEl>
                                          <p:spTgt spid="11"/>
                                        </p:tgtEl>
                                        <p:attrNameLst>
                                          <p:attrName>ppt_h</p:attrName>
                                        </p:attrNameLst>
                                      </p:cBhvr>
                                      <p:tavLst>
                                        <p:tav tm="0">
                                          <p:val>
                                            <p:fltVal val="0"/>
                                          </p:val>
                                        </p:tav>
                                        <p:tav tm="100000">
                                          <p:val>
                                            <p:strVal val="#ppt_h"/>
                                          </p:val>
                                        </p:tav>
                                      </p:tavLst>
                                    </p:anim>
                                    <p:anim calcmode="lin" valueType="num">
                                      <p:cBhvr>
                                        <p:cTn id="47" dur="300" fill="hold"/>
                                        <p:tgtEl>
                                          <p:spTgt spid="11"/>
                                        </p:tgtEl>
                                        <p:attrNameLst>
                                          <p:attrName>style.rotation</p:attrName>
                                        </p:attrNameLst>
                                      </p:cBhvr>
                                      <p:tavLst>
                                        <p:tav tm="0">
                                          <p:val>
                                            <p:fltVal val="90"/>
                                          </p:val>
                                        </p:tav>
                                        <p:tav tm="100000">
                                          <p:val>
                                            <p:fltVal val="0"/>
                                          </p:val>
                                        </p:tav>
                                      </p:tavLst>
                                    </p:anim>
                                    <p:animEffect transition="in" filter="fade">
                                      <p:cBhvr>
                                        <p:cTn id="48" dur="300"/>
                                        <p:tgtEl>
                                          <p:spTgt spid="11"/>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42"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59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3.56836E-6 -3.7037E-7 L 0.36686 0.15278 " pathEditMode="relative" rAng="0" ptsTypes="AA">
                                      <p:cBhvr>
                                        <p:cTn id="64" dur="500" spd="-99900" fill="hold"/>
                                        <p:tgtEl>
                                          <p:spTgt spid="20"/>
                                        </p:tgtEl>
                                        <p:attrNameLst>
                                          <p:attrName>ppt_x,ppt_y</p:attrName>
                                        </p:attrNameLst>
                                      </p:cBhvr>
                                      <p:rCtr x="18343" y="7639"/>
                                    </p:animMotion>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35" presetClass="path" presetSubtype="0" accel="50000" decel="50000" fill="hold" grpId="1" nodeType="withEffect">
                                  <p:stCondLst>
                                    <p:cond delay="0"/>
                                  </p:stCondLst>
                                  <p:childTnLst>
                                    <p:animMotion origin="layout" path="M 7.85742E-7 -3.33333E-6 L -0.39495 -0.11018 " pathEditMode="relative" rAng="0" ptsTypes="AA">
                                      <p:cBhvr>
                                        <p:cTn id="68" dur="500" spd="-99900" fill="hold"/>
                                        <p:tgtEl>
                                          <p:spTgt spid="21"/>
                                        </p:tgtEl>
                                        <p:attrNameLst>
                                          <p:attrName>ppt_x,ppt_y</p:attrName>
                                        </p:attrNameLst>
                                      </p:cBhvr>
                                      <p:rCtr x="-19748" y="-5509"/>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childTnLst>
                          </p:cTn>
                        </p:par>
                        <p:par>
                          <p:cTn id="74" fill="hold">
                            <p:stCondLst>
                              <p:cond delay="6400"/>
                            </p:stCondLst>
                            <p:childTnLst>
                              <p:par>
                                <p:cTn id="75" presetID="22" presetClass="entr" presetSubtype="1" fill="hold" nodeType="afterEffect">
                                  <p:stCondLst>
                                    <p:cond delay="0"/>
                                  </p:stCondLst>
                                  <p:childTnLst>
                                    <p:set>
                                      <p:cBhvr>
                                        <p:cTn id="76" dur="1" fill="hold">
                                          <p:stCondLst>
                                            <p:cond delay="0"/>
                                          </p:stCondLst>
                                        </p:cTn>
                                        <p:tgtEl>
                                          <p:spTgt spid="19">
                                            <p:txEl>
                                              <p:pRg st="0" end="0"/>
                                            </p:txEl>
                                          </p:spTgt>
                                        </p:tgtEl>
                                        <p:attrNameLst>
                                          <p:attrName>style.visibility</p:attrName>
                                        </p:attrNameLst>
                                      </p:cBhvr>
                                      <p:to>
                                        <p:strVal val="visible"/>
                                      </p:to>
                                    </p:set>
                                    <p:animEffect transition="in" filter="wipe(up)">
                                      <p:cBhvr>
                                        <p:cTn id="7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animBg="1"/>
      <p:bldP spid="11" grpId="0" animBg="1"/>
      <p:bldP spid="18" grpId="0" animBg="1" autoUpdateAnimBg="0"/>
      <p:bldP spid="20" grpId="0" animBg="1"/>
      <p:bldP spid="20" grpId="1" animBg="1"/>
      <p:bldP spid="21" grpId="0" animBg="1"/>
      <p:bldP spid="21" grpId="1" animBg="1"/>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3.3 </a:t>
            </a:r>
            <a:r>
              <a:rPr lang="zh-CN" altLang="en-US" sz="2800" dirty="0" smtClean="0">
                <a:solidFill>
                  <a:schemeClr val="accent2"/>
                </a:solidFill>
                <a:latin typeface="微软雅黑"/>
                <a:ea typeface="微软雅黑"/>
              </a:rPr>
              <a:t>商业模式</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 </a:t>
            </a:r>
            <a:r>
              <a:rPr lang="en-US" altLang="zh-CN" dirty="0" smtClean="0">
                <a:solidFill>
                  <a:schemeClr val="accent2"/>
                </a:solidFill>
              </a:rPr>
              <a:t>3 </a:t>
            </a:r>
            <a:endParaRPr lang="zh-CN" altLang="en-US" dirty="0">
              <a:solidFill>
                <a:schemeClr val="accent2"/>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672"/>
            <a:ext cx="12196763" cy="6605572"/>
          </a:xfrm>
          <a:prstGeom prst="rect">
            <a:avLst/>
          </a:prstGeom>
        </p:spPr>
      </p:pic>
    </p:spTree>
    <p:extLst>
      <p:ext uri="{BB962C8B-B14F-4D97-AF65-F5344CB8AC3E}">
        <p14:creationId xmlns:p14="http://schemas.microsoft.com/office/powerpoint/2010/main" val="822742154"/>
      </p:ext>
    </p:extLst>
  </p:cSld>
  <p:clrMapOvr>
    <a:masterClrMapping/>
  </p:clrMapOvr>
  <mc:AlternateContent xmlns:mc="http://schemas.openxmlformats.org/markup-compatibility/2006" xmlns:p14="http://schemas.microsoft.com/office/powerpoint/2010/main">
    <mc:Choice Requires="p14">
      <p:transition spd="slow" p14:dur="800" advTm="9470">
        <p14:doors/>
      </p:transition>
    </mc:Choice>
    <mc:Fallback xmlns="">
      <p:transition spd="slow" advTm="9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3.4 </a:t>
            </a:r>
            <a:r>
              <a:rPr lang="zh-CN" altLang="en-US" sz="2800" dirty="0" smtClean="0">
                <a:solidFill>
                  <a:schemeClr val="accent2"/>
                </a:solidFill>
                <a:latin typeface="微软雅黑"/>
                <a:ea typeface="微软雅黑"/>
              </a:rPr>
              <a:t>线上营销方案</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3</a:t>
            </a:r>
            <a:endParaRPr lang="zh-CN" altLang="en-US" dirty="0">
              <a:solidFill>
                <a:schemeClr val="accent2"/>
              </a:solidFill>
            </a:endParaRPr>
          </a:p>
        </p:txBody>
      </p:sp>
      <p:sp>
        <p:nvSpPr>
          <p:cNvPr id="7" name="Oval 7"/>
          <p:cNvSpPr>
            <a:spLocks noChangeArrowheads="1"/>
          </p:cNvSpPr>
          <p:nvPr/>
        </p:nvSpPr>
        <p:spPr bwMode="auto">
          <a:xfrm>
            <a:off x="3241675" y="2678113"/>
            <a:ext cx="831850" cy="8302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2725738" y="1484313"/>
            <a:ext cx="831850" cy="831850"/>
            <a:chOff x="2725738" y="1484313"/>
            <a:chExt cx="831850" cy="831850"/>
          </a:xfrm>
        </p:grpSpPr>
        <p:sp>
          <p:nvSpPr>
            <p:cNvPr id="6" name="Oval 6"/>
            <p:cNvSpPr>
              <a:spLocks noChangeArrowheads="1"/>
            </p:cNvSpPr>
            <p:nvPr/>
          </p:nvSpPr>
          <p:spPr bwMode="auto">
            <a:xfrm>
              <a:off x="2725738" y="1484313"/>
              <a:ext cx="831850" cy="8318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Oval 9"/>
          <p:cNvSpPr>
            <a:spLocks noChangeArrowheads="1"/>
          </p:cNvSpPr>
          <p:nvPr/>
        </p:nvSpPr>
        <p:spPr bwMode="auto">
          <a:xfrm>
            <a:off x="3255052" y="4133850"/>
            <a:ext cx="831850" cy="8318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8"/>
          <p:cNvSpPr>
            <a:spLocks noChangeArrowheads="1"/>
          </p:cNvSpPr>
          <p:nvPr/>
        </p:nvSpPr>
        <p:spPr bwMode="auto">
          <a:xfrm>
            <a:off x="2743200" y="5425717"/>
            <a:ext cx="831850" cy="830262"/>
          </a:xfrm>
          <a:prstGeom prst="ellipse">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p>
        </p:txBody>
      </p:sp>
      <p:grpSp>
        <p:nvGrpSpPr>
          <p:cNvPr id="24" name="组合 23"/>
          <p:cNvGrpSpPr/>
          <p:nvPr/>
        </p:nvGrpSpPr>
        <p:grpSpPr>
          <a:xfrm>
            <a:off x="877888" y="2946400"/>
            <a:ext cx="1939925" cy="1939925"/>
            <a:chOff x="877888" y="2946400"/>
            <a:chExt cx="1939925" cy="1939925"/>
          </a:xfrm>
        </p:grpSpPr>
        <p:sp>
          <p:nvSpPr>
            <p:cNvPr id="5" name="Oval 5"/>
            <p:cNvSpPr>
              <a:spLocks noChangeArrowheads="1"/>
            </p:cNvSpPr>
            <p:nvPr/>
          </p:nvSpPr>
          <p:spPr bwMode="auto">
            <a:xfrm>
              <a:off x="877888" y="2946400"/>
              <a:ext cx="1939925" cy="193992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TextBox 20"/>
            <p:cNvSpPr txBox="1"/>
            <p:nvPr/>
          </p:nvSpPr>
          <p:spPr>
            <a:xfrm>
              <a:off x="1078684" y="3193087"/>
              <a:ext cx="1538332" cy="1446550"/>
            </a:xfrm>
            <a:prstGeom prst="rect">
              <a:avLst/>
            </a:prstGeom>
            <a:noFill/>
          </p:spPr>
          <p:txBody>
            <a:bodyPr wrap="square" rtlCol="0">
              <a:spAutoFit/>
            </a:bodyPr>
            <a:lstStyle/>
            <a:p>
              <a:pPr algn="ctr"/>
              <a:r>
                <a:rPr lang="zh-CN" altLang="en-US" sz="4400" b="1" dirty="0" smtClean="0">
                  <a:solidFill>
                    <a:schemeClr val="accent2"/>
                  </a:solidFill>
                  <a:latin typeface="+mj-ea"/>
                  <a:ea typeface="+mj-ea"/>
                </a:rPr>
                <a:t>线上营销</a:t>
              </a:r>
              <a:endParaRPr lang="zh-CN" altLang="en-US" sz="4400" b="1" dirty="0">
                <a:solidFill>
                  <a:schemeClr val="accent2"/>
                </a:solidFill>
                <a:latin typeface="+mj-ea"/>
                <a:ea typeface="+mj-ea"/>
              </a:endParaRPr>
            </a:p>
          </p:txBody>
        </p:sp>
      </p:grpSp>
      <p:sp>
        <p:nvSpPr>
          <p:cNvPr id="26" name="TextBox 25"/>
          <p:cNvSpPr txBox="1"/>
          <p:nvPr/>
        </p:nvSpPr>
        <p:spPr>
          <a:xfrm>
            <a:off x="3578101" y="1259468"/>
            <a:ext cx="1997346" cy="369332"/>
          </a:xfrm>
          <a:prstGeom prst="rect">
            <a:avLst/>
          </a:prstGeom>
          <a:noFill/>
        </p:spPr>
        <p:txBody>
          <a:bodyPr wrap="square" rtlCol="0">
            <a:spAutoFit/>
          </a:bodyPr>
          <a:lstStyle/>
          <a:p>
            <a:r>
              <a:rPr lang="zh-CN" altLang="en-US" b="1" dirty="0" smtClean="0">
                <a:solidFill>
                  <a:schemeClr val="accent1"/>
                </a:solidFill>
                <a:latin typeface="+mj-ea"/>
                <a:ea typeface="+mj-ea"/>
              </a:rPr>
              <a:t>六网合一</a:t>
            </a:r>
            <a:endParaRPr lang="zh-CN" altLang="en-US" b="1" dirty="0">
              <a:solidFill>
                <a:schemeClr val="accent1"/>
              </a:solidFill>
              <a:latin typeface="+mj-ea"/>
              <a:ea typeface="+mj-ea"/>
            </a:endParaRPr>
          </a:p>
        </p:txBody>
      </p:sp>
      <p:sp>
        <p:nvSpPr>
          <p:cNvPr id="27" name="TextBox 26"/>
          <p:cNvSpPr txBox="1"/>
          <p:nvPr/>
        </p:nvSpPr>
        <p:spPr>
          <a:xfrm>
            <a:off x="3640506" y="1617819"/>
            <a:ext cx="7351814" cy="584775"/>
          </a:xfrm>
          <a:prstGeom prst="rect">
            <a:avLst/>
          </a:prstGeom>
          <a:noFill/>
        </p:spPr>
        <p:txBody>
          <a:bodyPr wrap="square" rtlCol="0">
            <a:spAutoFit/>
          </a:bodyPr>
          <a:lstStyle/>
          <a:p>
            <a:r>
              <a:rPr lang="zh-CN" altLang="en-US" sz="1600" dirty="0" smtClean="0">
                <a:latin typeface="+mn-ea"/>
                <a:ea typeface="+mn-ea"/>
              </a:rPr>
              <a:t>将互联网</a:t>
            </a:r>
            <a:r>
              <a:rPr lang="zh-CN" altLang="en-US" sz="1600" dirty="0">
                <a:latin typeface="+mn-ea"/>
                <a:ea typeface="+mn-ea"/>
              </a:rPr>
              <a:t>、客户端（手机</a:t>
            </a:r>
            <a:r>
              <a:rPr lang="en-US" altLang="zh-CN" sz="1600" dirty="0">
                <a:latin typeface="+mn-ea"/>
                <a:ea typeface="+mn-ea"/>
              </a:rPr>
              <a:t>APP</a:t>
            </a:r>
            <a:r>
              <a:rPr lang="zh-CN" altLang="en-US" sz="1600" dirty="0">
                <a:latin typeface="+mn-ea"/>
                <a:ea typeface="+mn-ea"/>
              </a:rPr>
              <a:t>）、手机网、</a:t>
            </a:r>
            <a:r>
              <a:rPr lang="en-US" altLang="zh-CN" sz="1600" dirty="0">
                <a:latin typeface="+mn-ea"/>
                <a:ea typeface="+mn-ea"/>
              </a:rPr>
              <a:t>12114</a:t>
            </a:r>
            <a:r>
              <a:rPr lang="zh-CN" altLang="en-US" sz="1600" dirty="0">
                <a:latin typeface="+mn-ea"/>
                <a:ea typeface="+mn-ea"/>
              </a:rPr>
              <a:t>（短信网址）、社区网（微博等）、微信网这六大网络结合到一起</a:t>
            </a:r>
            <a:r>
              <a:rPr lang="zh-CN" altLang="en-US" sz="1600" dirty="0" smtClean="0">
                <a:latin typeface="+mn-ea"/>
                <a:ea typeface="+mn-ea"/>
              </a:rPr>
              <a:t>，进行传播。</a:t>
            </a:r>
            <a:endParaRPr lang="zh-CN" altLang="en-US" sz="1600" dirty="0">
              <a:solidFill>
                <a:schemeClr val="accent1"/>
              </a:solidFill>
              <a:latin typeface="+mn-ea"/>
              <a:ea typeface="+mn-ea"/>
            </a:endParaRPr>
          </a:p>
        </p:txBody>
      </p:sp>
      <p:sp>
        <p:nvSpPr>
          <p:cNvPr id="28" name="TextBox 27"/>
          <p:cNvSpPr txBox="1"/>
          <p:nvPr/>
        </p:nvSpPr>
        <p:spPr>
          <a:xfrm>
            <a:off x="3578101" y="5363924"/>
            <a:ext cx="1997346" cy="369332"/>
          </a:xfrm>
          <a:prstGeom prst="rect">
            <a:avLst/>
          </a:prstGeom>
          <a:noFill/>
        </p:spPr>
        <p:txBody>
          <a:bodyPr wrap="square" rtlCol="0">
            <a:spAutoFit/>
          </a:bodyPr>
          <a:lstStyle/>
          <a:p>
            <a:r>
              <a:rPr lang="zh-CN" altLang="en-US" b="1" dirty="0" smtClean="0">
                <a:solidFill>
                  <a:schemeClr val="accent1"/>
                </a:solidFill>
                <a:latin typeface="+mj-ea"/>
                <a:ea typeface="+mj-ea"/>
              </a:rPr>
              <a:t> 活动营销</a:t>
            </a:r>
            <a:endParaRPr lang="zh-CN" altLang="en-US" b="1" dirty="0">
              <a:solidFill>
                <a:schemeClr val="accent1"/>
              </a:solidFill>
              <a:latin typeface="+mj-ea"/>
              <a:ea typeface="+mj-ea"/>
            </a:endParaRPr>
          </a:p>
        </p:txBody>
      </p:sp>
      <p:sp>
        <p:nvSpPr>
          <p:cNvPr id="29" name="TextBox 28"/>
          <p:cNvSpPr txBox="1"/>
          <p:nvPr/>
        </p:nvSpPr>
        <p:spPr>
          <a:xfrm>
            <a:off x="3640506" y="5671204"/>
            <a:ext cx="7351814" cy="584775"/>
          </a:xfrm>
          <a:prstGeom prst="rect">
            <a:avLst/>
          </a:prstGeom>
          <a:noFill/>
        </p:spPr>
        <p:txBody>
          <a:bodyPr wrap="square" rtlCol="0">
            <a:spAutoFit/>
          </a:bodyPr>
          <a:lstStyle/>
          <a:p>
            <a:r>
              <a:rPr lang="zh-CN" altLang="en-US" sz="1600" dirty="0" smtClean="0">
                <a:solidFill>
                  <a:schemeClr val="accent1"/>
                </a:solidFill>
                <a:latin typeface="+mn-ea"/>
                <a:ea typeface="+mn-ea"/>
              </a:rPr>
              <a:t>定期举办各种网络服装秀、时装设计培训、促销、团购以及各种时尚主题的其他活动，锁定“时尚达人”客户群体。</a:t>
            </a:r>
            <a:endParaRPr lang="zh-CN" altLang="en-US" sz="1600" dirty="0">
              <a:solidFill>
                <a:schemeClr val="accent1"/>
              </a:solidFill>
              <a:latin typeface="+mn-ea"/>
              <a:ea typeface="+mn-ea"/>
            </a:endParaRPr>
          </a:p>
        </p:txBody>
      </p:sp>
      <p:sp>
        <p:nvSpPr>
          <p:cNvPr id="30" name="TextBox 29"/>
          <p:cNvSpPr txBox="1"/>
          <p:nvPr/>
        </p:nvSpPr>
        <p:spPr>
          <a:xfrm>
            <a:off x="4083068" y="3933056"/>
            <a:ext cx="1997346" cy="369332"/>
          </a:xfrm>
          <a:prstGeom prst="rect">
            <a:avLst/>
          </a:prstGeom>
          <a:noFill/>
        </p:spPr>
        <p:txBody>
          <a:bodyPr wrap="square" rtlCol="0">
            <a:spAutoFit/>
          </a:bodyPr>
          <a:lstStyle/>
          <a:p>
            <a:r>
              <a:rPr lang="zh-CN" altLang="en-US" b="1" dirty="0" smtClean="0">
                <a:solidFill>
                  <a:schemeClr val="accent1"/>
                </a:solidFill>
                <a:latin typeface="+mj-ea"/>
                <a:ea typeface="+mj-ea"/>
              </a:rPr>
              <a:t>网络设计大赛</a:t>
            </a:r>
            <a:endParaRPr lang="zh-CN" altLang="en-US" b="1" dirty="0">
              <a:solidFill>
                <a:schemeClr val="accent1"/>
              </a:solidFill>
              <a:latin typeface="+mj-ea"/>
              <a:ea typeface="+mj-ea"/>
            </a:endParaRPr>
          </a:p>
        </p:txBody>
      </p:sp>
      <p:sp>
        <p:nvSpPr>
          <p:cNvPr id="31" name="TextBox 30"/>
          <p:cNvSpPr txBox="1"/>
          <p:nvPr/>
        </p:nvSpPr>
        <p:spPr>
          <a:xfrm>
            <a:off x="4145473" y="4240336"/>
            <a:ext cx="7351814" cy="830997"/>
          </a:xfrm>
          <a:prstGeom prst="rect">
            <a:avLst/>
          </a:prstGeom>
          <a:noFill/>
        </p:spPr>
        <p:txBody>
          <a:bodyPr wrap="square" rtlCol="0">
            <a:spAutoFit/>
          </a:bodyPr>
          <a:lstStyle/>
          <a:p>
            <a:r>
              <a:rPr lang="zh-CN" altLang="en-US" sz="1600" dirty="0" smtClean="0">
                <a:solidFill>
                  <a:schemeClr val="accent1"/>
                </a:solidFill>
                <a:latin typeface="+mn-ea"/>
                <a:ea typeface="+mn-ea"/>
              </a:rPr>
              <a:t>定期举办各种主题的设计大赛，以网络投票、专家评分等方式进行。不但可以扩大我们平台的知名度，还可以轻松网罗到优势的原创设计产品及优势的设计师资源。</a:t>
            </a:r>
            <a:endParaRPr lang="zh-CN" altLang="en-US" sz="1600" dirty="0">
              <a:solidFill>
                <a:schemeClr val="accent1"/>
              </a:solidFill>
              <a:latin typeface="+mn-ea"/>
              <a:ea typeface="+mn-ea"/>
            </a:endParaRPr>
          </a:p>
        </p:txBody>
      </p:sp>
      <p:sp>
        <p:nvSpPr>
          <p:cNvPr id="32" name="TextBox 31"/>
          <p:cNvSpPr txBox="1"/>
          <p:nvPr/>
        </p:nvSpPr>
        <p:spPr>
          <a:xfrm>
            <a:off x="4083068" y="2500041"/>
            <a:ext cx="1997346" cy="369332"/>
          </a:xfrm>
          <a:prstGeom prst="rect">
            <a:avLst/>
          </a:prstGeom>
          <a:noFill/>
        </p:spPr>
        <p:txBody>
          <a:bodyPr wrap="square" rtlCol="0">
            <a:spAutoFit/>
          </a:bodyPr>
          <a:lstStyle/>
          <a:p>
            <a:r>
              <a:rPr lang="zh-CN" altLang="en-US" b="1" dirty="0" smtClean="0">
                <a:solidFill>
                  <a:schemeClr val="accent1"/>
                </a:solidFill>
                <a:latin typeface="+mj-ea"/>
                <a:ea typeface="+mj-ea"/>
              </a:rPr>
              <a:t>分享营销</a:t>
            </a:r>
            <a:endParaRPr lang="zh-CN" altLang="en-US" b="1" dirty="0">
              <a:solidFill>
                <a:schemeClr val="accent1"/>
              </a:solidFill>
              <a:latin typeface="+mj-ea"/>
              <a:ea typeface="+mj-ea"/>
            </a:endParaRPr>
          </a:p>
        </p:txBody>
      </p:sp>
      <p:sp>
        <p:nvSpPr>
          <p:cNvPr id="33" name="TextBox 32"/>
          <p:cNvSpPr txBox="1"/>
          <p:nvPr/>
        </p:nvSpPr>
        <p:spPr>
          <a:xfrm>
            <a:off x="4145473" y="2807321"/>
            <a:ext cx="7351814" cy="584775"/>
          </a:xfrm>
          <a:prstGeom prst="rect">
            <a:avLst/>
          </a:prstGeom>
          <a:noFill/>
        </p:spPr>
        <p:txBody>
          <a:bodyPr wrap="square" rtlCol="0">
            <a:spAutoFit/>
          </a:bodyPr>
          <a:lstStyle/>
          <a:p>
            <a:r>
              <a:rPr lang="zh-CN" altLang="en-US" sz="1600" dirty="0" smtClean="0">
                <a:solidFill>
                  <a:schemeClr val="accent1"/>
                </a:solidFill>
                <a:latin typeface="+mn-ea"/>
                <a:ea typeface="+mn-ea"/>
              </a:rPr>
              <a:t>以消费商的利益分配模式，发动消费者及准消费者会员进行分享营销。同时广泛进行同行业及跨行业的合作，通过绑定二维码的方式进行同业和异业间分享。</a:t>
            </a:r>
            <a:endParaRPr lang="zh-CN" altLang="en-US" sz="1600" dirty="0">
              <a:solidFill>
                <a:schemeClr val="accent1"/>
              </a:solidFill>
              <a:latin typeface="+mn-ea"/>
              <a:ea typeface="+mn-ea"/>
            </a:endParaRPr>
          </a:p>
        </p:txBody>
      </p:sp>
      <p:sp>
        <p:nvSpPr>
          <p:cNvPr id="34" name="Freeform 20"/>
          <p:cNvSpPr>
            <a:spLocks noEditPoints="1"/>
          </p:cNvSpPr>
          <p:nvPr/>
        </p:nvSpPr>
        <p:spPr bwMode="auto">
          <a:xfrm>
            <a:off x="3376613" y="4302388"/>
            <a:ext cx="611086" cy="446616"/>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6" name="Freeform 17"/>
          <p:cNvSpPr>
            <a:spLocks noEditPoints="1"/>
          </p:cNvSpPr>
          <p:nvPr/>
        </p:nvSpPr>
        <p:spPr bwMode="auto">
          <a:xfrm>
            <a:off x="2883888" y="1628800"/>
            <a:ext cx="492725" cy="573794"/>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8" name="Freeform 13"/>
          <p:cNvSpPr>
            <a:spLocks noEditPoints="1"/>
          </p:cNvSpPr>
          <p:nvPr/>
        </p:nvSpPr>
        <p:spPr bwMode="auto">
          <a:xfrm>
            <a:off x="3412554" y="2863157"/>
            <a:ext cx="490090" cy="400408"/>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9" name="Freeform 16"/>
          <p:cNvSpPr>
            <a:spLocks noEditPoints="1"/>
          </p:cNvSpPr>
          <p:nvPr/>
        </p:nvSpPr>
        <p:spPr bwMode="auto">
          <a:xfrm>
            <a:off x="2872260" y="5593271"/>
            <a:ext cx="566845" cy="495154"/>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Tree>
    <p:extLst>
      <p:ext uri="{BB962C8B-B14F-4D97-AF65-F5344CB8AC3E}">
        <p14:creationId xmlns:p14="http://schemas.microsoft.com/office/powerpoint/2010/main" val="772400440"/>
      </p:ext>
    </p:extLst>
  </p:cSld>
  <p:clrMapOvr>
    <a:masterClrMapping/>
  </p:clrMapOvr>
  <mc:AlternateContent xmlns:mc="http://schemas.openxmlformats.org/markup-compatibility/2006" xmlns:p14="http://schemas.microsoft.com/office/powerpoint/2010/main">
    <mc:Choice Requires="p14">
      <p:transition spd="slow" p14:dur="800" advTm="6915">
        <p14:doors dir="vert"/>
      </p:transition>
    </mc:Choice>
    <mc:Fallback xmlns="">
      <p:transition spd="slow" advTm="6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Scale>
                                      <p:cBhvr>
                                        <p:cTn id="15"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4"/>
                                        </p:tgtEl>
                                        <p:attrNameLst>
                                          <p:attrName>ppt_x</p:attrName>
                                          <p:attrName>ppt_y</p:attrName>
                                        </p:attrNameLst>
                                      </p:cBhvr>
                                    </p:animMotion>
                                    <p:animEffect transition="in" filter="fade">
                                      <p:cBhvr>
                                        <p:cTn id="17" dur="1000"/>
                                        <p:tgtEl>
                                          <p:spTgt spid="24"/>
                                        </p:tgtEl>
                                      </p:cBhvr>
                                    </p:animEffect>
                                  </p:childTnLst>
                                </p:cTn>
                              </p:par>
                            </p:childTnLst>
                          </p:cTn>
                        </p:par>
                        <p:par>
                          <p:cTn id="18" fill="hold">
                            <p:stCondLst>
                              <p:cond delay="1720"/>
                            </p:stCondLst>
                            <p:childTnLst>
                              <p:par>
                                <p:cTn id="19" presetID="1"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2.36113E-6 -3.33333E-6 L -0.1059 0.29653 " pathEditMode="relative" rAng="0" ptsTypes="AA">
                                      <p:cBhvr>
                                        <p:cTn id="22" dur="500" spd="-100000" fill="hold"/>
                                        <p:tgtEl>
                                          <p:spTgt spid="19"/>
                                        </p:tgtEl>
                                        <p:attrNameLst>
                                          <p:attrName>ppt_x</p:attrName>
                                          <p:attrName>ppt_y</p:attrName>
                                        </p:attrNameLst>
                                      </p:cBhvr>
                                      <p:rCtr x="-5295" y="14815"/>
                                    </p:animMotion>
                                  </p:childTnLst>
                                </p:cTn>
                              </p:par>
                            </p:childTnLst>
                          </p:cTn>
                        </p:par>
                        <p:par>
                          <p:cTn id="23" fill="hold">
                            <p:stCondLst>
                              <p:cond delay="2220"/>
                            </p:stCondLst>
                            <p:childTnLst>
                              <p:par>
                                <p:cTn id="24" presetID="3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300" fill="hold"/>
                                        <p:tgtEl>
                                          <p:spTgt spid="26"/>
                                        </p:tgtEl>
                                        <p:attrNameLst>
                                          <p:attrName>ppt_w</p:attrName>
                                        </p:attrNameLst>
                                      </p:cBhvr>
                                      <p:tavLst>
                                        <p:tav tm="0">
                                          <p:val>
                                            <p:fltVal val="0"/>
                                          </p:val>
                                        </p:tav>
                                        <p:tav tm="100000">
                                          <p:val>
                                            <p:strVal val="#ppt_w"/>
                                          </p:val>
                                        </p:tav>
                                      </p:tavLst>
                                    </p:anim>
                                    <p:anim calcmode="lin" valueType="num">
                                      <p:cBhvr>
                                        <p:cTn id="27" dur="300" fill="hold"/>
                                        <p:tgtEl>
                                          <p:spTgt spid="26"/>
                                        </p:tgtEl>
                                        <p:attrNameLst>
                                          <p:attrName>ppt_h</p:attrName>
                                        </p:attrNameLst>
                                      </p:cBhvr>
                                      <p:tavLst>
                                        <p:tav tm="0">
                                          <p:val>
                                            <p:fltVal val="0"/>
                                          </p:val>
                                        </p:tav>
                                        <p:tav tm="100000">
                                          <p:val>
                                            <p:strVal val="#ppt_h"/>
                                          </p:val>
                                        </p:tav>
                                      </p:tavLst>
                                    </p:anim>
                                    <p:anim calcmode="lin" valueType="num">
                                      <p:cBhvr>
                                        <p:cTn id="28" dur="300" fill="hold"/>
                                        <p:tgtEl>
                                          <p:spTgt spid="26"/>
                                        </p:tgtEl>
                                        <p:attrNameLst>
                                          <p:attrName>style.rotation</p:attrName>
                                        </p:attrNameLst>
                                      </p:cBhvr>
                                      <p:tavLst>
                                        <p:tav tm="0">
                                          <p:val>
                                            <p:fltVal val="90"/>
                                          </p:val>
                                        </p:tav>
                                        <p:tav tm="100000">
                                          <p:val>
                                            <p:fltVal val="0"/>
                                          </p:val>
                                        </p:tav>
                                      </p:tavLst>
                                    </p:anim>
                                    <p:animEffect transition="in" filter="fade">
                                      <p:cBhvr>
                                        <p:cTn id="29" dur="300"/>
                                        <p:tgtEl>
                                          <p:spTgt spid="26"/>
                                        </p:tgtEl>
                                      </p:cBhvr>
                                    </p:animEffect>
                                  </p:childTnLst>
                                </p:cTn>
                              </p:par>
                            </p:childTnLst>
                          </p:cTn>
                        </p:par>
                        <p:par>
                          <p:cTn id="30" fill="hold">
                            <p:stCondLst>
                              <p:cond delay="2520"/>
                            </p:stCondLst>
                            <p:childTnLst>
                              <p:par>
                                <p:cTn id="31" presetID="22" presetClass="entr" presetSubtype="1"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up)">
                                      <p:cBhvr>
                                        <p:cTn id="33" dur="500"/>
                                        <p:tgtEl>
                                          <p:spTgt spid="27"/>
                                        </p:tgtEl>
                                      </p:cBhvr>
                                    </p:animEffect>
                                  </p:childTnLst>
                                </p:cTn>
                              </p:par>
                            </p:childTnLst>
                          </p:cTn>
                        </p:par>
                        <p:par>
                          <p:cTn id="34" fill="hold">
                            <p:stCondLst>
                              <p:cond delay="3020"/>
                            </p:stCondLst>
                            <p:childTnLst>
                              <p:par>
                                <p:cTn id="35" presetID="31"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300" fill="hold"/>
                                        <p:tgtEl>
                                          <p:spTgt spid="32"/>
                                        </p:tgtEl>
                                        <p:attrNameLst>
                                          <p:attrName>ppt_w</p:attrName>
                                        </p:attrNameLst>
                                      </p:cBhvr>
                                      <p:tavLst>
                                        <p:tav tm="0">
                                          <p:val>
                                            <p:fltVal val="0"/>
                                          </p:val>
                                        </p:tav>
                                        <p:tav tm="100000">
                                          <p:val>
                                            <p:strVal val="#ppt_w"/>
                                          </p:val>
                                        </p:tav>
                                      </p:tavLst>
                                    </p:anim>
                                    <p:anim calcmode="lin" valueType="num">
                                      <p:cBhvr>
                                        <p:cTn id="38" dur="300" fill="hold"/>
                                        <p:tgtEl>
                                          <p:spTgt spid="32"/>
                                        </p:tgtEl>
                                        <p:attrNameLst>
                                          <p:attrName>ppt_h</p:attrName>
                                        </p:attrNameLst>
                                      </p:cBhvr>
                                      <p:tavLst>
                                        <p:tav tm="0">
                                          <p:val>
                                            <p:fltVal val="0"/>
                                          </p:val>
                                        </p:tav>
                                        <p:tav tm="100000">
                                          <p:val>
                                            <p:strVal val="#ppt_h"/>
                                          </p:val>
                                        </p:tav>
                                      </p:tavLst>
                                    </p:anim>
                                    <p:anim calcmode="lin" valueType="num">
                                      <p:cBhvr>
                                        <p:cTn id="39" dur="300" fill="hold"/>
                                        <p:tgtEl>
                                          <p:spTgt spid="32"/>
                                        </p:tgtEl>
                                        <p:attrNameLst>
                                          <p:attrName>style.rotation</p:attrName>
                                        </p:attrNameLst>
                                      </p:cBhvr>
                                      <p:tavLst>
                                        <p:tav tm="0">
                                          <p:val>
                                            <p:fltVal val="90"/>
                                          </p:val>
                                        </p:tav>
                                        <p:tav tm="100000">
                                          <p:val>
                                            <p:fltVal val="0"/>
                                          </p:val>
                                        </p:tav>
                                      </p:tavLst>
                                    </p:anim>
                                    <p:animEffect transition="in" filter="fade">
                                      <p:cBhvr>
                                        <p:cTn id="40" dur="300"/>
                                        <p:tgtEl>
                                          <p:spTgt spid="32"/>
                                        </p:tgtEl>
                                      </p:cBhvr>
                                    </p:animEffect>
                                  </p:childTnLst>
                                </p:cTn>
                              </p:par>
                            </p:childTnLst>
                          </p:cTn>
                        </p:par>
                        <p:par>
                          <p:cTn id="41" fill="hold">
                            <p:stCondLst>
                              <p:cond delay="3320"/>
                            </p:stCondLst>
                            <p:childTnLst>
                              <p:par>
                                <p:cTn id="42" presetID="22" presetClass="entr" presetSubtype="1"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par>
                          <p:cTn id="45" fill="hold">
                            <p:stCondLst>
                              <p:cond delay="3820"/>
                            </p:stCondLst>
                            <p:childTnLst>
                              <p:par>
                                <p:cTn id="46" presetID="31"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300" fill="hold"/>
                                        <p:tgtEl>
                                          <p:spTgt spid="30"/>
                                        </p:tgtEl>
                                        <p:attrNameLst>
                                          <p:attrName>ppt_w</p:attrName>
                                        </p:attrNameLst>
                                      </p:cBhvr>
                                      <p:tavLst>
                                        <p:tav tm="0">
                                          <p:val>
                                            <p:fltVal val="0"/>
                                          </p:val>
                                        </p:tav>
                                        <p:tav tm="100000">
                                          <p:val>
                                            <p:strVal val="#ppt_w"/>
                                          </p:val>
                                        </p:tav>
                                      </p:tavLst>
                                    </p:anim>
                                    <p:anim calcmode="lin" valueType="num">
                                      <p:cBhvr>
                                        <p:cTn id="49" dur="300" fill="hold"/>
                                        <p:tgtEl>
                                          <p:spTgt spid="30"/>
                                        </p:tgtEl>
                                        <p:attrNameLst>
                                          <p:attrName>ppt_h</p:attrName>
                                        </p:attrNameLst>
                                      </p:cBhvr>
                                      <p:tavLst>
                                        <p:tav tm="0">
                                          <p:val>
                                            <p:fltVal val="0"/>
                                          </p:val>
                                        </p:tav>
                                        <p:tav tm="100000">
                                          <p:val>
                                            <p:strVal val="#ppt_h"/>
                                          </p:val>
                                        </p:tav>
                                      </p:tavLst>
                                    </p:anim>
                                    <p:anim calcmode="lin" valueType="num">
                                      <p:cBhvr>
                                        <p:cTn id="50" dur="300" fill="hold"/>
                                        <p:tgtEl>
                                          <p:spTgt spid="30"/>
                                        </p:tgtEl>
                                        <p:attrNameLst>
                                          <p:attrName>style.rotation</p:attrName>
                                        </p:attrNameLst>
                                      </p:cBhvr>
                                      <p:tavLst>
                                        <p:tav tm="0">
                                          <p:val>
                                            <p:fltVal val="90"/>
                                          </p:val>
                                        </p:tav>
                                        <p:tav tm="100000">
                                          <p:val>
                                            <p:fltVal val="0"/>
                                          </p:val>
                                        </p:tav>
                                      </p:tavLst>
                                    </p:anim>
                                    <p:animEffect transition="in" filter="fade">
                                      <p:cBhvr>
                                        <p:cTn id="51" dur="300"/>
                                        <p:tgtEl>
                                          <p:spTgt spid="30"/>
                                        </p:tgtEl>
                                      </p:cBhvr>
                                    </p:animEffect>
                                  </p:childTnLst>
                                </p:cTn>
                              </p:par>
                            </p:childTnLst>
                          </p:cTn>
                        </p:par>
                        <p:par>
                          <p:cTn id="52" fill="hold">
                            <p:stCondLst>
                              <p:cond delay="4120"/>
                            </p:stCondLst>
                            <p:childTnLst>
                              <p:par>
                                <p:cTn id="53" presetID="22" presetClass="entr" presetSubtype="1"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4620"/>
                            </p:stCondLst>
                            <p:childTnLst>
                              <p:par>
                                <p:cTn id="57" presetID="31"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300" fill="hold"/>
                                        <p:tgtEl>
                                          <p:spTgt spid="28"/>
                                        </p:tgtEl>
                                        <p:attrNameLst>
                                          <p:attrName>ppt_w</p:attrName>
                                        </p:attrNameLst>
                                      </p:cBhvr>
                                      <p:tavLst>
                                        <p:tav tm="0">
                                          <p:val>
                                            <p:fltVal val="0"/>
                                          </p:val>
                                        </p:tav>
                                        <p:tav tm="100000">
                                          <p:val>
                                            <p:strVal val="#ppt_w"/>
                                          </p:val>
                                        </p:tav>
                                      </p:tavLst>
                                    </p:anim>
                                    <p:anim calcmode="lin" valueType="num">
                                      <p:cBhvr>
                                        <p:cTn id="60" dur="300" fill="hold"/>
                                        <p:tgtEl>
                                          <p:spTgt spid="28"/>
                                        </p:tgtEl>
                                        <p:attrNameLst>
                                          <p:attrName>ppt_h</p:attrName>
                                        </p:attrNameLst>
                                      </p:cBhvr>
                                      <p:tavLst>
                                        <p:tav tm="0">
                                          <p:val>
                                            <p:fltVal val="0"/>
                                          </p:val>
                                        </p:tav>
                                        <p:tav tm="100000">
                                          <p:val>
                                            <p:strVal val="#ppt_h"/>
                                          </p:val>
                                        </p:tav>
                                      </p:tavLst>
                                    </p:anim>
                                    <p:anim calcmode="lin" valueType="num">
                                      <p:cBhvr>
                                        <p:cTn id="61" dur="300" fill="hold"/>
                                        <p:tgtEl>
                                          <p:spTgt spid="28"/>
                                        </p:tgtEl>
                                        <p:attrNameLst>
                                          <p:attrName>style.rotation</p:attrName>
                                        </p:attrNameLst>
                                      </p:cBhvr>
                                      <p:tavLst>
                                        <p:tav tm="0">
                                          <p:val>
                                            <p:fltVal val="90"/>
                                          </p:val>
                                        </p:tav>
                                        <p:tav tm="100000">
                                          <p:val>
                                            <p:fltVal val="0"/>
                                          </p:val>
                                        </p:tav>
                                      </p:tavLst>
                                    </p:anim>
                                    <p:animEffect transition="in" filter="fade">
                                      <p:cBhvr>
                                        <p:cTn id="62" dur="300"/>
                                        <p:tgtEl>
                                          <p:spTgt spid="28"/>
                                        </p:tgtEl>
                                      </p:cBhvr>
                                    </p:animEffect>
                                  </p:childTnLst>
                                </p:cTn>
                              </p:par>
                            </p:childTnLst>
                          </p:cTn>
                        </p:par>
                        <p:par>
                          <p:cTn id="63" fill="hold">
                            <p:stCondLst>
                              <p:cond delay="4920"/>
                            </p:stCondLst>
                            <p:childTnLst>
                              <p:par>
                                <p:cTn id="64" presetID="22" presetClass="entr" presetSubtype="1"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up)">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p:bldP spid="27" grpId="0"/>
      <p:bldP spid="28" grpId="0"/>
      <p:bldP spid="29" grpId="0"/>
      <p:bldP spid="30" grpId="0"/>
      <p:bldP spid="31" grpId="0"/>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3.5 </a:t>
            </a:r>
            <a:r>
              <a:rPr lang="zh-CN" altLang="en-US" sz="2800" dirty="0" smtClean="0">
                <a:solidFill>
                  <a:schemeClr val="accent2"/>
                </a:solidFill>
                <a:latin typeface="微软雅黑"/>
                <a:ea typeface="微软雅黑"/>
              </a:rPr>
              <a:t>线下推广方案</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 </a:t>
            </a:r>
            <a:r>
              <a:rPr lang="en-US" altLang="zh-CN" dirty="0" smtClean="0">
                <a:solidFill>
                  <a:schemeClr val="accent2"/>
                </a:solidFill>
              </a:rPr>
              <a:t>3 </a:t>
            </a:r>
            <a:endParaRPr lang="zh-CN" altLang="en-US" dirty="0">
              <a:solidFill>
                <a:schemeClr val="accent2"/>
              </a:solidFill>
            </a:endParaRPr>
          </a:p>
        </p:txBody>
      </p:sp>
      <p:sp>
        <p:nvSpPr>
          <p:cNvPr id="5" name="Freeform 6"/>
          <p:cNvSpPr>
            <a:spLocks/>
          </p:cNvSpPr>
          <p:nvPr/>
        </p:nvSpPr>
        <p:spPr bwMode="auto">
          <a:xfrm>
            <a:off x="715963" y="2284413"/>
            <a:ext cx="2693988"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7" y="1159"/>
                  <a:pt x="3276" y="1579"/>
                  <a:pt x="3276" y="2033"/>
                </a:cubicBezTo>
                <a:cubicBezTo>
                  <a:pt x="3276" y="2486"/>
                  <a:pt x="3417" y="2907"/>
                  <a:pt x="3659" y="3252"/>
                </a:cubicBezTo>
                <a:cubicBezTo>
                  <a:pt x="3288" y="3746"/>
                  <a:pt x="2698" y="4065"/>
                  <a:pt x="2033" y="4065"/>
                </a:cubicBezTo>
                <a:cubicBezTo>
                  <a:pt x="910" y="4065"/>
                  <a:pt x="0" y="3155"/>
                  <a:pt x="0" y="2033"/>
                </a:cubicBezTo>
                <a:cubicBezTo>
                  <a:pt x="0" y="910"/>
                  <a:pt x="910" y="0"/>
                  <a:pt x="2033" y="0"/>
                </a:cubicBezTo>
                <a:close/>
              </a:path>
            </a:pathLst>
          </a:custGeom>
          <a:solidFill>
            <a:schemeClr val="tx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3201988" y="2284413"/>
            <a:ext cx="2695575" cy="2995613"/>
          </a:xfrm>
          <a:custGeom>
            <a:avLst/>
            <a:gdLst>
              <a:gd name="T0" fmla="*/ 2032 w 3659"/>
              <a:gd name="T1" fmla="*/ 0 h 4065"/>
              <a:gd name="T2" fmla="*/ 3659 w 3659"/>
              <a:gd name="T3" fmla="*/ 813 h 4065"/>
              <a:gd name="T4" fmla="*/ 3275 w 3659"/>
              <a:gd name="T5" fmla="*/ 2033 h 4065"/>
              <a:gd name="T6" fmla="*/ 3659 w 3659"/>
              <a:gd name="T7" fmla="*/ 3252 h 4065"/>
              <a:gd name="T8" fmla="*/ 2032 w 3659"/>
              <a:gd name="T9" fmla="*/ 4065 h 4065"/>
              <a:gd name="T10" fmla="*/ 0 w 3659"/>
              <a:gd name="T11" fmla="*/ 2033 h 4065"/>
              <a:gd name="T12" fmla="*/ 2032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2" y="0"/>
                </a:moveTo>
                <a:cubicBezTo>
                  <a:pt x="2697" y="0"/>
                  <a:pt x="3288" y="319"/>
                  <a:pt x="3659" y="813"/>
                </a:cubicBezTo>
                <a:cubicBezTo>
                  <a:pt x="3417" y="1159"/>
                  <a:pt x="3275" y="1579"/>
                  <a:pt x="3275" y="2033"/>
                </a:cubicBezTo>
                <a:cubicBezTo>
                  <a:pt x="3275" y="2486"/>
                  <a:pt x="3417" y="2907"/>
                  <a:pt x="3659" y="3252"/>
                </a:cubicBezTo>
                <a:cubicBezTo>
                  <a:pt x="3288" y="3746"/>
                  <a:pt x="2697" y="4065"/>
                  <a:pt x="2032" y="4065"/>
                </a:cubicBezTo>
                <a:cubicBezTo>
                  <a:pt x="910" y="4065"/>
                  <a:pt x="0" y="3155"/>
                  <a:pt x="0" y="2033"/>
                </a:cubicBezTo>
                <a:cubicBezTo>
                  <a:pt x="0" y="910"/>
                  <a:pt x="910" y="0"/>
                  <a:pt x="2032" y="0"/>
                </a:cubicBezTo>
                <a:close/>
              </a:path>
            </a:pathLst>
          </a:custGeom>
          <a:solidFill>
            <a:schemeClr val="bg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5597507" y="2285981"/>
            <a:ext cx="2695575"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8" y="1159"/>
                  <a:pt x="3276" y="1579"/>
                  <a:pt x="3276" y="2033"/>
                </a:cubicBezTo>
                <a:cubicBezTo>
                  <a:pt x="3276" y="2486"/>
                  <a:pt x="3418" y="2907"/>
                  <a:pt x="3659" y="3252"/>
                </a:cubicBezTo>
                <a:cubicBezTo>
                  <a:pt x="3288" y="3746"/>
                  <a:pt x="2698" y="4065"/>
                  <a:pt x="2033" y="4065"/>
                </a:cubicBezTo>
                <a:cubicBezTo>
                  <a:pt x="911" y="4065"/>
                  <a:pt x="0" y="3155"/>
                  <a:pt x="0" y="2033"/>
                </a:cubicBezTo>
                <a:cubicBezTo>
                  <a:pt x="0" y="910"/>
                  <a:pt x="911" y="0"/>
                  <a:pt x="2033" y="0"/>
                </a:cubicBezTo>
                <a:close/>
              </a:path>
            </a:pathLst>
          </a:custGeom>
          <a:solidFill>
            <a:schemeClr val="tx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8174038" y="2284413"/>
            <a:ext cx="2995613" cy="2995613"/>
          </a:xfrm>
          <a:prstGeom prst="ellipse">
            <a:avLst/>
          </a:prstGeom>
          <a:solidFill>
            <a:schemeClr val="accent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0"/>
          <p:cNvSpPr>
            <a:spLocks noChangeShapeType="1"/>
          </p:cNvSpPr>
          <p:nvPr/>
        </p:nvSpPr>
        <p:spPr bwMode="auto">
          <a:xfrm>
            <a:off x="111760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1"/>
          <p:cNvSpPr>
            <a:spLocks noChangeShapeType="1"/>
          </p:cNvSpPr>
          <p:nvPr/>
        </p:nvSpPr>
        <p:spPr bwMode="auto">
          <a:xfrm>
            <a:off x="360045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2"/>
          <p:cNvSpPr>
            <a:spLocks noChangeShapeType="1"/>
          </p:cNvSpPr>
          <p:nvPr/>
        </p:nvSpPr>
        <p:spPr bwMode="auto">
          <a:xfrm>
            <a:off x="6103938"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3"/>
          <p:cNvSpPr>
            <a:spLocks noChangeShapeType="1"/>
          </p:cNvSpPr>
          <p:nvPr/>
        </p:nvSpPr>
        <p:spPr bwMode="auto">
          <a:xfrm>
            <a:off x="8667750"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
          <p:cNvSpPr>
            <a:spLocks noEditPoints="1"/>
          </p:cNvSpPr>
          <p:nvPr/>
        </p:nvSpPr>
        <p:spPr bwMode="auto">
          <a:xfrm>
            <a:off x="1877135" y="2507630"/>
            <a:ext cx="433554" cy="54552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1274137" y="3284984"/>
            <a:ext cx="1924896" cy="1982458"/>
            <a:chOff x="918912" y="1844824"/>
            <a:chExt cx="1924896" cy="1982458"/>
          </a:xfrm>
        </p:grpSpPr>
        <p:sp>
          <p:nvSpPr>
            <p:cNvPr id="18" name="TextBox 17"/>
            <p:cNvSpPr txBox="1"/>
            <p:nvPr/>
          </p:nvSpPr>
          <p:spPr>
            <a:xfrm>
              <a:off x="1150015" y="1844824"/>
              <a:ext cx="1462690" cy="369332"/>
            </a:xfrm>
            <a:prstGeom prst="rect">
              <a:avLst/>
            </a:prstGeom>
            <a:noFill/>
          </p:spPr>
          <p:txBody>
            <a:bodyPr wrap="square" rtlCol="0">
              <a:spAutoFit/>
            </a:bodyPr>
            <a:lstStyle/>
            <a:p>
              <a:pPr algn="ctr"/>
              <a:r>
                <a:rPr lang="zh-CN" altLang="en-US" b="1" dirty="0" smtClean="0">
                  <a:solidFill>
                    <a:schemeClr val="accent2"/>
                  </a:solidFill>
                  <a:latin typeface="+mn-ea"/>
                  <a:ea typeface="+mn-ea"/>
                </a:rPr>
                <a:t>数据采集</a:t>
              </a:r>
              <a:endParaRPr lang="zh-CN" altLang="en-US" b="1" dirty="0">
                <a:solidFill>
                  <a:schemeClr val="accent2"/>
                </a:solidFill>
                <a:latin typeface="+mn-ea"/>
                <a:ea typeface="+mn-ea"/>
              </a:endParaRPr>
            </a:p>
          </p:txBody>
        </p:sp>
        <p:sp>
          <p:nvSpPr>
            <p:cNvPr id="19" name="TextBox 18"/>
            <p:cNvSpPr txBox="1"/>
            <p:nvPr/>
          </p:nvSpPr>
          <p:spPr>
            <a:xfrm>
              <a:off x="918912" y="2134511"/>
              <a:ext cx="1924896" cy="1692771"/>
            </a:xfrm>
            <a:prstGeom prst="rect">
              <a:avLst/>
            </a:prstGeom>
            <a:noFill/>
          </p:spPr>
          <p:txBody>
            <a:bodyPr wrap="square" rtlCol="0">
              <a:spAutoFit/>
            </a:bodyPr>
            <a:lstStyle/>
            <a:p>
              <a:pPr algn="ctr">
                <a:lnSpc>
                  <a:spcPct val="130000"/>
                </a:lnSpc>
              </a:pPr>
              <a:r>
                <a:rPr lang="zh-CN" altLang="en-US" sz="1600" dirty="0" smtClean="0">
                  <a:solidFill>
                    <a:schemeClr val="accent2"/>
                  </a:solidFill>
                  <a:latin typeface="+mn-ea"/>
                  <a:ea typeface="+mn-ea"/>
                </a:rPr>
                <a:t>携带人体扫描仪等设备至人流集中区域或高档商务区进行宣传和采集，积累会员数据</a:t>
              </a:r>
              <a:endParaRPr lang="en-US" altLang="zh-CN" sz="1600" dirty="0">
                <a:solidFill>
                  <a:schemeClr val="accent2"/>
                </a:solidFill>
                <a:latin typeface="+mn-ea"/>
                <a:ea typeface="+mn-ea"/>
              </a:endParaRPr>
            </a:p>
          </p:txBody>
        </p:sp>
      </p:grpSp>
      <p:grpSp>
        <p:nvGrpSpPr>
          <p:cNvPr id="20" name="组合 19"/>
          <p:cNvGrpSpPr/>
          <p:nvPr/>
        </p:nvGrpSpPr>
        <p:grpSpPr>
          <a:xfrm>
            <a:off x="3720454" y="3284984"/>
            <a:ext cx="1924896" cy="1982458"/>
            <a:chOff x="918912" y="1844824"/>
            <a:chExt cx="1924896" cy="1982458"/>
          </a:xfrm>
        </p:grpSpPr>
        <p:sp>
          <p:nvSpPr>
            <p:cNvPr id="21" name="TextBox 20"/>
            <p:cNvSpPr txBox="1"/>
            <p:nvPr/>
          </p:nvSpPr>
          <p:spPr>
            <a:xfrm>
              <a:off x="1150015" y="1844824"/>
              <a:ext cx="1462690" cy="369332"/>
            </a:xfrm>
            <a:prstGeom prst="rect">
              <a:avLst/>
            </a:prstGeom>
            <a:noFill/>
          </p:spPr>
          <p:txBody>
            <a:bodyPr wrap="square" rtlCol="0">
              <a:spAutoFit/>
            </a:bodyPr>
            <a:lstStyle/>
            <a:p>
              <a:pPr algn="ctr"/>
              <a:r>
                <a:rPr lang="zh-CN" altLang="en-US" b="1" dirty="0" smtClean="0">
                  <a:solidFill>
                    <a:schemeClr val="accent2"/>
                  </a:solidFill>
                  <a:latin typeface="+mn-ea"/>
                  <a:ea typeface="+mn-ea"/>
                </a:rPr>
                <a:t>活动宣传</a:t>
              </a:r>
              <a:endParaRPr lang="zh-CN" altLang="en-US" b="1" dirty="0">
                <a:solidFill>
                  <a:schemeClr val="accent2"/>
                </a:solidFill>
                <a:latin typeface="+mn-ea"/>
                <a:ea typeface="+mn-ea"/>
              </a:endParaRPr>
            </a:p>
          </p:txBody>
        </p:sp>
        <p:sp>
          <p:nvSpPr>
            <p:cNvPr id="22" name="TextBox 21"/>
            <p:cNvSpPr txBox="1"/>
            <p:nvPr/>
          </p:nvSpPr>
          <p:spPr>
            <a:xfrm>
              <a:off x="918912" y="2134511"/>
              <a:ext cx="1924896" cy="1692771"/>
            </a:xfrm>
            <a:prstGeom prst="rect">
              <a:avLst/>
            </a:prstGeom>
            <a:noFill/>
          </p:spPr>
          <p:txBody>
            <a:bodyPr wrap="square" rtlCol="0">
              <a:spAutoFit/>
            </a:bodyPr>
            <a:lstStyle/>
            <a:p>
              <a:pPr algn="ctr">
                <a:lnSpc>
                  <a:spcPct val="130000"/>
                </a:lnSpc>
              </a:pPr>
              <a:r>
                <a:rPr lang="zh-CN" altLang="en-US" sz="1600" dirty="0" smtClean="0">
                  <a:solidFill>
                    <a:schemeClr val="accent2"/>
                  </a:solidFill>
                  <a:latin typeface="+mn-ea"/>
                  <a:ea typeface="+mn-ea"/>
                </a:rPr>
                <a:t>针对活动的主体，在群体集中区域进行活动宣传，提供奖品、礼品、礼券等方式</a:t>
              </a:r>
              <a:endParaRPr lang="en-US" altLang="zh-CN" sz="1600" dirty="0">
                <a:solidFill>
                  <a:schemeClr val="accent2"/>
                </a:solidFill>
                <a:latin typeface="+mn-ea"/>
                <a:ea typeface="+mn-ea"/>
              </a:endParaRPr>
            </a:p>
          </p:txBody>
        </p:sp>
      </p:grpSp>
      <p:grpSp>
        <p:nvGrpSpPr>
          <p:cNvPr id="23" name="组合 22"/>
          <p:cNvGrpSpPr/>
          <p:nvPr/>
        </p:nvGrpSpPr>
        <p:grpSpPr>
          <a:xfrm>
            <a:off x="6119269" y="3284984"/>
            <a:ext cx="1924896" cy="1662370"/>
            <a:chOff x="918912" y="1844824"/>
            <a:chExt cx="1924896" cy="1662370"/>
          </a:xfrm>
        </p:grpSpPr>
        <p:sp>
          <p:nvSpPr>
            <p:cNvPr id="24" name="TextBox 23"/>
            <p:cNvSpPr txBox="1"/>
            <p:nvPr/>
          </p:nvSpPr>
          <p:spPr>
            <a:xfrm>
              <a:off x="1150014" y="1844824"/>
              <a:ext cx="1620217" cy="369332"/>
            </a:xfrm>
            <a:prstGeom prst="rect">
              <a:avLst/>
            </a:prstGeom>
            <a:noFill/>
          </p:spPr>
          <p:txBody>
            <a:bodyPr wrap="square" rtlCol="0">
              <a:spAutoFit/>
            </a:bodyPr>
            <a:lstStyle/>
            <a:p>
              <a:pPr algn="ctr"/>
              <a:r>
                <a:rPr lang="en-US" altLang="zh-CN" b="1" dirty="0" smtClean="0">
                  <a:solidFill>
                    <a:schemeClr val="accent2"/>
                  </a:solidFill>
                  <a:latin typeface="+mn-ea"/>
                  <a:ea typeface="+mn-ea"/>
                </a:rPr>
                <a:t>DIY</a:t>
              </a:r>
              <a:r>
                <a:rPr lang="zh-CN" altLang="en-US" b="1" dirty="0" smtClean="0">
                  <a:solidFill>
                    <a:schemeClr val="accent2"/>
                  </a:solidFill>
                  <a:latin typeface="+mn-ea"/>
                  <a:ea typeface="+mn-ea"/>
                </a:rPr>
                <a:t>设计培训</a:t>
              </a:r>
              <a:endParaRPr lang="zh-CN" altLang="en-US" b="1" dirty="0">
                <a:solidFill>
                  <a:schemeClr val="accent2"/>
                </a:solidFill>
                <a:latin typeface="+mn-ea"/>
                <a:ea typeface="+mn-ea"/>
              </a:endParaRPr>
            </a:p>
          </p:txBody>
        </p:sp>
        <p:sp>
          <p:nvSpPr>
            <p:cNvPr id="25" name="TextBox 24"/>
            <p:cNvSpPr txBox="1"/>
            <p:nvPr/>
          </p:nvSpPr>
          <p:spPr>
            <a:xfrm>
              <a:off x="918912" y="2134511"/>
              <a:ext cx="1924896" cy="1372683"/>
            </a:xfrm>
            <a:prstGeom prst="rect">
              <a:avLst/>
            </a:prstGeom>
            <a:noFill/>
          </p:spPr>
          <p:txBody>
            <a:bodyPr wrap="square" rtlCol="0">
              <a:spAutoFit/>
            </a:bodyPr>
            <a:lstStyle/>
            <a:p>
              <a:pPr algn="ctr">
                <a:lnSpc>
                  <a:spcPct val="130000"/>
                </a:lnSpc>
              </a:pPr>
              <a:r>
                <a:rPr lang="zh-CN" altLang="en-US" sz="1600" dirty="0" smtClean="0">
                  <a:solidFill>
                    <a:schemeClr val="accent2"/>
                  </a:solidFill>
                  <a:latin typeface="+mn-ea"/>
                  <a:ea typeface="+mn-ea"/>
                </a:rPr>
                <a:t>定期组织设计师培训活动，吸引时尚族参与学习，并</a:t>
              </a:r>
              <a:r>
                <a:rPr lang="en-US" altLang="zh-CN" sz="1600" dirty="0" smtClean="0">
                  <a:solidFill>
                    <a:schemeClr val="accent2"/>
                  </a:solidFill>
                  <a:latin typeface="+mn-ea"/>
                  <a:ea typeface="+mn-ea"/>
                </a:rPr>
                <a:t>DIY</a:t>
              </a:r>
              <a:r>
                <a:rPr lang="zh-CN" altLang="en-US" sz="1600" dirty="0" smtClean="0">
                  <a:solidFill>
                    <a:schemeClr val="accent2"/>
                  </a:solidFill>
                  <a:latin typeface="+mn-ea"/>
                  <a:ea typeface="+mn-ea"/>
                </a:rPr>
                <a:t>出自己的服装</a:t>
              </a:r>
              <a:endParaRPr lang="en-US" altLang="zh-CN" sz="1600" dirty="0">
                <a:solidFill>
                  <a:schemeClr val="accent2"/>
                </a:solidFill>
                <a:latin typeface="+mn-ea"/>
                <a:ea typeface="+mn-ea"/>
              </a:endParaRPr>
            </a:p>
          </p:txBody>
        </p:sp>
      </p:grpSp>
      <p:grpSp>
        <p:nvGrpSpPr>
          <p:cNvPr id="26" name="组合 25"/>
          <p:cNvGrpSpPr/>
          <p:nvPr/>
        </p:nvGrpSpPr>
        <p:grpSpPr>
          <a:xfrm>
            <a:off x="8731841" y="3284984"/>
            <a:ext cx="2119068" cy="1662370"/>
            <a:chOff x="918912" y="1844824"/>
            <a:chExt cx="1924896" cy="1662370"/>
          </a:xfrm>
        </p:grpSpPr>
        <p:sp>
          <p:nvSpPr>
            <p:cNvPr id="27" name="TextBox 26"/>
            <p:cNvSpPr txBox="1"/>
            <p:nvPr/>
          </p:nvSpPr>
          <p:spPr>
            <a:xfrm>
              <a:off x="1150015" y="1844824"/>
              <a:ext cx="1462690" cy="369332"/>
            </a:xfrm>
            <a:prstGeom prst="rect">
              <a:avLst/>
            </a:prstGeom>
            <a:noFill/>
          </p:spPr>
          <p:txBody>
            <a:bodyPr wrap="square" rtlCol="0">
              <a:spAutoFit/>
            </a:bodyPr>
            <a:lstStyle/>
            <a:p>
              <a:pPr algn="ctr"/>
              <a:r>
                <a:rPr lang="zh-CN" altLang="en-US" b="1" dirty="0" smtClean="0">
                  <a:solidFill>
                    <a:schemeClr val="accent2"/>
                  </a:solidFill>
                  <a:latin typeface="+mn-ea"/>
                  <a:ea typeface="+mn-ea"/>
                </a:rPr>
                <a:t>文化活动</a:t>
              </a:r>
              <a:endParaRPr lang="zh-CN" altLang="en-US" b="1" dirty="0">
                <a:solidFill>
                  <a:schemeClr val="accent2"/>
                </a:solidFill>
                <a:latin typeface="+mn-ea"/>
                <a:ea typeface="+mn-ea"/>
              </a:endParaRPr>
            </a:p>
          </p:txBody>
        </p:sp>
        <p:sp>
          <p:nvSpPr>
            <p:cNvPr id="28" name="TextBox 27"/>
            <p:cNvSpPr txBox="1"/>
            <p:nvPr/>
          </p:nvSpPr>
          <p:spPr>
            <a:xfrm>
              <a:off x="918912" y="2134511"/>
              <a:ext cx="1924896" cy="1372683"/>
            </a:xfrm>
            <a:prstGeom prst="rect">
              <a:avLst/>
            </a:prstGeom>
            <a:noFill/>
          </p:spPr>
          <p:txBody>
            <a:bodyPr wrap="square" rtlCol="0">
              <a:spAutoFit/>
            </a:bodyPr>
            <a:lstStyle/>
            <a:p>
              <a:pPr algn="ctr">
                <a:lnSpc>
                  <a:spcPct val="130000"/>
                </a:lnSpc>
              </a:pPr>
              <a:r>
                <a:rPr lang="zh-CN" altLang="en-US" sz="1600" dirty="0" smtClean="0">
                  <a:solidFill>
                    <a:schemeClr val="accent2"/>
                  </a:solidFill>
                  <a:latin typeface="+mn-ea"/>
                  <a:ea typeface="+mn-ea"/>
                </a:rPr>
                <a:t>举办各种秀、沙龙、艺术节等活动，弘扬中华文化及红帮文化，增加客户的凝聚力</a:t>
              </a:r>
              <a:endParaRPr lang="en-US" altLang="zh-CN" sz="1600" dirty="0">
                <a:solidFill>
                  <a:schemeClr val="accent2"/>
                </a:solidFill>
                <a:latin typeface="+mn-ea"/>
                <a:ea typeface="+mn-ea"/>
              </a:endParaRPr>
            </a:p>
          </p:txBody>
        </p:sp>
      </p:grpSp>
      <p:sp>
        <p:nvSpPr>
          <p:cNvPr id="29" name="Freeform 19"/>
          <p:cNvSpPr>
            <a:spLocks noEditPoints="1"/>
          </p:cNvSpPr>
          <p:nvPr/>
        </p:nvSpPr>
        <p:spPr bwMode="auto">
          <a:xfrm>
            <a:off x="6818461" y="2507630"/>
            <a:ext cx="565522" cy="545727"/>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0" name="Freeform 26"/>
          <p:cNvSpPr>
            <a:spLocks noEditPoints="1"/>
          </p:cNvSpPr>
          <p:nvPr/>
        </p:nvSpPr>
        <p:spPr bwMode="auto">
          <a:xfrm>
            <a:off x="9361206" y="2507630"/>
            <a:ext cx="621275" cy="521977"/>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1" name="Freeform 27"/>
          <p:cNvSpPr>
            <a:spLocks noEditPoints="1"/>
          </p:cNvSpPr>
          <p:nvPr/>
        </p:nvSpPr>
        <p:spPr bwMode="auto">
          <a:xfrm>
            <a:off x="4442198" y="2507630"/>
            <a:ext cx="576064" cy="517423"/>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Tree>
    <p:extLst>
      <p:ext uri="{BB962C8B-B14F-4D97-AF65-F5344CB8AC3E}">
        <p14:creationId xmlns:p14="http://schemas.microsoft.com/office/powerpoint/2010/main" val="2045700964"/>
      </p:ext>
    </p:extLst>
  </p:cSld>
  <p:clrMapOvr>
    <a:masterClrMapping/>
  </p:clrMapOvr>
  <mc:AlternateContent xmlns:mc="http://schemas.openxmlformats.org/markup-compatibility/2006" xmlns:p14="http://schemas.microsoft.com/office/powerpoint/2010/main">
    <mc:Choice Requires="p14">
      <p:transition spd="slow" p14:dur="800" advTm="8109">
        <p14:doors/>
      </p:transition>
    </mc:Choice>
    <mc:Fallback xmlns="">
      <p:transition spd="slow" advTm="81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152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2020"/>
                            </p:stCondLst>
                            <p:childTnLst>
                              <p:par>
                                <p:cTn id="34" presetID="22" presetClass="entr" presetSubtype="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par>
                          <p:cTn id="37" fill="hold">
                            <p:stCondLst>
                              <p:cond delay="252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3020"/>
                            </p:stCondLst>
                            <p:childTnLst>
                              <p:par>
                                <p:cTn id="42" presetID="22" presetClass="entr" presetSubtype="1"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par>
                          <p:cTn id="45" fill="hold">
                            <p:stCondLst>
                              <p:cond delay="352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4020"/>
                            </p:stCondLst>
                            <p:childTnLst>
                              <p:par>
                                <p:cTn id="50" presetID="22" presetClass="entr" presetSubtype="1"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520"/>
                            </p:stCondLst>
                            <p:childTnLst>
                              <p:par>
                                <p:cTn id="54" presetID="31"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300" fill="hold"/>
                                        <p:tgtEl>
                                          <p:spTgt spid="13"/>
                                        </p:tgtEl>
                                        <p:attrNameLst>
                                          <p:attrName>ppt_w</p:attrName>
                                        </p:attrNameLst>
                                      </p:cBhvr>
                                      <p:tavLst>
                                        <p:tav tm="0">
                                          <p:val>
                                            <p:fltVal val="0"/>
                                          </p:val>
                                        </p:tav>
                                        <p:tav tm="100000">
                                          <p:val>
                                            <p:strVal val="#ppt_w"/>
                                          </p:val>
                                        </p:tav>
                                      </p:tavLst>
                                    </p:anim>
                                    <p:anim calcmode="lin" valueType="num">
                                      <p:cBhvr>
                                        <p:cTn id="57" dur="300" fill="hold"/>
                                        <p:tgtEl>
                                          <p:spTgt spid="13"/>
                                        </p:tgtEl>
                                        <p:attrNameLst>
                                          <p:attrName>ppt_h</p:attrName>
                                        </p:attrNameLst>
                                      </p:cBhvr>
                                      <p:tavLst>
                                        <p:tav tm="0">
                                          <p:val>
                                            <p:fltVal val="0"/>
                                          </p:val>
                                        </p:tav>
                                        <p:tav tm="100000">
                                          <p:val>
                                            <p:strVal val="#ppt_h"/>
                                          </p:val>
                                        </p:tav>
                                      </p:tavLst>
                                    </p:anim>
                                    <p:anim calcmode="lin" valueType="num">
                                      <p:cBhvr>
                                        <p:cTn id="58" dur="300" fill="hold"/>
                                        <p:tgtEl>
                                          <p:spTgt spid="13"/>
                                        </p:tgtEl>
                                        <p:attrNameLst>
                                          <p:attrName>style.rotation</p:attrName>
                                        </p:attrNameLst>
                                      </p:cBhvr>
                                      <p:tavLst>
                                        <p:tav tm="0">
                                          <p:val>
                                            <p:fltVal val="90"/>
                                          </p:val>
                                        </p:tav>
                                        <p:tav tm="100000">
                                          <p:val>
                                            <p:fltVal val="0"/>
                                          </p:val>
                                        </p:tav>
                                      </p:tavLst>
                                    </p:anim>
                                    <p:animEffect transition="in" filter="fade">
                                      <p:cBhvr>
                                        <p:cTn id="59" dur="300"/>
                                        <p:tgtEl>
                                          <p:spTgt spid="13"/>
                                        </p:tgtEl>
                                      </p:cBhvr>
                                    </p:animEffect>
                                  </p:childTnLst>
                                </p:cTn>
                              </p:par>
                            </p:childTnLst>
                          </p:cTn>
                        </p:par>
                        <p:par>
                          <p:cTn id="60" fill="hold">
                            <p:stCondLst>
                              <p:cond delay="4820"/>
                            </p:stCondLst>
                            <p:childTnLst>
                              <p:par>
                                <p:cTn id="61" presetID="2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532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3.6 </a:t>
            </a:r>
            <a:r>
              <a:rPr lang="zh-CN" altLang="en-US" sz="2800" dirty="0" smtClean="0">
                <a:solidFill>
                  <a:schemeClr val="accent2"/>
                </a:solidFill>
                <a:latin typeface="微软雅黑"/>
                <a:ea typeface="微软雅黑"/>
              </a:rPr>
              <a:t>销售组成</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3</a:t>
            </a:r>
            <a:endParaRPr lang="zh-CN" altLang="en-US" dirty="0">
              <a:solidFill>
                <a:schemeClr val="accent2"/>
              </a:solidFill>
            </a:endParaRPr>
          </a:p>
        </p:txBody>
      </p:sp>
      <p:grpSp>
        <p:nvGrpSpPr>
          <p:cNvPr id="4" name="组合 3"/>
          <p:cNvGrpSpPr/>
          <p:nvPr/>
        </p:nvGrpSpPr>
        <p:grpSpPr>
          <a:xfrm>
            <a:off x="951420" y="1712242"/>
            <a:ext cx="2274887" cy="2274887"/>
            <a:chOff x="951420" y="1925637"/>
            <a:chExt cx="2274887" cy="2274887"/>
          </a:xfrm>
        </p:grpSpPr>
        <p:sp>
          <p:nvSpPr>
            <p:cNvPr id="5" name="Freeform 6"/>
            <p:cNvSpPr>
              <a:spLocks/>
            </p:cNvSpPr>
            <p:nvPr/>
          </p:nvSpPr>
          <p:spPr bwMode="auto">
            <a:xfrm>
              <a:off x="1745170"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1426075"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1173457"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p:nvSpPr>
          <p:spPr bwMode="auto">
            <a:xfrm>
              <a:off x="1008591"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951420"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1"/>
            <p:cNvSpPr>
              <a:spLocks/>
            </p:cNvSpPr>
            <p:nvPr/>
          </p:nvSpPr>
          <p:spPr bwMode="auto">
            <a:xfrm>
              <a:off x="951420"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2"/>
            <p:cNvSpPr>
              <a:spLocks/>
            </p:cNvSpPr>
            <p:nvPr/>
          </p:nvSpPr>
          <p:spPr bwMode="auto">
            <a:xfrm>
              <a:off x="1008591"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3"/>
            <p:cNvSpPr>
              <a:spLocks/>
            </p:cNvSpPr>
            <p:nvPr/>
          </p:nvSpPr>
          <p:spPr bwMode="auto">
            <a:xfrm>
              <a:off x="1173457"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p:cNvSpPr>
            <p:nvPr/>
          </p:nvSpPr>
          <p:spPr bwMode="auto">
            <a:xfrm>
              <a:off x="1426075"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5"/>
            <p:cNvSpPr>
              <a:spLocks/>
            </p:cNvSpPr>
            <p:nvPr/>
          </p:nvSpPr>
          <p:spPr bwMode="auto">
            <a:xfrm>
              <a:off x="1745170"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6"/>
            <p:cNvSpPr>
              <a:spLocks/>
            </p:cNvSpPr>
            <p:nvPr/>
          </p:nvSpPr>
          <p:spPr bwMode="auto">
            <a:xfrm>
              <a:off x="2096176"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2388680"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2649275"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2856688"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2988315"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2988315"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856688"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2649275"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p:cNvSpPr>
            <p:nvPr/>
          </p:nvSpPr>
          <p:spPr bwMode="auto">
            <a:xfrm>
              <a:off x="2388680"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2096176"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3542608" y="1712242"/>
            <a:ext cx="2274887" cy="2274887"/>
            <a:chOff x="3542608" y="1925637"/>
            <a:chExt cx="2274887" cy="2274887"/>
          </a:xfrm>
        </p:grpSpPr>
        <p:sp>
          <p:nvSpPr>
            <p:cNvPr id="26" name="Freeform 6"/>
            <p:cNvSpPr>
              <a:spLocks/>
            </p:cNvSpPr>
            <p:nvPr/>
          </p:nvSpPr>
          <p:spPr bwMode="auto">
            <a:xfrm>
              <a:off x="4336358"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4017263"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3764645"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3599779"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542608"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542608"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3599779"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764645"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4017263"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4336358"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687364"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979868"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5240463"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9" name="Freeform 19"/>
            <p:cNvSpPr>
              <a:spLocks/>
            </p:cNvSpPr>
            <p:nvPr/>
          </p:nvSpPr>
          <p:spPr bwMode="auto">
            <a:xfrm>
              <a:off x="5447876"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p:cNvSpPr>
              <a:spLocks/>
            </p:cNvSpPr>
            <p:nvPr/>
          </p:nvSpPr>
          <p:spPr bwMode="auto">
            <a:xfrm>
              <a:off x="5579503"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p:cNvSpPr>
              <a:spLocks/>
            </p:cNvSpPr>
            <p:nvPr/>
          </p:nvSpPr>
          <p:spPr bwMode="auto">
            <a:xfrm>
              <a:off x="5579503"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
            <p:cNvSpPr>
              <a:spLocks/>
            </p:cNvSpPr>
            <p:nvPr/>
          </p:nvSpPr>
          <p:spPr bwMode="auto">
            <a:xfrm>
              <a:off x="5447876"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5240463"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
            <p:cNvSpPr>
              <a:spLocks/>
            </p:cNvSpPr>
            <p:nvPr/>
          </p:nvSpPr>
          <p:spPr bwMode="auto">
            <a:xfrm>
              <a:off x="4979868"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5"/>
            <p:cNvSpPr>
              <a:spLocks/>
            </p:cNvSpPr>
            <p:nvPr/>
          </p:nvSpPr>
          <p:spPr bwMode="auto">
            <a:xfrm>
              <a:off x="4687364"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6133796" y="1712242"/>
            <a:ext cx="2274887" cy="2274887"/>
            <a:chOff x="6133796" y="1925637"/>
            <a:chExt cx="2274887" cy="2274887"/>
          </a:xfrm>
        </p:grpSpPr>
        <p:sp>
          <p:nvSpPr>
            <p:cNvPr id="47" name="Freeform 6"/>
            <p:cNvSpPr>
              <a:spLocks/>
            </p:cNvSpPr>
            <p:nvPr/>
          </p:nvSpPr>
          <p:spPr bwMode="auto">
            <a:xfrm>
              <a:off x="6927546"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48" name="Freeform 7"/>
            <p:cNvSpPr>
              <a:spLocks/>
            </p:cNvSpPr>
            <p:nvPr/>
          </p:nvSpPr>
          <p:spPr bwMode="auto">
            <a:xfrm>
              <a:off x="6608451"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49" name="Freeform 8"/>
            <p:cNvSpPr>
              <a:spLocks/>
            </p:cNvSpPr>
            <p:nvPr/>
          </p:nvSpPr>
          <p:spPr bwMode="auto">
            <a:xfrm>
              <a:off x="6355833"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0" name="Freeform 9"/>
            <p:cNvSpPr>
              <a:spLocks/>
            </p:cNvSpPr>
            <p:nvPr/>
          </p:nvSpPr>
          <p:spPr bwMode="auto">
            <a:xfrm>
              <a:off x="6190967"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6133796"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6133796"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p:cNvSpPr>
            <p:nvPr/>
          </p:nvSpPr>
          <p:spPr bwMode="auto">
            <a:xfrm>
              <a:off x="6190967"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3"/>
            <p:cNvSpPr>
              <a:spLocks/>
            </p:cNvSpPr>
            <p:nvPr/>
          </p:nvSpPr>
          <p:spPr bwMode="auto">
            <a:xfrm>
              <a:off x="6355833"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7" name="Freeform 14"/>
            <p:cNvSpPr>
              <a:spLocks/>
            </p:cNvSpPr>
            <p:nvPr/>
          </p:nvSpPr>
          <p:spPr bwMode="auto">
            <a:xfrm>
              <a:off x="6608451"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6927546"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p:cNvSpPr>
            <p:nvPr/>
          </p:nvSpPr>
          <p:spPr bwMode="auto">
            <a:xfrm>
              <a:off x="7278552"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p:cNvSpPr>
              <a:spLocks/>
            </p:cNvSpPr>
            <p:nvPr/>
          </p:nvSpPr>
          <p:spPr bwMode="auto">
            <a:xfrm>
              <a:off x="7571056"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8"/>
            <p:cNvSpPr>
              <a:spLocks/>
            </p:cNvSpPr>
            <p:nvPr/>
          </p:nvSpPr>
          <p:spPr bwMode="auto">
            <a:xfrm>
              <a:off x="7831651"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9"/>
            <p:cNvSpPr>
              <a:spLocks/>
            </p:cNvSpPr>
            <p:nvPr/>
          </p:nvSpPr>
          <p:spPr bwMode="auto">
            <a:xfrm>
              <a:off x="8039064"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
            <p:cNvSpPr>
              <a:spLocks/>
            </p:cNvSpPr>
            <p:nvPr/>
          </p:nvSpPr>
          <p:spPr bwMode="auto">
            <a:xfrm>
              <a:off x="8170691"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1"/>
            <p:cNvSpPr>
              <a:spLocks/>
            </p:cNvSpPr>
            <p:nvPr/>
          </p:nvSpPr>
          <p:spPr bwMode="auto">
            <a:xfrm>
              <a:off x="8170691"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2"/>
            <p:cNvSpPr>
              <a:spLocks/>
            </p:cNvSpPr>
            <p:nvPr/>
          </p:nvSpPr>
          <p:spPr bwMode="auto">
            <a:xfrm>
              <a:off x="8039064"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3"/>
            <p:cNvSpPr>
              <a:spLocks/>
            </p:cNvSpPr>
            <p:nvPr/>
          </p:nvSpPr>
          <p:spPr bwMode="auto">
            <a:xfrm>
              <a:off x="7831651"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
            <p:cNvSpPr>
              <a:spLocks/>
            </p:cNvSpPr>
            <p:nvPr/>
          </p:nvSpPr>
          <p:spPr bwMode="auto">
            <a:xfrm>
              <a:off x="7571056"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
            <p:cNvSpPr>
              <a:spLocks/>
            </p:cNvSpPr>
            <p:nvPr/>
          </p:nvSpPr>
          <p:spPr bwMode="auto">
            <a:xfrm>
              <a:off x="7278552"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8724985" y="1712242"/>
            <a:ext cx="2274887" cy="2274887"/>
            <a:chOff x="8724985" y="1925637"/>
            <a:chExt cx="2274887" cy="2274887"/>
          </a:xfrm>
        </p:grpSpPr>
        <p:sp>
          <p:nvSpPr>
            <p:cNvPr id="70" name="Freeform 6"/>
            <p:cNvSpPr>
              <a:spLocks/>
            </p:cNvSpPr>
            <p:nvPr/>
          </p:nvSpPr>
          <p:spPr bwMode="auto">
            <a:xfrm>
              <a:off x="9518735"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7"/>
            <p:cNvSpPr>
              <a:spLocks/>
            </p:cNvSpPr>
            <p:nvPr/>
          </p:nvSpPr>
          <p:spPr bwMode="auto">
            <a:xfrm>
              <a:off x="9199640"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
            <p:cNvSpPr>
              <a:spLocks/>
            </p:cNvSpPr>
            <p:nvPr/>
          </p:nvSpPr>
          <p:spPr bwMode="auto">
            <a:xfrm>
              <a:off x="8947022"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9"/>
            <p:cNvSpPr>
              <a:spLocks/>
            </p:cNvSpPr>
            <p:nvPr/>
          </p:nvSpPr>
          <p:spPr bwMode="auto">
            <a:xfrm>
              <a:off x="8782156"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
            <p:cNvSpPr>
              <a:spLocks/>
            </p:cNvSpPr>
            <p:nvPr/>
          </p:nvSpPr>
          <p:spPr bwMode="auto">
            <a:xfrm>
              <a:off x="8724985"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1"/>
            <p:cNvSpPr>
              <a:spLocks/>
            </p:cNvSpPr>
            <p:nvPr/>
          </p:nvSpPr>
          <p:spPr bwMode="auto">
            <a:xfrm>
              <a:off x="8724985"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2"/>
            <p:cNvSpPr>
              <a:spLocks/>
            </p:cNvSpPr>
            <p:nvPr/>
          </p:nvSpPr>
          <p:spPr bwMode="auto">
            <a:xfrm>
              <a:off x="8782156"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
            <p:cNvSpPr>
              <a:spLocks/>
            </p:cNvSpPr>
            <p:nvPr/>
          </p:nvSpPr>
          <p:spPr bwMode="auto">
            <a:xfrm>
              <a:off x="8947022"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
            <p:cNvSpPr>
              <a:spLocks/>
            </p:cNvSpPr>
            <p:nvPr/>
          </p:nvSpPr>
          <p:spPr bwMode="auto">
            <a:xfrm>
              <a:off x="9199640"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5"/>
            <p:cNvSpPr>
              <a:spLocks/>
            </p:cNvSpPr>
            <p:nvPr/>
          </p:nvSpPr>
          <p:spPr bwMode="auto">
            <a:xfrm>
              <a:off x="9518735"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6"/>
            <p:cNvSpPr>
              <a:spLocks/>
            </p:cNvSpPr>
            <p:nvPr/>
          </p:nvSpPr>
          <p:spPr bwMode="auto">
            <a:xfrm>
              <a:off x="9869741"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7"/>
            <p:cNvSpPr>
              <a:spLocks/>
            </p:cNvSpPr>
            <p:nvPr/>
          </p:nvSpPr>
          <p:spPr bwMode="auto">
            <a:xfrm>
              <a:off x="10162245"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8"/>
            <p:cNvSpPr>
              <a:spLocks/>
            </p:cNvSpPr>
            <p:nvPr/>
          </p:nvSpPr>
          <p:spPr bwMode="auto">
            <a:xfrm>
              <a:off x="10422840"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9"/>
            <p:cNvSpPr>
              <a:spLocks/>
            </p:cNvSpPr>
            <p:nvPr/>
          </p:nvSpPr>
          <p:spPr bwMode="auto">
            <a:xfrm>
              <a:off x="10630253"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20"/>
            <p:cNvSpPr>
              <a:spLocks/>
            </p:cNvSpPr>
            <p:nvPr/>
          </p:nvSpPr>
          <p:spPr bwMode="auto">
            <a:xfrm>
              <a:off x="10761880"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5" name="Freeform 21"/>
            <p:cNvSpPr>
              <a:spLocks/>
            </p:cNvSpPr>
            <p:nvPr/>
          </p:nvSpPr>
          <p:spPr bwMode="auto">
            <a:xfrm>
              <a:off x="10761880"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6" name="Freeform 22"/>
            <p:cNvSpPr>
              <a:spLocks/>
            </p:cNvSpPr>
            <p:nvPr/>
          </p:nvSpPr>
          <p:spPr bwMode="auto">
            <a:xfrm>
              <a:off x="10630253"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3"/>
            <p:cNvSpPr>
              <a:spLocks/>
            </p:cNvSpPr>
            <p:nvPr/>
          </p:nvSpPr>
          <p:spPr bwMode="auto">
            <a:xfrm>
              <a:off x="10422840"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4"/>
            <p:cNvSpPr>
              <a:spLocks/>
            </p:cNvSpPr>
            <p:nvPr/>
          </p:nvSpPr>
          <p:spPr bwMode="auto">
            <a:xfrm>
              <a:off x="10162245"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5"/>
            <p:cNvSpPr>
              <a:spLocks/>
            </p:cNvSpPr>
            <p:nvPr/>
          </p:nvSpPr>
          <p:spPr bwMode="auto">
            <a:xfrm>
              <a:off x="9869741"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TextBox 89"/>
          <p:cNvSpPr txBox="1"/>
          <p:nvPr/>
        </p:nvSpPr>
        <p:spPr>
          <a:xfrm>
            <a:off x="1261540" y="2427441"/>
            <a:ext cx="1637361" cy="861774"/>
          </a:xfrm>
          <a:prstGeom prst="rect">
            <a:avLst/>
          </a:prstGeom>
          <a:noFill/>
        </p:spPr>
        <p:txBody>
          <a:bodyPr wrap="square" rtlCol="0">
            <a:spAutoFit/>
          </a:bodyPr>
          <a:lstStyle/>
          <a:p>
            <a:pPr algn="ctr"/>
            <a:r>
              <a:rPr lang="en-US" altLang="zh-CN" sz="5000" b="1" dirty="0" smtClean="0">
                <a:solidFill>
                  <a:schemeClr val="bg2"/>
                </a:solidFill>
                <a:latin typeface="+mn-ea"/>
                <a:ea typeface="+mn-ea"/>
              </a:rPr>
              <a:t>8%</a:t>
            </a:r>
          </a:p>
        </p:txBody>
      </p:sp>
      <p:sp>
        <p:nvSpPr>
          <p:cNvPr id="91" name="TextBox 90"/>
          <p:cNvSpPr txBox="1"/>
          <p:nvPr/>
        </p:nvSpPr>
        <p:spPr>
          <a:xfrm>
            <a:off x="3895558" y="2427441"/>
            <a:ext cx="1637361" cy="861774"/>
          </a:xfrm>
          <a:prstGeom prst="rect">
            <a:avLst/>
          </a:prstGeom>
          <a:noFill/>
        </p:spPr>
        <p:txBody>
          <a:bodyPr wrap="square" rtlCol="0">
            <a:spAutoFit/>
          </a:bodyPr>
          <a:lstStyle/>
          <a:p>
            <a:pPr algn="ctr"/>
            <a:r>
              <a:rPr lang="en-US" altLang="zh-CN" sz="5000" b="1" dirty="0" smtClean="0">
                <a:solidFill>
                  <a:schemeClr val="bg2"/>
                </a:solidFill>
                <a:latin typeface="+mn-ea"/>
                <a:ea typeface="+mn-ea"/>
              </a:rPr>
              <a:t>2%</a:t>
            </a:r>
          </a:p>
        </p:txBody>
      </p:sp>
      <p:sp>
        <p:nvSpPr>
          <p:cNvPr id="92" name="TextBox 91"/>
          <p:cNvSpPr txBox="1"/>
          <p:nvPr/>
        </p:nvSpPr>
        <p:spPr>
          <a:xfrm>
            <a:off x="6461337" y="2427441"/>
            <a:ext cx="1637361" cy="861774"/>
          </a:xfrm>
          <a:prstGeom prst="rect">
            <a:avLst/>
          </a:prstGeom>
          <a:noFill/>
        </p:spPr>
        <p:txBody>
          <a:bodyPr wrap="square" rtlCol="0">
            <a:spAutoFit/>
          </a:bodyPr>
          <a:lstStyle/>
          <a:p>
            <a:pPr algn="ctr"/>
            <a:r>
              <a:rPr lang="en-US" altLang="zh-CN" sz="5000" b="1" dirty="0" smtClean="0">
                <a:solidFill>
                  <a:schemeClr val="bg2"/>
                </a:solidFill>
                <a:latin typeface="+mn-ea"/>
                <a:ea typeface="+mn-ea"/>
              </a:rPr>
              <a:t>10%</a:t>
            </a:r>
          </a:p>
        </p:txBody>
      </p:sp>
      <p:sp>
        <p:nvSpPr>
          <p:cNvPr id="93" name="TextBox 92"/>
          <p:cNvSpPr txBox="1"/>
          <p:nvPr/>
        </p:nvSpPr>
        <p:spPr>
          <a:xfrm>
            <a:off x="9013468" y="2427441"/>
            <a:ext cx="1637361" cy="861774"/>
          </a:xfrm>
          <a:prstGeom prst="rect">
            <a:avLst/>
          </a:prstGeom>
          <a:noFill/>
        </p:spPr>
        <p:txBody>
          <a:bodyPr wrap="square" rtlCol="0">
            <a:spAutoFit/>
          </a:bodyPr>
          <a:lstStyle/>
          <a:p>
            <a:pPr algn="ctr"/>
            <a:r>
              <a:rPr lang="en-US" altLang="zh-CN" sz="5000" b="1" dirty="0" smtClean="0">
                <a:solidFill>
                  <a:schemeClr val="bg2"/>
                </a:solidFill>
                <a:latin typeface="+mn-ea"/>
                <a:ea typeface="+mn-ea"/>
              </a:rPr>
              <a:t>80%</a:t>
            </a:r>
          </a:p>
        </p:txBody>
      </p:sp>
      <p:sp>
        <p:nvSpPr>
          <p:cNvPr id="94" name="TextBox 93"/>
          <p:cNvSpPr txBox="1"/>
          <p:nvPr/>
        </p:nvSpPr>
        <p:spPr>
          <a:xfrm>
            <a:off x="795675" y="4338404"/>
            <a:ext cx="2399237" cy="369332"/>
          </a:xfrm>
          <a:prstGeom prst="rect">
            <a:avLst/>
          </a:prstGeom>
          <a:noFill/>
        </p:spPr>
        <p:txBody>
          <a:bodyPr wrap="square" rtlCol="0">
            <a:spAutoFit/>
          </a:bodyPr>
          <a:lstStyle/>
          <a:p>
            <a:pPr algn="ctr"/>
            <a:r>
              <a:rPr lang="zh-CN" altLang="en-US" b="1" dirty="0" smtClean="0">
                <a:solidFill>
                  <a:schemeClr val="accent1"/>
                </a:solidFill>
                <a:latin typeface="+mn-ea"/>
                <a:ea typeface="+mn-ea"/>
              </a:rPr>
              <a:t>个性化顶级定制</a:t>
            </a:r>
            <a:endParaRPr lang="en-US" altLang="zh-CN" b="1" dirty="0" smtClean="0">
              <a:solidFill>
                <a:schemeClr val="accent1"/>
              </a:solidFill>
              <a:latin typeface="+mn-ea"/>
              <a:ea typeface="+mn-ea"/>
            </a:endParaRPr>
          </a:p>
        </p:txBody>
      </p:sp>
      <p:sp>
        <p:nvSpPr>
          <p:cNvPr id="95" name="TextBox 94"/>
          <p:cNvSpPr txBox="1"/>
          <p:nvPr/>
        </p:nvSpPr>
        <p:spPr>
          <a:xfrm>
            <a:off x="795675" y="4744902"/>
            <a:ext cx="2566402" cy="2062103"/>
          </a:xfrm>
          <a:prstGeom prst="rect">
            <a:avLst/>
          </a:prstGeom>
          <a:noFill/>
        </p:spPr>
        <p:txBody>
          <a:bodyPr wrap="square" rtlCol="0">
            <a:spAutoFit/>
          </a:bodyPr>
          <a:lstStyle/>
          <a:p>
            <a:r>
              <a:rPr lang="zh-CN" altLang="en-US" sz="1600" dirty="0" smtClean="0">
                <a:solidFill>
                  <a:schemeClr val="accent1"/>
                </a:solidFill>
                <a:latin typeface="+mn-ea"/>
                <a:ea typeface="+mn-ea"/>
              </a:rPr>
              <a:t>由顶尖设计师、顶尖样板师、顶尖工艺师为顾客量身设计打造，并提供配饰等的量身设计，全部采用世界顶级面料，全程手工制作。顶级品质，保证独一无二，价格较高，相比于国外定制，价格有优势。</a:t>
            </a:r>
            <a:endParaRPr lang="zh-CN" altLang="en-US" sz="1600" dirty="0">
              <a:solidFill>
                <a:schemeClr val="accent1"/>
              </a:solidFill>
              <a:latin typeface="+mn-ea"/>
              <a:ea typeface="+mn-ea"/>
            </a:endParaRPr>
          </a:p>
        </p:txBody>
      </p:sp>
      <p:sp>
        <p:nvSpPr>
          <p:cNvPr id="96" name="TextBox 95"/>
          <p:cNvSpPr txBox="1"/>
          <p:nvPr/>
        </p:nvSpPr>
        <p:spPr>
          <a:xfrm>
            <a:off x="3415332" y="4338404"/>
            <a:ext cx="2399237" cy="369332"/>
          </a:xfrm>
          <a:prstGeom prst="rect">
            <a:avLst/>
          </a:prstGeom>
          <a:noFill/>
        </p:spPr>
        <p:txBody>
          <a:bodyPr wrap="square" rtlCol="0">
            <a:spAutoFit/>
          </a:bodyPr>
          <a:lstStyle/>
          <a:p>
            <a:pPr algn="ctr"/>
            <a:r>
              <a:rPr lang="zh-CN" altLang="en-US" b="1" dirty="0" smtClean="0">
                <a:solidFill>
                  <a:schemeClr val="accent1"/>
                </a:solidFill>
                <a:latin typeface="+mn-ea"/>
                <a:ea typeface="+mn-ea"/>
              </a:rPr>
              <a:t>顶级量体定制</a:t>
            </a:r>
            <a:endParaRPr lang="en-US" altLang="zh-CN" b="1" dirty="0" smtClean="0">
              <a:solidFill>
                <a:schemeClr val="accent1"/>
              </a:solidFill>
              <a:latin typeface="+mn-ea"/>
              <a:ea typeface="+mn-ea"/>
            </a:endParaRPr>
          </a:p>
        </p:txBody>
      </p:sp>
      <p:sp>
        <p:nvSpPr>
          <p:cNvPr id="97" name="TextBox 96"/>
          <p:cNvSpPr txBox="1"/>
          <p:nvPr/>
        </p:nvSpPr>
        <p:spPr>
          <a:xfrm>
            <a:off x="3373414" y="4744902"/>
            <a:ext cx="2566402" cy="2062103"/>
          </a:xfrm>
          <a:prstGeom prst="rect">
            <a:avLst/>
          </a:prstGeom>
          <a:noFill/>
        </p:spPr>
        <p:txBody>
          <a:bodyPr wrap="square" rtlCol="0">
            <a:spAutoFit/>
          </a:bodyPr>
          <a:lstStyle/>
          <a:p>
            <a:r>
              <a:rPr lang="zh-CN" altLang="en-US" sz="1600" dirty="0" smtClean="0">
                <a:solidFill>
                  <a:schemeClr val="accent1"/>
                </a:solidFill>
                <a:latin typeface="+mn-ea"/>
                <a:ea typeface="+mn-ea"/>
              </a:rPr>
              <a:t>采用世界顶级面料，款式不作修改，面料品种、颜色可选，但不可以用户自定义颜色，全程顶级师傅纯手工制作。品质优于国际品牌水平。价格较高，但明显低于其他同类定制产品。</a:t>
            </a:r>
            <a:endParaRPr lang="zh-CN" altLang="en-US" sz="1600" dirty="0">
              <a:solidFill>
                <a:schemeClr val="accent1"/>
              </a:solidFill>
              <a:latin typeface="+mn-ea"/>
              <a:ea typeface="+mn-ea"/>
            </a:endParaRPr>
          </a:p>
        </p:txBody>
      </p:sp>
      <p:sp>
        <p:nvSpPr>
          <p:cNvPr id="98" name="TextBox 97"/>
          <p:cNvSpPr txBox="1"/>
          <p:nvPr/>
        </p:nvSpPr>
        <p:spPr>
          <a:xfrm>
            <a:off x="6052259" y="4338404"/>
            <a:ext cx="2399237" cy="369332"/>
          </a:xfrm>
          <a:prstGeom prst="rect">
            <a:avLst/>
          </a:prstGeom>
          <a:noFill/>
        </p:spPr>
        <p:txBody>
          <a:bodyPr wrap="square" rtlCol="0">
            <a:spAutoFit/>
          </a:bodyPr>
          <a:lstStyle/>
          <a:p>
            <a:pPr algn="ctr"/>
            <a:r>
              <a:rPr lang="zh-CN" altLang="en-US" b="1" dirty="0" smtClean="0">
                <a:solidFill>
                  <a:schemeClr val="accent1"/>
                </a:solidFill>
                <a:latin typeface="+mn-ea"/>
                <a:ea typeface="+mn-ea"/>
              </a:rPr>
              <a:t>普通量体定制</a:t>
            </a:r>
            <a:endParaRPr lang="en-US" altLang="zh-CN" b="1" dirty="0" smtClean="0">
              <a:solidFill>
                <a:schemeClr val="accent1"/>
              </a:solidFill>
              <a:latin typeface="+mn-ea"/>
              <a:ea typeface="+mn-ea"/>
            </a:endParaRPr>
          </a:p>
        </p:txBody>
      </p:sp>
      <p:sp>
        <p:nvSpPr>
          <p:cNvPr id="99" name="TextBox 98"/>
          <p:cNvSpPr txBox="1"/>
          <p:nvPr/>
        </p:nvSpPr>
        <p:spPr>
          <a:xfrm>
            <a:off x="6052259" y="4744902"/>
            <a:ext cx="2566402" cy="1815882"/>
          </a:xfrm>
          <a:prstGeom prst="rect">
            <a:avLst/>
          </a:prstGeom>
          <a:noFill/>
        </p:spPr>
        <p:txBody>
          <a:bodyPr wrap="square" rtlCol="0">
            <a:spAutoFit/>
          </a:bodyPr>
          <a:lstStyle/>
          <a:p>
            <a:r>
              <a:rPr lang="zh-CN" altLang="en-US" sz="1600" dirty="0" smtClean="0">
                <a:solidFill>
                  <a:schemeClr val="accent1"/>
                </a:solidFill>
                <a:latin typeface="+mn-ea"/>
                <a:ea typeface="+mn-ea"/>
              </a:rPr>
              <a:t>款式不作修改，面料进口、国产可选，颜色可选，主要针对特体人群及不大注重个性的商务人士，机器生成，做工、面料优于同类品牌产品，价格低于国产品牌同类产品。</a:t>
            </a:r>
            <a:endParaRPr lang="zh-CN" altLang="en-US" sz="1600" dirty="0">
              <a:solidFill>
                <a:schemeClr val="accent1"/>
              </a:solidFill>
              <a:latin typeface="+mn-ea"/>
              <a:ea typeface="+mn-ea"/>
            </a:endParaRPr>
          </a:p>
        </p:txBody>
      </p:sp>
      <p:sp>
        <p:nvSpPr>
          <p:cNvPr id="100" name="TextBox 99"/>
          <p:cNvSpPr txBox="1"/>
          <p:nvPr/>
        </p:nvSpPr>
        <p:spPr>
          <a:xfrm>
            <a:off x="8716555" y="4338404"/>
            <a:ext cx="2399237" cy="369332"/>
          </a:xfrm>
          <a:prstGeom prst="rect">
            <a:avLst/>
          </a:prstGeom>
          <a:noFill/>
        </p:spPr>
        <p:txBody>
          <a:bodyPr wrap="square" rtlCol="0">
            <a:spAutoFit/>
          </a:bodyPr>
          <a:lstStyle/>
          <a:p>
            <a:pPr algn="ctr"/>
            <a:r>
              <a:rPr lang="zh-CN" altLang="en-US" b="1" dirty="0" smtClean="0">
                <a:solidFill>
                  <a:schemeClr val="accent1"/>
                </a:solidFill>
                <a:latin typeface="+mn-ea"/>
                <a:ea typeface="+mn-ea"/>
              </a:rPr>
              <a:t>个性化普通定制</a:t>
            </a:r>
            <a:endParaRPr lang="en-US" altLang="zh-CN" b="1" dirty="0" smtClean="0">
              <a:solidFill>
                <a:schemeClr val="accent1"/>
              </a:solidFill>
              <a:latin typeface="+mn-ea"/>
              <a:ea typeface="+mn-ea"/>
            </a:endParaRPr>
          </a:p>
        </p:txBody>
      </p:sp>
      <p:sp>
        <p:nvSpPr>
          <p:cNvPr id="101" name="TextBox 100"/>
          <p:cNvSpPr txBox="1"/>
          <p:nvPr/>
        </p:nvSpPr>
        <p:spPr>
          <a:xfrm>
            <a:off x="8716555" y="4744902"/>
            <a:ext cx="2566402" cy="1815882"/>
          </a:xfrm>
          <a:prstGeom prst="rect">
            <a:avLst/>
          </a:prstGeom>
          <a:noFill/>
        </p:spPr>
        <p:txBody>
          <a:bodyPr wrap="square" rtlCol="0">
            <a:spAutoFit/>
          </a:bodyPr>
          <a:lstStyle/>
          <a:p>
            <a:r>
              <a:rPr lang="zh-CN" altLang="en-US" sz="1600" dirty="0" smtClean="0">
                <a:solidFill>
                  <a:schemeClr val="accent1"/>
                </a:solidFill>
                <a:latin typeface="+mn-ea"/>
                <a:ea typeface="+mn-ea"/>
              </a:rPr>
              <a:t>面料的质地、颜色可选，亦可以自定义，主要通过面料的处理、对款式细节修改实现独一无二的个性化设计，机器生产，面料</a:t>
            </a:r>
            <a:r>
              <a:rPr lang="zh-CN" altLang="en-US" sz="1600" dirty="0">
                <a:solidFill>
                  <a:schemeClr val="accent1"/>
                </a:solidFill>
                <a:latin typeface="+mn-ea"/>
                <a:ea typeface="+mn-ea"/>
              </a:rPr>
              <a:t>品质、做工优于同类品牌</a:t>
            </a:r>
            <a:r>
              <a:rPr lang="zh-CN" altLang="en-US" sz="1600" dirty="0" smtClean="0">
                <a:solidFill>
                  <a:schemeClr val="accent1"/>
                </a:solidFill>
                <a:latin typeface="+mn-ea"/>
                <a:ea typeface="+mn-ea"/>
              </a:rPr>
              <a:t>产品、价格</a:t>
            </a:r>
            <a:r>
              <a:rPr lang="zh-CN" altLang="en-US" sz="1600" dirty="0">
                <a:solidFill>
                  <a:schemeClr val="accent1"/>
                </a:solidFill>
                <a:latin typeface="+mn-ea"/>
                <a:ea typeface="+mn-ea"/>
              </a:rPr>
              <a:t>低于国产</a:t>
            </a:r>
            <a:r>
              <a:rPr lang="zh-CN" altLang="en-US" sz="1600" dirty="0" smtClean="0">
                <a:solidFill>
                  <a:schemeClr val="accent1"/>
                </a:solidFill>
                <a:latin typeface="+mn-ea"/>
                <a:ea typeface="+mn-ea"/>
              </a:rPr>
              <a:t>品牌。</a:t>
            </a:r>
            <a:endParaRPr lang="zh-CN" altLang="en-US" sz="1600" dirty="0">
              <a:solidFill>
                <a:schemeClr val="accent1"/>
              </a:solidFill>
              <a:latin typeface="+mn-ea"/>
              <a:ea typeface="+mn-ea"/>
            </a:endParaRPr>
          </a:p>
        </p:txBody>
      </p:sp>
    </p:spTree>
    <p:extLst>
      <p:ext uri="{BB962C8B-B14F-4D97-AF65-F5344CB8AC3E}">
        <p14:creationId xmlns:p14="http://schemas.microsoft.com/office/powerpoint/2010/main" val="1686640436"/>
      </p:ext>
    </p:extLst>
  </p:cSld>
  <p:clrMapOvr>
    <a:masterClrMapping/>
  </p:clrMapOvr>
  <mc:AlternateContent xmlns:mc="http://schemas.openxmlformats.org/markup-compatibility/2006" xmlns:p14="http://schemas.microsoft.com/office/powerpoint/2010/main">
    <mc:Choice Requires="p14">
      <p:transition spd="slow" p14:dur="800" advTm="6339">
        <p14:doors/>
      </p:transition>
    </mc:Choice>
    <mc:Fallback xmlns="">
      <p:transition spd="slow" advTm="633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14:presetBounceEnd="40000">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14:bounceEnd="40000">
                                          <p:cBhvr additive="base">
                                            <p:cTn id="19"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14:presetBounceEnd="40000">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14:bounceEnd="40000">
                                          <p:cBhvr additive="base">
                                            <p:cTn id="23"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14:presetBounceEnd="40000">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14:bounceEnd="40000">
                                          <p:cBhvr additive="base">
                                            <p:cTn id="27" dur="500" fill="hold"/>
                                            <p:tgtEl>
                                              <p:spTgt spid="6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3.8  </a:t>
            </a:r>
            <a:r>
              <a:rPr lang="zh-CN" altLang="en-US" sz="2800" dirty="0" smtClean="0">
                <a:solidFill>
                  <a:schemeClr val="accent2"/>
                </a:solidFill>
                <a:latin typeface="微软雅黑"/>
                <a:ea typeface="微软雅黑"/>
              </a:rPr>
              <a:t>价格定位</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3</a:t>
            </a:r>
            <a:endParaRPr lang="zh-CN" altLang="en-US" dirty="0">
              <a:solidFill>
                <a:schemeClr val="accent2"/>
              </a:solidFill>
            </a:endParaRPr>
          </a:p>
        </p:txBody>
      </p:sp>
      <p:graphicFrame>
        <p:nvGraphicFramePr>
          <p:cNvPr id="102" name="图示 101"/>
          <p:cNvGraphicFramePr/>
          <p:nvPr>
            <p:extLst>
              <p:ext uri="{D42A27DB-BD31-4B8C-83A1-F6EECF244321}">
                <p14:modId xmlns:p14="http://schemas.microsoft.com/office/powerpoint/2010/main" val="1028868708"/>
              </p:ext>
            </p:extLst>
          </p:nvPr>
        </p:nvGraphicFramePr>
        <p:xfrm>
          <a:off x="140263" y="718608"/>
          <a:ext cx="11790766" cy="6139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7274717"/>
      </p:ext>
    </p:extLst>
  </p:cSld>
  <p:clrMapOvr>
    <a:masterClrMapping/>
  </p:clrMapOvr>
  <mc:AlternateContent xmlns:mc="http://schemas.openxmlformats.org/markup-compatibility/2006" xmlns:p14="http://schemas.microsoft.com/office/powerpoint/2010/main">
    <mc:Choice Requires="p14">
      <p:transition spd="slow" p14:dur="800" advTm="6339">
        <p14:doors/>
      </p:transition>
    </mc:Choice>
    <mc:Fallback xmlns="">
      <p:transition spd="slow" advTm="63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1.1 </a:t>
            </a:r>
            <a:r>
              <a:rPr lang="zh-CN" altLang="en-US" sz="2800" dirty="0" smtClean="0">
                <a:solidFill>
                  <a:schemeClr val="accent2"/>
                </a:solidFill>
                <a:latin typeface="微软雅黑"/>
                <a:ea typeface="微软雅黑"/>
              </a:rPr>
              <a:t>团队简介</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1</a:t>
            </a:r>
            <a:endParaRPr lang="zh-CN" altLang="en-US" dirty="0">
              <a:solidFill>
                <a:schemeClr val="accent2"/>
              </a:solidFill>
            </a:endParaRPr>
          </a:p>
        </p:txBody>
      </p:sp>
      <p:sp>
        <p:nvSpPr>
          <p:cNvPr id="57" name="矩形 56"/>
          <p:cNvSpPr/>
          <p:nvPr/>
        </p:nvSpPr>
        <p:spPr bwMode="auto">
          <a:xfrm>
            <a:off x="477742" y="2620912"/>
            <a:ext cx="5047350" cy="3860719"/>
          </a:xfrm>
          <a:prstGeom prst="rect">
            <a:avLst/>
          </a:prstGeom>
          <a:blipFill>
            <a:blip r:embed="rId3"/>
            <a:stretch>
              <a:fillRect/>
            </a:stretch>
          </a:blip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8" name="椭圆 57"/>
          <p:cNvSpPr/>
          <p:nvPr/>
        </p:nvSpPr>
        <p:spPr bwMode="auto">
          <a:xfrm>
            <a:off x="1747121" y="1280823"/>
            <a:ext cx="1153070" cy="1153070"/>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59" name="椭圆 58"/>
          <p:cNvSpPr/>
          <p:nvPr/>
        </p:nvSpPr>
        <p:spPr bwMode="auto">
          <a:xfrm>
            <a:off x="3030843" y="1280823"/>
            <a:ext cx="1153070" cy="115307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0" name="椭圆 59"/>
          <p:cNvSpPr/>
          <p:nvPr/>
        </p:nvSpPr>
        <p:spPr bwMode="auto">
          <a:xfrm>
            <a:off x="4297239" y="1280823"/>
            <a:ext cx="1153070" cy="1153070"/>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1" name="椭圆 60"/>
          <p:cNvSpPr/>
          <p:nvPr/>
        </p:nvSpPr>
        <p:spPr bwMode="auto">
          <a:xfrm>
            <a:off x="456516" y="1280823"/>
            <a:ext cx="1153070" cy="115307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2" name="TextBox 61"/>
          <p:cNvSpPr txBox="1"/>
          <p:nvPr/>
        </p:nvSpPr>
        <p:spPr>
          <a:xfrm>
            <a:off x="553765" y="1392432"/>
            <a:ext cx="954897" cy="954107"/>
          </a:xfrm>
          <a:prstGeom prst="rect">
            <a:avLst/>
          </a:prstGeom>
          <a:noFill/>
        </p:spPr>
        <p:txBody>
          <a:bodyPr wrap="square" rtlCol="0">
            <a:spAutoFit/>
          </a:bodyPr>
          <a:lstStyle/>
          <a:p>
            <a:r>
              <a:rPr lang="zh-CN" altLang="en-US" sz="2800" dirty="0" smtClean="0">
                <a:solidFill>
                  <a:srgbClr val="F8F8F8"/>
                </a:solidFill>
                <a:latin typeface="微软雅黑"/>
                <a:ea typeface="微软雅黑"/>
              </a:rPr>
              <a:t>红帮嫡系</a:t>
            </a:r>
            <a:endParaRPr lang="zh-CN" altLang="en-US" sz="2800" dirty="0">
              <a:solidFill>
                <a:srgbClr val="F8F8F8"/>
              </a:solidFill>
              <a:latin typeface="微软雅黑"/>
              <a:ea typeface="微软雅黑"/>
            </a:endParaRPr>
          </a:p>
        </p:txBody>
      </p:sp>
      <p:sp>
        <p:nvSpPr>
          <p:cNvPr id="63" name="TextBox 62"/>
          <p:cNvSpPr txBox="1"/>
          <p:nvPr/>
        </p:nvSpPr>
        <p:spPr>
          <a:xfrm>
            <a:off x="6372994" y="1156682"/>
            <a:ext cx="3794125" cy="400110"/>
          </a:xfrm>
          <a:prstGeom prst="rect">
            <a:avLst/>
          </a:prstGeom>
          <a:noFill/>
        </p:spPr>
        <p:txBody>
          <a:bodyPr>
            <a:spAutoFit/>
          </a:bodyPr>
          <a:lstStyle/>
          <a:p>
            <a:pPr>
              <a:buFont typeface="Arial" pitchFamily="34" charset="0"/>
              <a:buNone/>
              <a:defRPr/>
            </a:pPr>
            <a:r>
              <a:rPr lang="zh-CN" altLang="en-US" sz="2000" b="1" dirty="0" smtClean="0">
                <a:solidFill>
                  <a:schemeClr val="accent1">
                    <a:lumMod val="50000"/>
                  </a:schemeClr>
                </a:solidFill>
                <a:latin typeface="微软雅黑"/>
                <a:ea typeface="微软雅黑"/>
              </a:rPr>
              <a:t>工艺技术</a:t>
            </a:r>
            <a:endParaRPr lang="en-US" altLang="zh-CN" sz="2000" b="1" dirty="0">
              <a:solidFill>
                <a:schemeClr val="accent1">
                  <a:lumMod val="50000"/>
                </a:schemeClr>
              </a:solidFill>
              <a:latin typeface="微软雅黑"/>
              <a:ea typeface="微软雅黑"/>
            </a:endParaRPr>
          </a:p>
        </p:txBody>
      </p:sp>
      <p:sp>
        <p:nvSpPr>
          <p:cNvPr id="67" name="TextBox 66"/>
          <p:cNvSpPr txBox="1"/>
          <p:nvPr/>
        </p:nvSpPr>
        <p:spPr>
          <a:xfrm>
            <a:off x="6372994" y="4906109"/>
            <a:ext cx="3794125" cy="400110"/>
          </a:xfrm>
          <a:prstGeom prst="rect">
            <a:avLst/>
          </a:prstGeom>
          <a:noFill/>
        </p:spPr>
        <p:txBody>
          <a:bodyPr>
            <a:spAutoFit/>
          </a:bodyPr>
          <a:lstStyle/>
          <a:p>
            <a:pPr>
              <a:buFont typeface="Arial" pitchFamily="34" charset="0"/>
              <a:buNone/>
              <a:defRPr/>
            </a:pPr>
            <a:r>
              <a:rPr lang="zh-CN" altLang="en-US" sz="2000" b="1" dirty="0" smtClean="0">
                <a:solidFill>
                  <a:schemeClr val="accent1">
                    <a:lumMod val="50000"/>
                  </a:schemeClr>
                </a:solidFill>
                <a:latin typeface="微软雅黑"/>
                <a:ea typeface="微软雅黑"/>
              </a:rPr>
              <a:t>管理模式</a:t>
            </a:r>
            <a:endParaRPr lang="en-US" altLang="zh-CN" sz="2000" b="1" dirty="0">
              <a:solidFill>
                <a:schemeClr val="accent1">
                  <a:lumMod val="50000"/>
                </a:schemeClr>
              </a:solidFill>
              <a:latin typeface="微软雅黑"/>
              <a:ea typeface="微软雅黑"/>
            </a:endParaRPr>
          </a:p>
        </p:txBody>
      </p:sp>
      <p:sp>
        <p:nvSpPr>
          <p:cNvPr id="71" name="TextBox 70"/>
          <p:cNvSpPr txBox="1"/>
          <p:nvPr/>
        </p:nvSpPr>
        <p:spPr>
          <a:xfrm>
            <a:off x="1842772" y="1392432"/>
            <a:ext cx="954897" cy="954107"/>
          </a:xfrm>
          <a:prstGeom prst="rect">
            <a:avLst/>
          </a:prstGeom>
          <a:noFill/>
        </p:spPr>
        <p:txBody>
          <a:bodyPr wrap="square" rtlCol="0">
            <a:spAutoFit/>
          </a:bodyPr>
          <a:lstStyle/>
          <a:p>
            <a:r>
              <a:rPr lang="zh-CN" altLang="en-US" sz="2800" dirty="0" smtClean="0">
                <a:solidFill>
                  <a:srgbClr val="F8F8F8"/>
                </a:solidFill>
                <a:latin typeface="微软雅黑"/>
                <a:ea typeface="微软雅黑"/>
              </a:rPr>
              <a:t>创新工艺</a:t>
            </a:r>
            <a:endParaRPr lang="zh-CN" altLang="en-US" sz="2800" dirty="0">
              <a:solidFill>
                <a:srgbClr val="F8F8F8"/>
              </a:solidFill>
              <a:latin typeface="微软雅黑"/>
              <a:ea typeface="微软雅黑"/>
            </a:endParaRPr>
          </a:p>
        </p:txBody>
      </p:sp>
      <p:sp>
        <p:nvSpPr>
          <p:cNvPr id="72" name="TextBox 71"/>
          <p:cNvSpPr txBox="1"/>
          <p:nvPr/>
        </p:nvSpPr>
        <p:spPr>
          <a:xfrm>
            <a:off x="3136377" y="1392432"/>
            <a:ext cx="954897" cy="954107"/>
          </a:xfrm>
          <a:prstGeom prst="rect">
            <a:avLst/>
          </a:prstGeom>
          <a:noFill/>
        </p:spPr>
        <p:txBody>
          <a:bodyPr wrap="square" rtlCol="0">
            <a:spAutoFit/>
          </a:bodyPr>
          <a:lstStyle/>
          <a:p>
            <a:r>
              <a:rPr lang="zh-CN" altLang="en-US" sz="2800" dirty="0" smtClean="0">
                <a:solidFill>
                  <a:srgbClr val="F8F8F8"/>
                </a:solidFill>
                <a:latin typeface="微软雅黑"/>
                <a:ea typeface="微软雅黑"/>
              </a:rPr>
              <a:t>管理精英</a:t>
            </a:r>
            <a:endParaRPr lang="zh-CN" altLang="en-US" sz="2800" dirty="0">
              <a:solidFill>
                <a:srgbClr val="F8F8F8"/>
              </a:solidFill>
              <a:latin typeface="微软雅黑"/>
              <a:ea typeface="微软雅黑"/>
            </a:endParaRPr>
          </a:p>
        </p:txBody>
      </p:sp>
      <p:sp>
        <p:nvSpPr>
          <p:cNvPr id="73" name="TextBox 72"/>
          <p:cNvSpPr txBox="1"/>
          <p:nvPr/>
        </p:nvSpPr>
        <p:spPr>
          <a:xfrm>
            <a:off x="4435716" y="1392432"/>
            <a:ext cx="954897" cy="954107"/>
          </a:xfrm>
          <a:prstGeom prst="rect">
            <a:avLst/>
          </a:prstGeom>
          <a:noFill/>
        </p:spPr>
        <p:txBody>
          <a:bodyPr wrap="square" rtlCol="0">
            <a:spAutoFit/>
          </a:bodyPr>
          <a:lstStyle/>
          <a:p>
            <a:r>
              <a:rPr lang="zh-CN" altLang="en-US" sz="2800" dirty="0" smtClean="0">
                <a:solidFill>
                  <a:srgbClr val="F8F8F8"/>
                </a:solidFill>
                <a:latin typeface="微软雅黑"/>
                <a:ea typeface="微软雅黑"/>
              </a:rPr>
              <a:t>软件大咖</a:t>
            </a:r>
            <a:endParaRPr lang="zh-CN" altLang="en-US" sz="2800" dirty="0">
              <a:solidFill>
                <a:srgbClr val="F8F8F8"/>
              </a:solidFill>
              <a:latin typeface="微软雅黑"/>
              <a:ea typeface="微软雅黑"/>
            </a:endParaRPr>
          </a:p>
        </p:txBody>
      </p:sp>
      <p:sp>
        <p:nvSpPr>
          <p:cNvPr id="21" name="TextBox 20"/>
          <p:cNvSpPr txBox="1"/>
          <p:nvPr/>
        </p:nvSpPr>
        <p:spPr>
          <a:xfrm>
            <a:off x="6372994" y="3461502"/>
            <a:ext cx="3794125" cy="400110"/>
          </a:xfrm>
          <a:prstGeom prst="rect">
            <a:avLst/>
          </a:prstGeom>
          <a:noFill/>
        </p:spPr>
        <p:txBody>
          <a:bodyPr>
            <a:spAutoFit/>
          </a:bodyPr>
          <a:lstStyle/>
          <a:p>
            <a:pPr>
              <a:buFont typeface="Arial" pitchFamily="34" charset="0"/>
              <a:buNone/>
              <a:defRPr/>
            </a:pPr>
            <a:r>
              <a:rPr lang="zh-CN" altLang="en-US" sz="2000" b="1" dirty="0" smtClean="0">
                <a:solidFill>
                  <a:schemeClr val="accent1">
                    <a:lumMod val="50000"/>
                  </a:schemeClr>
                </a:solidFill>
                <a:latin typeface="微软雅黑"/>
                <a:ea typeface="微软雅黑"/>
              </a:rPr>
              <a:t>软件技术</a:t>
            </a:r>
            <a:endParaRPr lang="en-US" altLang="zh-CN" sz="2000" b="1" dirty="0">
              <a:solidFill>
                <a:schemeClr val="accent1">
                  <a:lumMod val="50000"/>
                </a:schemeClr>
              </a:solidFill>
              <a:latin typeface="微软雅黑"/>
              <a:ea typeface="微软雅黑"/>
            </a:endParaRPr>
          </a:p>
        </p:txBody>
      </p:sp>
      <p:sp>
        <p:nvSpPr>
          <p:cNvPr id="25" name="椭圆 24"/>
          <p:cNvSpPr/>
          <p:nvPr/>
        </p:nvSpPr>
        <p:spPr bwMode="auto">
          <a:xfrm>
            <a:off x="5810349" y="1929837"/>
            <a:ext cx="504056" cy="504056"/>
          </a:xfrm>
          <a:prstGeom prst="ellipse">
            <a:avLst/>
          </a:prstGeom>
          <a:solidFill>
            <a:schemeClr val="tx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smtClean="0">
                <a:ln>
                  <a:noFill/>
                </a:ln>
                <a:solidFill>
                  <a:schemeClr val="accent2"/>
                </a:solidFill>
                <a:effectLst/>
                <a:latin typeface="+mn-ea"/>
                <a:ea typeface="+mn-ea"/>
              </a:rPr>
              <a:t>1</a:t>
            </a:r>
            <a:endParaRPr kumimoji="0" lang="zh-CN" altLang="en-US" sz="2200" b="1" i="0" u="none" strike="noStrike" cap="none" normalizeH="0" baseline="0" dirty="0" smtClean="0">
              <a:ln>
                <a:noFill/>
              </a:ln>
              <a:solidFill>
                <a:schemeClr val="accent2"/>
              </a:solidFill>
              <a:effectLst/>
              <a:latin typeface="+mn-ea"/>
              <a:ea typeface="+mn-ea"/>
            </a:endParaRPr>
          </a:p>
        </p:txBody>
      </p:sp>
      <p:sp>
        <p:nvSpPr>
          <p:cNvPr id="26" name="椭圆 25"/>
          <p:cNvSpPr/>
          <p:nvPr/>
        </p:nvSpPr>
        <p:spPr bwMode="auto">
          <a:xfrm>
            <a:off x="5810349" y="3943625"/>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smtClean="0">
                <a:ln>
                  <a:noFill/>
                </a:ln>
                <a:solidFill>
                  <a:schemeClr val="accent2"/>
                </a:solidFill>
                <a:effectLst/>
                <a:latin typeface="+mn-ea"/>
                <a:ea typeface="+mn-ea"/>
              </a:rPr>
              <a:t>2</a:t>
            </a:r>
            <a:endParaRPr kumimoji="0" lang="zh-CN" altLang="en-US" sz="2200" b="1" i="0" u="none" strike="noStrike" cap="none" normalizeH="0" baseline="0" dirty="0" smtClean="0">
              <a:ln>
                <a:noFill/>
              </a:ln>
              <a:solidFill>
                <a:schemeClr val="accent2"/>
              </a:solidFill>
              <a:effectLst/>
              <a:latin typeface="+mn-ea"/>
              <a:ea typeface="+mn-ea"/>
            </a:endParaRPr>
          </a:p>
        </p:txBody>
      </p:sp>
      <p:sp>
        <p:nvSpPr>
          <p:cNvPr id="27" name="椭圆 26"/>
          <p:cNvSpPr/>
          <p:nvPr/>
        </p:nvSpPr>
        <p:spPr bwMode="auto">
          <a:xfrm>
            <a:off x="5810349" y="5410165"/>
            <a:ext cx="504056" cy="504056"/>
          </a:xfrm>
          <a:prstGeom prst="ellipse">
            <a:avLst/>
          </a:prstGeom>
          <a:solidFill>
            <a:schemeClr val="bg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smtClean="0">
                <a:ln>
                  <a:noFill/>
                </a:ln>
                <a:solidFill>
                  <a:schemeClr val="accent2"/>
                </a:solidFill>
                <a:effectLst/>
                <a:latin typeface="+mn-ea"/>
                <a:ea typeface="+mn-ea"/>
              </a:rPr>
              <a:t>3</a:t>
            </a:r>
            <a:endParaRPr kumimoji="0" lang="zh-CN" altLang="en-US" sz="2200" b="1" i="0" u="none" strike="noStrike" cap="none" normalizeH="0" baseline="0" dirty="0" smtClean="0">
              <a:ln>
                <a:noFill/>
              </a:ln>
              <a:solidFill>
                <a:schemeClr val="accent2"/>
              </a:solidFill>
              <a:effectLst/>
              <a:latin typeface="+mn-ea"/>
              <a:ea typeface="+mn-ea"/>
            </a:endParaRPr>
          </a:p>
        </p:txBody>
      </p:sp>
      <p:sp>
        <p:nvSpPr>
          <p:cNvPr id="20" name="TextBox 19"/>
          <p:cNvSpPr txBox="1"/>
          <p:nvPr/>
        </p:nvSpPr>
        <p:spPr>
          <a:xfrm>
            <a:off x="6372995" y="3861612"/>
            <a:ext cx="5314414" cy="1292662"/>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zh-CN" sz="1200" dirty="0"/>
              <a:t>童寅杰所带领的团队</a:t>
            </a:r>
            <a:r>
              <a:rPr lang="zh-CN" altLang="zh-CN" sz="1200" dirty="0" smtClean="0"/>
              <a:t>，经营</a:t>
            </a:r>
            <a:r>
              <a:rPr lang="zh-CN" altLang="zh-CN" sz="1200" dirty="0"/>
              <a:t>服装</a:t>
            </a:r>
            <a:r>
              <a:rPr lang="en-US" altLang="zh-CN" sz="1200" dirty="0"/>
              <a:t>CAD</a:t>
            </a:r>
            <a:r>
              <a:rPr lang="zh-CN" altLang="zh-CN" sz="1200" dirty="0"/>
              <a:t>、</a:t>
            </a:r>
            <a:r>
              <a:rPr lang="en-US" altLang="zh-CN" sz="1200" dirty="0"/>
              <a:t>ERP</a:t>
            </a:r>
            <a:r>
              <a:rPr lang="zh-CN" altLang="zh-CN" sz="1200" dirty="0"/>
              <a:t>以及其他服装自动化设备近</a:t>
            </a:r>
            <a:r>
              <a:rPr lang="en-US" altLang="zh-CN" sz="1200" dirty="0"/>
              <a:t>18</a:t>
            </a:r>
            <a:r>
              <a:rPr lang="zh-CN" altLang="zh-CN" sz="1200" dirty="0"/>
              <a:t>年</a:t>
            </a:r>
            <a:r>
              <a:rPr lang="zh-CN" altLang="zh-CN" sz="1200" dirty="0" smtClean="0"/>
              <a:t>，</a:t>
            </a:r>
            <a:r>
              <a:rPr lang="zh-CN" altLang="en-US" sz="1200" dirty="0" smtClean="0"/>
              <a:t>拥有完整的技术解决方案理论体系统，掌握了关键技术。其中</a:t>
            </a:r>
            <a:r>
              <a:rPr lang="zh-CN" altLang="zh-CN" sz="1200" dirty="0" smtClean="0"/>
              <a:t>基于</a:t>
            </a:r>
            <a:r>
              <a:rPr lang="zh-CN" altLang="zh-CN" sz="1200" dirty="0"/>
              <a:t>照相原理的人体建模</a:t>
            </a:r>
            <a:r>
              <a:rPr lang="zh-CN" altLang="zh-CN" sz="1200" dirty="0" smtClean="0"/>
              <a:t>系统</a:t>
            </a:r>
            <a:r>
              <a:rPr lang="zh-CN" altLang="en-US" sz="1200" dirty="0" smtClean="0"/>
              <a:t>可</a:t>
            </a:r>
            <a:r>
              <a:rPr lang="zh-CN" altLang="zh-CN" sz="1200" dirty="0" smtClean="0"/>
              <a:t>为</a:t>
            </a:r>
            <a:r>
              <a:rPr lang="zh-CN" altLang="zh-CN" sz="1200" dirty="0"/>
              <a:t>人体大数据的远程收集及人体建模提供了技术保障</a:t>
            </a:r>
            <a:r>
              <a:rPr lang="zh-CN" altLang="zh-CN" sz="1200" dirty="0" smtClean="0"/>
              <a:t>。</a:t>
            </a:r>
            <a:r>
              <a:rPr lang="zh-CN" altLang="zh-CN" sz="1200" dirty="0"/>
              <a:t>基于服装</a:t>
            </a:r>
            <a:r>
              <a:rPr lang="en-US" altLang="zh-CN" sz="1200" dirty="0"/>
              <a:t>CAD</a:t>
            </a:r>
            <a:r>
              <a:rPr lang="zh-CN" altLang="zh-CN" sz="1200" dirty="0"/>
              <a:t>技术的服装样板结构活性数据模型，为快速制版提供了技术支持</a:t>
            </a:r>
            <a:r>
              <a:rPr lang="zh-CN" altLang="zh-CN" sz="1200" dirty="0" smtClean="0"/>
              <a:t>。</a:t>
            </a:r>
            <a:r>
              <a:rPr lang="zh-CN" altLang="zh-CN" sz="1200" dirty="0"/>
              <a:t>在线面料和款式设计系统，为服装</a:t>
            </a:r>
            <a:r>
              <a:rPr lang="en-US" altLang="zh-CN" sz="1200" dirty="0"/>
              <a:t>DIY</a:t>
            </a:r>
            <a:r>
              <a:rPr lang="zh-CN" altLang="zh-CN" sz="1200" dirty="0" smtClean="0"/>
              <a:t>设计</a:t>
            </a:r>
            <a:r>
              <a:rPr lang="zh-CN" altLang="en-US" sz="1200" dirty="0" smtClean="0"/>
              <a:t>及分享、推广等</a:t>
            </a:r>
            <a:r>
              <a:rPr lang="zh-CN" altLang="zh-CN" sz="1200" dirty="0" smtClean="0"/>
              <a:t>提供</a:t>
            </a:r>
            <a:r>
              <a:rPr lang="zh-CN" altLang="zh-CN" sz="1200" dirty="0"/>
              <a:t>了技术支撑。</a:t>
            </a:r>
          </a:p>
          <a:p>
            <a:endParaRPr lang="zh-CN" altLang="en-US" dirty="0">
              <a:solidFill>
                <a:schemeClr val="accent1">
                  <a:lumMod val="50000"/>
                </a:schemeClr>
              </a:solidFill>
            </a:endParaRPr>
          </a:p>
        </p:txBody>
      </p:sp>
      <p:sp>
        <p:nvSpPr>
          <p:cNvPr id="22" name="TextBox 21"/>
          <p:cNvSpPr txBox="1"/>
          <p:nvPr/>
        </p:nvSpPr>
        <p:spPr>
          <a:xfrm>
            <a:off x="6391431" y="5306219"/>
            <a:ext cx="5314414" cy="646331"/>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zh-CN" sz="1200" dirty="0"/>
              <a:t>参照阿米巴经营模式，采用部门独立核算考核的管理机制，让所有员工都能参与公司的经营</a:t>
            </a:r>
            <a:r>
              <a:rPr lang="zh-CN" altLang="zh-CN" sz="1200" dirty="0" smtClean="0"/>
              <a:t>。</a:t>
            </a:r>
            <a:r>
              <a:rPr lang="zh-CN" altLang="zh-CN" sz="1200" dirty="0"/>
              <a:t>让每一位员工成为主角，全员参与经营，打造激情四射的集体，依靠集体智慧和努力完成企业经营目标，实现企业飞速发展。</a:t>
            </a:r>
            <a:endParaRPr lang="zh-CN" altLang="en-US" sz="1200" dirty="0">
              <a:solidFill>
                <a:schemeClr val="accent1">
                  <a:lumMod val="50000"/>
                </a:schemeClr>
              </a:solidFill>
            </a:endParaRPr>
          </a:p>
        </p:txBody>
      </p:sp>
      <p:sp>
        <p:nvSpPr>
          <p:cNvPr id="29" name="TextBox 28"/>
          <p:cNvSpPr txBox="1"/>
          <p:nvPr/>
        </p:nvSpPr>
        <p:spPr>
          <a:xfrm>
            <a:off x="6372995" y="1649063"/>
            <a:ext cx="5314414" cy="1569660"/>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sz="1200" dirty="0" smtClean="0"/>
              <a:t>红帮传人</a:t>
            </a:r>
            <a:r>
              <a:rPr lang="zh-CN" altLang="zh-CN" sz="1200" dirty="0" smtClean="0"/>
              <a:t>王明芳</a:t>
            </a:r>
            <a:r>
              <a:rPr lang="zh-CN" altLang="zh-CN" sz="1200" dirty="0"/>
              <a:t>先生根据</a:t>
            </a:r>
            <a:r>
              <a:rPr lang="zh-CN" altLang="zh-CN" sz="1200" dirty="0" smtClean="0"/>
              <a:t>他</a:t>
            </a:r>
            <a:r>
              <a:rPr lang="zh-CN" altLang="en-US" sz="1200" dirty="0" smtClean="0"/>
              <a:t>三十</a:t>
            </a:r>
            <a:r>
              <a:rPr lang="zh-CN" altLang="zh-CN" sz="1200" dirty="0" smtClean="0"/>
              <a:t>多年来</a:t>
            </a:r>
            <a:r>
              <a:rPr lang="zh-CN" altLang="zh-CN" sz="1200" dirty="0"/>
              <a:t>对服装工艺管理的研究，把自己所师从的“红帮裁缝”工艺进行分解提炼，加上西方工艺管理的现代分工协作理论</a:t>
            </a:r>
            <a:r>
              <a:rPr lang="zh-CN" altLang="zh-CN" sz="1200" dirty="0" smtClean="0"/>
              <a:t>，提出</a:t>
            </a:r>
            <a:r>
              <a:rPr lang="zh-CN" altLang="zh-CN" sz="1200" dirty="0"/>
              <a:t>了独具一格的“</a:t>
            </a:r>
            <a:r>
              <a:rPr lang="zh-CN" altLang="zh-CN" sz="1200" b="1" dirty="0"/>
              <a:t>王明芳工艺</a:t>
            </a:r>
            <a:r>
              <a:rPr lang="zh-CN" altLang="zh-CN" sz="1200" dirty="0" smtClean="0"/>
              <a:t>”</a:t>
            </a:r>
            <a:r>
              <a:rPr lang="zh-CN" altLang="en-US" sz="1200" dirty="0"/>
              <a:t>。</a:t>
            </a:r>
            <a:r>
              <a:rPr lang="zh-CN" altLang="zh-CN" sz="1200" dirty="0" smtClean="0"/>
              <a:t>在</a:t>
            </a:r>
            <a:r>
              <a:rPr lang="zh-CN" altLang="zh-CN" sz="1200" dirty="0"/>
              <a:t>“王明芳工艺”中，采用统一的标准化工艺手法</a:t>
            </a:r>
            <a:r>
              <a:rPr lang="zh-CN" altLang="zh-CN" sz="1200" dirty="0" smtClean="0"/>
              <a:t>，</a:t>
            </a:r>
            <a:r>
              <a:rPr lang="zh-CN" altLang="en-US" sz="1200" dirty="0" smtClean="0"/>
              <a:t>简化和优化了传统的红帮制作工艺，</a:t>
            </a:r>
            <a:r>
              <a:rPr lang="zh-CN" altLang="zh-CN" sz="1200" dirty="0" smtClean="0"/>
              <a:t>设计</a:t>
            </a:r>
            <a:r>
              <a:rPr lang="zh-CN" altLang="zh-CN" sz="1200" dirty="0"/>
              <a:t>出适合“集体作坊”分工协作的工艺流程，从而使得每一套衣服都以标准化的技术进行裁制。由于各个工艺环节都是由不同专长的师傅以标准化手法进行加工，所以保证了每一套服装的质量稳定，几乎完全避免了传统个体师傅工艺质量的不稳定性</a:t>
            </a:r>
            <a:r>
              <a:rPr lang="zh-CN" altLang="zh-CN" sz="1200" dirty="0" smtClean="0"/>
              <a:t>。</a:t>
            </a:r>
            <a:r>
              <a:rPr lang="zh-CN" altLang="en-US" sz="1200" dirty="0" smtClean="0"/>
              <a:t>同时也大大降低定制的制作成本。</a:t>
            </a:r>
            <a:endParaRPr lang="zh-CN" altLang="en-US" sz="1200" dirty="0">
              <a:solidFill>
                <a:schemeClr val="accent1">
                  <a:lumMod val="50000"/>
                </a:schemeClr>
              </a:solidFill>
            </a:endParaRPr>
          </a:p>
        </p:txBody>
      </p:sp>
    </p:spTree>
    <p:extLst>
      <p:ext uri="{BB962C8B-B14F-4D97-AF65-F5344CB8AC3E}">
        <p14:creationId xmlns:p14="http://schemas.microsoft.com/office/powerpoint/2010/main" val="2851093572"/>
      </p:ext>
    </p:extLst>
  </p:cSld>
  <p:clrMapOvr>
    <a:masterClrMapping/>
  </p:clrMapOvr>
  <mc:AlternateContent xmlns:mc="http://schemas.openxmlformats.org/markup-compatibility/2006" xmlns:p14="http://schemas.microsoft.com/office/powerpoint/2010/main">
    <mc:Choice Requires="p14">
      <p:transition spd="slow" p14:dur="800" advTm="10169">
        <p14:gallery dir="l"/>
      </p:transition>
    </mc:Choice>
    <mc:Fallback xmlns="">
      <p:transition spd="slow" advTm="10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1000"/>
                                        <p:tgtEl>
                                          <p:spTgt spid="57"/>
                                        </p:tgtEl>
                                      </p:cBhvr>
                                    </p:animEffect>
                                  </p:childTnLst>
                                </p:cTn>
                              </p:par>
                            </p:childTnLst>
                          </p:cTn>
                        </p:par>
                        <p:par>
                          <p:cTn id="16" fill="hold">
                            <p:stCondLst>
                              <p:cond delay="1640"/>
                            </p:stCondLst>
                            <p:childTnLst>
                              <p:par>
                                <p:cTn id="17" presetID="5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Scale>
                                      <p:cBhvr>
                                        <p:cTn id="19" dur="1000" decel="50000" fill="hold">
                                          <p:stCondLst>
                                            <p:cond delay="0"/>
                                          </p:stCondLst>
                                        </p:cTn>
                                        <p:tgtEl>
                                          <p:spTgt spid="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1"/>
                                        </p:tgtEl>
                                        <p:attrNameLst>
                                          <p:attrName>ppt_x</p:attrName>
                                          <p:attrName>ppt_y</p:attrName>
                                        </p:attrNameLst>
                                      </p:cBhvr>
                                    </p:animMotion>
                                    <p:animEffect transition="in" filter="fade">
                                      <p:cBhvr>
                                        <p:cTn id="21" dur="1000"/>
                                        <p:tgtEl>
                                          <p:spTgt spid="61"/>
                                        </p:tgtEl>
                                      </p:cBhvr>
                                    </p:animEffect>
                                  </p:childTnLst>
                                </p:cTn>
                              </p:par>
                              <p:par>
                                <p:cTn id="22" presetID="52" presetClass="entr" presetSubtype="0" fill="hold" grpId="0" nodeType="withEffect">
                                  <p:stCondLst>
                                    <p:cond delay="200"/>
                                  </p:stCondLst>
                                  <p:childTnLst>
                                    <p:set>
                                      <p:cBhvr>
                                        <p:cTn id="23" dur="1" fill="hold">
                                          <p:stCondLst>
                                            <p:cond delay="0"/>
                                          </p:stCondLst>
                                        </p:cTn>
                                        <p:tgtEl>
                                          <p:spTgt spid="58"/>
                                        </p:tgtEl>
                                        <p:attrNameLst>
                                          <p:attrName>style.visibility</p:attrName>
                                        </p:attrNameLst>
                                      </p:cBhvr>
                                      <p:to>
                                        <p:strVal val="visible"/>
                                      </p:to>
                                    </p:set>
                                    <p:animScale>
                                      <p:cBhvr>
                                        <p:cTn id="24"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58"/>
                                        </p:tgtEl>
                                        <p:attrNameLst>
                                          <p:attrName>ppt_x</p:attrName>
                                          <p:attrName>ppt_y</p:attrName>
                                        </p:attrNameLst>
                                      </p:cBhvr>
                                    </p:animMotion>
                                    <p:animEffect transition="in" filter="fade">
                                      <p:cBhvr>
                                        <p:cTn id="26" dur="1000"/>
                                        <p:tgtEl>
                                          <p:spTgt spid="58"/>
                                        </p:tgtEl>
                                      </p:cBhvr>
                                    </p:animEffect>
                                  </p:childTnLst>
                                </p:cTn>
                              </p:par>
                              <p:par>
                                <p:cTn id="27" presetID="52" presetClass="entr" presetSubtype="0" fill="hold" grpId="0" nodeType="withEffect">
                                  <p:stCondLst>
                                    <p:cond delay="400"/>
                                  </p:stCondLst>
                                  <p:childTnLst>
                                    <p:set>
                                      <p:cBhvr>
                                        <p:cTn id="28" dur="1" fill="hold">
                                          <p:stCondLst>
                                            <p:cond delay="0"/>
                                          </p:stCondLst>
                                        </p:cTn>
                                        <p:tgtEl>
                                          <p:spTgt spid="59"/>
                                        </p:tgtEl>
                                        <p:attrNameLst>
                                          <p:attrName>style.visibility</p:attrName>
                                        </p:attrNameLst>
                                      </p:cBhvr>
                                      <p:to>
                                        <p:strVal val="visible"/>
                                      </p:to>
                                    </p:set>
                                    <p:animScale>
                                      <p:cBhvr>
                                        <p:cTn id="29"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59"/>
                                        </p:tgtEl>
                                        <p:attrNameLst>
                                          <p:attrName>ppt_x</p:attrName>
                                          <p:attrName>ppt_y</p:attrName>
                                        </p:attrNameLst>
                                      </p:cBhvr>
                                    </p:animMotion>
                                    <p:animEffect transition="in" filter="fade">
                                      <p:cBhvr>
                                        <p:cTn id="31" dur="1000"/>
                                        <p:tgtEl>
                                          <p:spTgt spid="59"/>
                                        </p:tgtEl>
                                      </p:cBhvr>
                                    </p:animEffect>
                                  </p:childTnLst>
                                </p:cTn>
                              </p:par>
                              <p:par>
                                <p:cTn id="32" presetID="52" presetClass="entr" presetSubtype="0" fill="hold" grpId="0" nodeType="withEffect">
                                  <p:stCondLst>
                                    <p:cond delay="600"/>
                                  </p:stCondLst>
                                  <p:childTnLst>
                                    <p:set>
                                      <p:cBhvr>
                                        <p:cTn id="33" dur="1" fill="hold">
                                          <p:stCondLst>
                                            <p:cond delay="0"/>
                                          </p:stCondLst>
                                        </p:cTn>
                                        <p:tgtEl>
                                          <p:spTgt spid="60"/>
                                        </p:tgtEl>
                                        <p:attrNameLst>
                                          <p:attrName>style.visibility</p:attrName>
                                        </p:attrNameLst>
                                      </p:cBhvr>
                                      <p:to>
                                        <p:strVal val="visible"/>
                                      </p:to>
                                    </p:set>
                                    <p:animScale>
                                      <p:cBhvr>
                                        <p:cTn id="34" dur="10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60"/>
                                        </p:tgtEl>
                                        <p:attrNameLst>
                                          <p:attrName>ppt_x</p:attrName>
                                          <p:attrName>ppt_y</p:attrName>
                                        </p:attrNameLst>
                                      </p:cBhvr>
                                    </p:animMotion>
                                    <p:animEffect transition="in" filter="fade">
                                      <p:cBhvr>
                                        <p:cTn id="36" dur="1000"/>
                                        <p:tgtEl>
                                          <p:spTgt spid="60"/>
                                        </p:tgtEl>
                                      </p:cBhvr>
                                    </p:animEffect>
                                  </p:childTnLst>
                                </p:cTn>
                              </p:par>
                            </p:childTnLst>
                          </p:cTn>
                        </p:par>
                        <p:par>
                          <p:cTn id="37" fill="hold">
                            <p:stCondLst>
                              <p:cond delay="3240"/>
                            </p:stCondLst>
                            <p:childTnLst>
                              <p:par>
                                <p:cTn id="38" presetID="31" presetClass="entr" presetSubtype="0" fill="hold" grpId="0" nodeType="after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p:cTn id="40" dur="500" fill="hold"/>
                                        <p:tgtEl>
                                          <p:spTgt spid="62"/>
                                        </p:tgtEl>
                                        <p:attrNameLst>
                                          <p:attrName>ppt_w</p:attrName>
                                        </p:attrNameLst>
                                      </p:cBhvr>
                                      <p:tavLst>
                                        <p:tav tm="0">
                                          <p:val>
                                            <p:fltVal val="0"/>
                                          </p:val>
                                        </p:tav>
                                        <p:tav tm="100000">
                                          <p:val>
                                            <p:strVal val="#ppt_w"/>
                                          </p:val>
                                        </p:tav>
                                      </p:tavLst>
                                    </p:anim>
                                    <p:anim calcmode="lin" valueType="num">
                                      <p:cBhvr>
                                        <p:cTn id="41" dur="500" fill="hold"/>
                                        <p:tgtEl>
                                          <p:spTgt spid="62"/>
                                        </p:tgtEl>
                                        <p:attrNameLst>
                                          <p:attrName>ppt_h</p:attrName>
                                        </p:attrNameLst>
                                      </p:cBhvr>
                                      <p:tavLst>
                                        <p:tav tm="0">
                                          <p:val>
                                            <p:fltVal val="0"/>
                                          </p:val>
                                        </p:tav>
                                        <p:tav tm="100000">
                                          <p:val>
                                            <p:strVal val="#ppt_h"/>
                                          </p:val>
                                        </p:tav>
                                      </p:tavLst>
                                    </p:anim>
                                    <p:anim calcmode="lin" valueType="num">
                                      <p:cBhvr>
                                        <p:cTn id="42" dur="500" fill="hold"/>
                                        <p:tgtEl>
                                          <p:spTgt spid="62"/>
                                        </p:tgtEl>
                                        <p:attrNameLst>
                                          <p:attrName>style.rotation</p:attrName>
                                        </p:attrNameLst>
                                      </p:cBhvr>
                                      <p:tavLst>
                                        <p:tav tm="0">
                                          <p:val>
                                            <p:fltVal val="90"/>
                                          </p:val>
                                        </p:tav>
                                        <p:tav tm="100000">
                                          <p:val>
                                            <p:fltVal val="0"/>
                                          </p:val>
                                        </p:tav>
                                      </p:tavLst>
                                    </p:anim>
                                    <p:animEffect transition="in" filter="fade">
                                      <p:cBhvr>
                                        <p:cTn id="43" dur="500"/>
                                        <p:tgtEl>
                                          <p:spTgt spid="62"/>
                                        </p:tgtEl>
                                      </p:cBhvr>
                                    </p:animEffect>
                                  </p:childTnLst>
                                </p:cTn>
                              </p:par>
                            </p:childTnLst>
                          </p:cTn>
                        </p:par>
                        <p:par>
                          <p:cTn id="44" fill="hold">
                            <p:stCondLst>
                              <p:cond delay="3740"/>
                            </p:stCondLst>
                            <p:childTnLst>
                              <p:par>
                                <p:cTn id="45" presetID="31" presetClass="entr" presetSubtype="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 calcmode="lin" valueType="num">
                                      <p:cBhvr>
                                        <p:cTn id="49" dur="500" fill="hold"/>
                                        <p:tgtEl>
                                          <p:spTgt spid="71"/>
                                        </p:tgtEl>
                                        <p:attrNameLst>
                                          <p:attrName>style.rotation</p:attrName>
                                        </p:attrNameLst>
                                      </p:cBhvr>
                                      <p:tavLst>
                                        <p:tav tm="0">
                                          <p:val>
                                            <p:fltVal val="90"/>
                                          </p:val>
                                        </p:tav>
                                        <p:tav tm="100000">
                                          <p:val>
                                            <p:fltVal val="0"/>
                                          </p:val>
                                        </p:tav>
                                      </p:tavLst>
                                    </p:anim>
                                    <p:animEffect transition="in" filter="fade">
                                      <p:cBhvr>
                                        <p:cTn id="50" dur="500"/>
                                        <p:tgtEl>
                                          <p:spTgt spid="71"/>
                                        </p:tgtEl>
                                      </p:cBhvr>
                                    </p:animEffect>
                                  </p:childTnLst>
                                </p:cTn>
                              </p:par>
                            </p:childTnLst>
                          </p:cTn>
                        </p:par>
                        <p:par>
                          <p:cTn id="51" fill="hold">
                            <p:stCondLst>
                              <p:cond delay="4240"/>
                            </p:stCondLst>
                            <p:childTnLst>
                              <p:par>
                                <p:cTn id="52" presetID="31" presetClass="entr" presetSubtype="0"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 calcmode="lin" valueType="num">
                                      <p:cBhvr>
                                        <p:cTn id="56" dur="500" fill="hold"/>
                                        <p:tgtEl>
                                          <p:spTgt spid="72"/>
                                        </p:tgtEl>
                                        <p:attrNameLst>
                                          <p:attrName>style.rotation</p:attrName>
                                        </p:attrNameLst>
                                      </p:cBhvr>
                                      <p:tavLst>
                                        <p:tav tm="0">
                                          <p:val>
                                            <p:fltVal val="90"/>
                                          </p:val>
                                        </p:tav>
                                        <p:tav tm="100000">
                                          <p:val>
                                            <p:fltVal val="0"/>
                                          </p:val>
                                        </p:tav>
                                      </p:tavLst>
                                    </p:anim>
                                    <p:animEffect transition="in" filter="fade">
                                      <p:cBhvr>
                                        <p:cTn id="57" dur="500"/>
                                        <p:tgtEl>
                                          <p:spTgt spid="72"/>
                                        </p:tgtEl>
                                      </p:cBhvr>
                                    </p:animEffect>
                                  </p:childTnLst>
                                </p:cTn>
                              </p:par>
                            </p:childTnLst>
                          </p:cTn>
                        </p:par>
                        <p:par>
                          <p:cTn id="58" fill="hold">
                            <p:stCondLst>
                              <p:cond delay="4740"/>
                            </p:stCondLst>
                            <p:childTnLst>
                              <p:par>
                                <p:cTn id="59" presetID="31" presetClass="entr" presetSubtype="0" fill="hold" grpId="0" nodeType="afterEffect">
                                  <p:stCondLst>
                                    <p:cond delay="0"/>
                                  </p:stCondLst>
                                  <p:childTnLst>
                                    <p:set>
                                      <p:cBhvr>
                                        <p:cTn id="60" dur="1" fill="hold">
                                          <p:stCondLst>
                                            <p:cond delay="0"/>
                                          </p:stCondLst>
                                        </p:cTn>
                                        <p:tgtEl>
                                          <p:spTgt spid="73"/>
                                        </p:tgtEl>
                                        <p:attrNameLst>
                                          <p:attrName>style.visibility</p:attrName>
                                        </p:attrNameLst>
                                      </p:cBhvr>
                                      <p:to>
                                        <p:strVal val="visible"/>
                                      </p:to>
                                    </p:set>
                                    <p:anim calcmode="lin" valueType="num">
                                      <p:cBhvr>
                                        <p:cTn id="61" dur="500" fill="hold"/>
                                        <p:tgtEl>
                                          <p:spTgt spid="73"/>
                                        </p:tgtEl>
                                        <p:attrNameLst>
                                          <p:attrName>ppt_w</p:attrName>
                                        </p:attrNameLst>
                                      </p:cBhvr>
                                      <p:tavLst>
                                        <p:tav tm="0">
                                          <p:val>
                                            <p:fltVal val="0"/>
                                          </p:val>
                                        </p:tav>
                                        <p:tav tm="100000">
                                          <p:val>
                                            <p:strVal val="#ppt_w"/>
                                          </p:val>
                                        </p:tav>
                                      </p:tavLst>
                                    </p:anim>
                                    <p:anim calcmode="lin" valueType="num">
                                      <p:cBhvr>
                                        <p:cTn id="62" dur="500" fill="hold"/>
                                        <p:tgtEl>
                                          <p:spTgt spid="73"/>
                                        </p:tgtEl>
                                        <p:attrNameLst>
                                          <p:attrName>ppt_h</p:attrName>
                                        </p:attrNameLst>
                                      </p:cBhvr>
                                      <p:tavLst>
                                        <p:tav tm="0">
                                          <p:val>
                                            <p:fltVal val="0"/>
                                          </p:val>
                                        </p:tav>
                                        <p:tav tm="100000">
                                          <p:val>
                                            <p:strVal val="#ppt_h"/>
                                          </p:val>
                                        </p:tav>
                                      </p:tavLst>
                                    </p:anim>
                                    <p:anim calcmode="lin" valueType="num">
                                      <p:cBhvr>
                                        <p:cTn id="63" dur="500" fill="hold"/>
                                        <p:tgtEl>
                                          <p:spTgt spid="73"/>
                                        </p:tgtEl>
                                        <p:attrNameLst>
                                          <p:attrName>style.rotation</p:attrName>
                                        </p:attrNameLst>
                                      </p:cBhvr>
                                      <p:tavLst>
                                        <p:tav tm="0">
                                          <p:val>
                                            <p:fltVal val="90"/>
                                          </p:val>
                                        </p:tav>
                                        <p:tav tm="100000">
                                          <p:val>
                                            <p:fltVal val="0"/>
                                          </p:val>
                                        </p:tav>
                                      </p:tavLst>
                                    </p:anim>
                                    <p:animEffect transition="in" filter="fade">
                                      <p:cBhvr>
                                        <p:cTn id="64" dur="500"/>
                                        <p:tgtEl>
                                          <p:spTgt spid="73"/>
                                        </p:tgtEl>
                                      </p:cBhvr>
                                    </p:animEffect>
                                  </p:childTnLst>
                                </p:cTn>
                              </p:par>
                            </p:childTnLst>
                          </p:cTn>
                        </p:par>
                        <p:par>
                          <p:cTn id="65" fill="hold">
                            <p:stCondLst>
                              <p:cond delay="5240"/>
                            </p:stCondLst>
                            <p:childTnLst>
                              <p:par>
                                <p:cTn id="66" presetID="2" presetClass="entr" presetSubtype="12"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0-#ppt_w/2"/>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12" fill="hold" grpId="0" nodeType="withEffect">
                                  <p:stCondLst>
                                    <p:cond delay="10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12" fill="hold" grpId="0" nodeType="withEffect">
                                  <p:stCondLst>
                                    <p:cond delay="2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0-#ppt_w/2"/>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par>
                          <p:cTn id="78" fill="hold">
                            <p:stCondLst>
                              <p:cond delay="5940"/>
                            </p:stCondLst>
                            <p:childTnLst>
                              <p:par>
                                <p:cTn id="79" presetID="31" presetClass="entr" presetSubtype="0" fill="hold" grpId="0" nodeType="afterEffect">
                                  <p:stCondLst>
                                    <p:cond delay="0"/>
                                  </p:stCondLst>
                                  <p:childTnLst>
                                    <p:set>
                                      <p:cBhvr>
                                        <p:cTn id="80" dur="1" fill="hold">
                                          <p:stCondLst>
                                            <p:cond delay="0"/>
                                          </p:stCondLst>
                                        </p:cTn>
                                        <p:tgtEl>
                                          <p:spTgt spid="63"/>
                                        </p:tgtEl>
                                        <p:attrNameLst>
                                          <p:attrName>style.visibility</p:attrName>
                                        </p:attrNameLst>
                                      </p:cBhvr>
                                      <p:to>
                                        <p:strVal val="visible"/>
                                      </p:to>
                                    </p:set>
                                    <p:anim calcmode="lin" valueType="num">
                                      <p:cBhvr>
                                        <p:cTn id="81" dur="400" fill="hold"/>
                                        <p:tgtEl>
                                          <p:spTgt spid="63"/>
                                        </p:tgtEl>
                                        <p:attrNameLst>
                                          <p:attrName>ppt_w</p:attrName>
                                        </p:attrNameLst>
                                      </p:cBhvr>
                                      <p:tavLst>
                                        <p:tav tm="0">
                                          <p:val>
                                            <p:fltVal val="0"/>
                                          </p:val>
                                        </p:tav>
                                        <p:tav tm="100000">
                                          <p:val>
                                            <p:strVal val="#ppt_w"/>
                                          </p:val>
                                        </p:tav>
                                      </p:tavLst>
                                    </p:anim>
                                    <p:anim calcmode="lin" valueType="num">
                                      <p:cBhvr>
                                        <p:cTn id="82" dur="400" fill="hold"/>
                                        <p:tgtEl>
                                          <p:spTgt spid="63"/>
                                        </p:tgtEl>
                                        <p:attrNameLst>
                                          <p:attrName>ppt_h</p:attrName>
                                        </p:attrNameLst>
                                      </p:cBhvr>
                                      <p:tavLst>
                                        <p:tav tm="0">
                                          <p:val>
                                            <p:fltVal val="0"/>
                                          </p:val>
                                        </p:tav>
                                        <p:tav tm="100000">
                                          <p:val>
                                            <p:strVal val="#ppt_h"/>
                                          </p:val>
                                        </p:tav>
                                      </p:tavLst>
                                    </p:anim>
                                    <p:anim calcmode="lin" valueType="num">
                                      <p:cBhvr>
                                        <p:cTn id="83" dur="400" fill="hold"/>
                                        <p:tgtEl>
                                          <p:spTgt spid="63"/>
                                        </p:tgtEl>
                                        <p:attrNameLst>
                                          <p:attrName>style.rotation</p:attrName>
                                        </p:attrNameLst>
                                      </p:cBhvr>
                                      <p:tavLst>
                                        <p:tav tm="0">
                                          <p:val>
                                            <p:fltVal val="90"/>
                                          </p:val>
                                        </p:tav>
                                        <p:tav tm="100000">
                                          <p:val>
                                            <p:fltVal val="0"/>
                                          </p:val>
                                        </p:tav>
                                      </p:tavLst>
                                    </p:anim>
                                    <p:animEffect transition="in" filter="fade">
                                      <p:cBhvr>
                                        <p:cTn id="84" dur="400"/>
                                        <p:tgtEl>
                                          <p:spTgt spid="63"/>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400" fill="hold"/>
                                        <p:tgtEl>
                                          <p:spTgt spid="21"/>
                                        </p:tgtEl>
                                        <p:attrNameLst>
                                          <p:attrName>ppt_w</p:attrName>
                                        </p:attrNameLst>
                                      </p:cBhvr>
                                      <p:tavLst>
                                        <p:tav tm="0">
                                          <p:val>
                                            <p:fltVal val="0"/>
                                          </p:val>
                                        </p:tav>
                                        <p:tav tm="100000">
                                          <p:val>
                                            <p:strVal val="#ppt_w"/>
                                          </p:val>
                                        </p:tav>
                                      </p:tavLst>
                                    </p:anim>
                                    <p:anim calcmode="lin" valueType="num">
                                      <p:cBhvr>
                                        <p:cTn id="88" dur="400" fill="hold"/>
                                        <p:tgtEl>
                                          <p:spTgt spid="21"/>
                                        </p:tgtEl>
                                        <p:attrNameLst>
                                          <p:attrName>ppt_h</p:attrName>
                                        </p:attrNameLst>
                                      </p:cBhvr>
                                      <p:tavLst>
                                        <p:tav tm="0">
                                          <p:val>
                                            <p:fltVal val="0"/>
                                          </p:val>
                                        </p:tav>
                                        <p:tav tm="100000">
                                          <p:val>
                                            <p:strVal val="#ppt_h"/>
                                          </p:val>
                                        </p:tav>
                                      </p:tavLst>
                                    </p:anim>
                                    <p:anim calcmode="lin" valueType="num">
                                      <p:cBhvr>
                                        <p:cTn id="89" dur="400" fill="hold"/>
                                        <p:tgtEl>
                                          <p:spTgt spid="21"/>
                                        </p:tgtEl>
                                        <p:attrNameLst>
                                          <p:attrName>style.rotation</p:attrName>
                                        </p:attrNameLst>
                                      </p:cBhvr>
                                      <p:tavLst>
                                        <p:tav tm="0">
                                          <p:val>
                                            <p:fltVal val="90"/>
                                          </p:val>
                                        </p:tav>
                                        <p:tav tm="100000">
                                          <p:val>
                                            <p:fltVal val="0"/>
                                          </p:val>
                                        </p:tav>
                                      </p:tavLst>
                                    </p:anim>
                                    <p:animEffect transition="in" filter="fade">
                                      <p:cBhvr>
                                        <p:cTn id="90" dur="400"/>
                                        <p:tgtEl>
                                          <p:spTgt spid="21"/>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anim calcmode="lin" valueType="num">
                                      <p:cBhvr>
                                        <p:cTn id="93" dur="400" fill="hold"/>
                                        <p:tgtEl>
                                          <p:spTgt spid="67"/>
                                        </p:tgtEl>
                                        <p:attrNameLst>
                                          <p:attrName>ppt_w</p:attrName>
                                        </p:attrNameLst>
                                      </p:cBhvr>
                                      <p:tavLst>
                                        <p:tav tm="0">
                                          <p:val>
                                            <p:fltVal val="0"/>
                                          </p:val>
                                        </p:tav>
                                        <p:tav tm="100000">
                                          <p:val>
                                            <p:strVal val="#ppt_w"/>
                                          </p:val>
                                        </p:tav>
                                      </p:tavLst>
                                    </p:anim>
                                    <p:anim calcmode="lin" valueType="num">
                                      <p:cBhvr>
                                        <p:cTn id="94" dur="400" fill="hold"/>
                                        <p:tgtEl>
                                          <p:spTgt spid="67"/>
                                        </p:tgtEl>
                                        <p:attrNameLst>
                                          <p:attrName>ppt_h</p:attrName>
                                        </p:attrNameLst>
                                      </p:cBhvr>
                                      <p:tavLst>
                                        <p:tav tm="0">
                                          <p:val>
                                            <p:fltVal val="0"/>
                                          </p:val>
                                        </p:tav>
                                        <p:tav tm="100000">
                                          <p:val>
                                            <p:strVal val="#ppt_h"/>
                                          </p:val>
                                        </p:tav>
                                      </p:tavLst>
                                    </p:anim>
                                    <p:anim calcmode="lin" valueType="num">
                                      <p:cBhvr>
                                        <p:cTn id="95" dur="400" fill="hold"/>
                                        <p:tgtEl>
                                          <p:spTgt spid="67"/>
                                        </p:tgtEl>
                                        <p:attrNameLst>
                                          <p:attrName>style.rotation</p:attrName>
                                        </p:attrNameLst>
                                      </p:cBhvr>
                                      <p:tavLst>
                                        <p:tav tm="0">
                                          <p:val>
                                            <p:fltVal val="90"/>
                                          </p:val>
                                        </p:tav>
                                        <p:tav tm="100000">
                                          <p:val>
                                            <p:fltVal val="0"/>
                                          </p:val>
                                        </p:tav>
                                      </p:tavLst>
                                    </p:anim>
                                    <p:animEffect transition="in" filter="fade">
                                      <p:cBhvr>
                                        <p:cTn id="96" dur="400"/>
                                        <p:tgtEl>
                                          <p:spTgt spid="67"/>
                                        </p:tgtEl>
                                      </p:cBhvr>
                                    </p:animEffect>
                                  </p:childTnLst>
                                </p:cTn>
                              </p:par>
                            </p:childTnLst>
                          </p:cTn>
                        </p:par>
                        <p:par>
                          <p:cTn id="97" fill="hold">
                            <p:stCondLst>
                              <p:cond delay="6340"/>
                            </p:stCondLst>
                            <p:childTnLst>
                              <p:par>
                                <p:cTn id="98" presetID="22" presetClass="entr" presetSubtype="1"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500"/>
                                        <p:tgtEl>
                                          <p:spTgt spid="20"/>
                                        </p:tgtEl>
                                      </p:cBhvr>
                                    </p:animEffect>
                                  </p:childTnLst>
                                </p:cTn>
                              </p:par>
                            </p:childTnLst>
                          </p:cTn>
                        </p:par>
                        <p:par>
                          <p:cTn id="101" fill="hold">
                            <p:stCondLst>
                              <p:cond delay="6840"/>
                            </p:stCondLst>
                            <p:childTnLst>
                              <p:par>
                                <p:cTn id="102" presetID="22" presetClass="entr" presetSubtype="1"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up)">
                                      <p:cBhvr>
                                        <p:cTn id="104" dur="500"/>
                                        <p:tgtEl>
                                          <p:spTgt spid="22"/>
                                        </p:tgtEl>
                                      </p:cBhvr>
                                    </p:animEffect>
                                  </p:childTnLst>
                                </p:cTn>
                              </p:par>
                            </p:childTnLst>
                          </p:cTn>
                        </p:par>
                        <p:par>
                          <p:cTn id="105" fill="hold">
                            <p:stCondLst>
                              <p:cond delay="7340"/>
                            </p:stCondLst>
                            <p:childTnLst>
                              <p:par>
                                <p:cTn id="106" presetID="22" presetClass="entr" presetSubtype="1"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wipe(up)">
                                      <p:cBhvr>
                                        <p:cTn id="10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59" grpId="0" animBg="1"/>
      <p:bldP spid="60" grpId="0" animBg="1"/>
      <p:bldP spid="61" grpId="0" animBg="1"/>
      <p:bldP spid="62" grpId="0"/>
      <p:bldP spid="63" grpId="0"/>
      <p:bldP spid="67" grpId="0"/>
      <p:bldP spid="71" grpId="0"/>
      <p:bldP spid="72" grpId="0"/>
      <p:bldP spid="73" grpId="0"/>
      <p:bldP spid="21" grpId="0"/>
      <p:bldP spid="25" grpId="0" animBg="1"/>
      <p:bldP spid="26" grpId="0" animBg="1"/>
      <p:bldP spid="27" grpId="0" animBg="1"/>
      <p:bldP spid="20" grpId="0"/>
      <p:bldP spid="22"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smtClean="0">
                <a:solidFill>
                  <a:schemeClr val="accent2"/>
                </a:solidFill>
                <a:latin typeface="微软雅黑"/>
                <a:ea typeface="微软雅黑"/>
              </a:rPr>
              <a:t>发展规划</a:t>
            </a:r>
            <a:endParaRPr lang="zh-CN" altLang="en-US" sz="4800" b="1" dirty="0">
              <a:solidFill>
                <a:schemeClr val="accent2"/>
              </a:solidFill>
              <a:latin typeface="微软雅黑"/>
              <a:ea typeface="微软雅黑"/>
            </a:endParaRP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3"/>
          <p:cNvSpPr>
            <a:spLocks noEditPoints="1"/>
          </p:cNvSpPr>
          <p:nvPr/>
        </p:nvSpPr>
        <p:spPr bwMode="auto">
          <a:xfrm>
            <a:off x="5477893" y="1815152"/>
            <a:ext cx="1241014" cy="1335340"/>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公司战略目标</a:t>
            </a:r>
            <a:endParaRPr lang="zh-CN" altLang="en-US" sz="2000" dirty="0">
              <a:solidFill>
                <a:schemeClr val="accent2"/>
              </a:solidFill>
              <a:latin typeface="+mn-ea"/>
              <a:ea typeface="+mn-ea"/>
            </a:endParaRP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a:solidFill>
                  <a:schemeClr val="accent2"/>
                </a:solidFill>
                <a:latin typeface="+mn-ea"/>
              </a:rPr>
              <a:t>产品开发计划</a:t>
            </a: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rPr>
              <a:t>五年发展规划</a:t>
            </a:r>
          </a:p>
        </p:txBody>
      </p:sp>
    </p:spTree>
    <p:extLst>
      <p:ext uri="{BB962C8B-B14F-4D97-AF65-F5344CB8AC3E}">
        <p14:creationId xmlns:p14="http://schemas.microsoft.com/office/powerpoint/2010/main" val="2557174653"/>
      </p:ext>
    </p:extLst>
  </p:cSld>
  <p:clrMapOvr>
    <a:masterClrMapping/>
  </p:clrMapOvr>
  <p:transition spd="slow" advTm="5487">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par>
                          <p:cTn id="44" fill="hold">
                            <p:stCondLst>
                              <p:cond delay="395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6" grpId="0" animBg="1"/>
      <p:bldP spid="17" grpId="0" animBg="1"/>
      <p:bldP spid="19" grpId="0" animBg="1"/>
      <p:bldP spid="20" grpId="0"/>
      <p:bldP spid="21"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4.1 </a:t>
            </a:r>
            <a:r>
              <a:rPr lang="zh-CN" altLang="en-US" sz="2800" dirty="0" smtClean="0">
                <a:solidFill>
                  <a:schemeClr val="accent2"/>
                </a:solidFill>
                <a:latin typeface="微软雅黑"/>
                <a:ea typeface="微软雅黑"/>
              </a:rPr>
              <a:t>公司战略目标</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4</a:t>
            </a:r>
            <a:endParaRPr lang="zh-CN" altLang="en-US" dirty="0">
              <a:solidFill>
                <a:schemeClr val="accent2"/>
              </a:solidFill>
            </a:endParaRPr>
          </a:p>
        </p:txBody>
      </p:sp>
      <p:sp>
        <p:nvSpPr>
          <p:cNvPr id="25" name="Freeform 5"/>
          <p:cNvSpPr>
            <a:spLocks noChangeAspect="1"/>
          </p:cNvSpPr>
          <p:nvPr/>
        </p:nvSpPr>
        <p:spPr bwMode="auto">
          <a:xfrm>
            <a:off x="5912496" y="1575512"/>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cxnSp>
        <p:nvCxnSpPr>
          <p:cNvPr id="26" name="直接连接符 25"/>
          <p:cNvCxnSpPr/>
          <p:nvPr/>
        </p:nvCxnSpPr>
        <p:spPr bwMode="auto">
          <a:xfrm>
            <a:off x="7064622" y="1562572"/>
            <a:ext cx="0" cy="944517"/>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5988357" y="1664013"/>
            <a:ext cx="853175" cy="830997"/>
          </a:xfrm>
          <a:prstGeom prst="rect">
            <a:avLst/>
          </a:prstGeom>
          <a:noFill/>
        </p:spPr>
        <p:txBody>
          <a:bodyPr wrap="square" rtlCol="0">
            <a:spAutoFit/>
          </a:bodyPr>
          <a:lstStyle/>
          <a:p>
            <a:r>
              <a:rPr lang="zh-CN" altLang="en-US" sz="2400" dirty="0" smtClean="0">
                <a:solidFill>
                  <a:schemeClr val="accent2"/>
                </a:solidFill>
                <a:latin typeface="+mn-ea"/>
                <a:ea typeface="+mn-ea"/>
              </a:rPr>
              <a:t>企业使命</a:t>
            </a:r>
            <a:endParaRPr lang="zh-CN" altLang="en-US" sz="2400" dirty="0">
              <a:solidFill>
                <a:schemeClr val="accent2"/>
              </a:solidFill>
              <a:latin typeface="+mn-ea"/>
              <a:ea typeface="+mn-ea"/>
            </a:endParaRPr>
          </a:p>
        </p:txBody>
      </p:sp>
      <p:sp>
        <p:nvSpPr>
          <p:cNvPr id="28" name="TextBox 27"/>
          <p:cNvSpPr txBox="1"/>
          <p:nvPr/>
        </p:nvSpPr>
        <p:spPr>
          <a:xfrm>
            <a:off x="7208638" y="1375961"/>
            <a:ext cx="3472724" cy="1338828"/>
          </a:xfrm>
          <a:prstGeom prst="rect">
            <a:avLst/>
          </a:prstGeom>
          <a:noFill/>
        </p:spPr>
        <p:txBody>
          <a:bodyPr wrap="square" rtlCol="0">
            <a:spAutoFit/>
          </a:bodyPr>
          <a:lstStyle>
            <a:defPPr>
              <a:defRPr lang="zh-CN"/>
            </a:defPPr>
            <a:lvl1pPr>
              <a:defRPr sz="2000">
                <a:solidFill>
                  <a:schemeClr val="accent2"/>
                </a:solidFill>
                <a:latin typeface="+mn-ea"/>
                <a:ea typeface="+mn-ea"/>
              </a:defRPr>
            </a:lvl1pPr>
          </a:lstStyle>
          <a:p>
            <a:pPr>
              <a:lnSpc>
                <a:spcPct val="150000"/>
              </a:lnSpc>
            </a:pPr>
            <a:r>
              <a:rPr lang="zh-CN" altLang="en-US" sz="1800" dirty="0" smtClean="0">
                <a:solidFill>
                  <a:schemeClr val="accent1"/>
                </a:solidFill>
              </a:rPr>
              <a:t>中国服装定制行业第一品牌</a:t>
            </a:r>
            <a:endParaRPr lang="en-US" altLang="zh-CN" sz="1800" dirty="0" smtClean="0">
              <a:solidFill>
                <a:schemeClr val="accent1"/>
              </a:solidFill>
            </a:endParaRPr>
          </a:p>
          <a:p>
            <a:pPr>
              <a:lnSpc>
                <a:spcPct val="150000"/>
              </a:lnSpc>
            </a:pPr>
            <a:r>
              <a:rPr lang="zh-CN" altLang="en-US" sz="1800" dirty="0" smtClean="0">
                <a:solidFill>
                  <a:schemeClr val="accent1"/>
                </a:solidFill>
              </a:rPr>
              <a:t>互联网服装定制第一品牌</a:t>
            </a:r>
            <a:endParaRPr lang="en-US" altLang="zh-CN" sz="1800" dirty="0" smtClean="0">
              <a:solidFill>
                <a:schemeClr val="accent1"/>
              </a:solidFill>
            </a:endParaRPr>
          </a:p>
          <a:p>
            <a:pPr>
              <a:lnSpc>
                <a:spcPct val="150000"/>
              </a:lnSpc>
            </a:pPr>
            <a:r>
              <a:rPr lang="zh-CN" altLang="en-US" sz="1800" dirty="0" smtClean="0">
                <a:solidFill>
                  <a:schemeClr val="accent1"/>
                </a:solidFill>
              </a:rPr>
              <a:t>大众化个性定制第一品牌</a:t>
            </a:r>
            <a:endParaRPr lang="zh-CN" altLang="en-US" sz="1800" dirty="0">
              <a:solidFill>
                <a:schemeClr val="accent1"/>
              </a:solidFill>
            </a:endParaRPr>
          </a:p>
        </p:txBody>
      </p:sp>
      <p:sp>
        <p:nvSpPr>
          <p:cNvPr id="29" name="Freeform 5"/>
          <p:cNvSpPr>
            <a:spLocks noChangeAspect="1"/>
          </p:cNvSpPr>
          <p:nvPr/>
        </p:nvSpPr>
        <p:spPr bwMode="auto">
          <a:xfrm>
            <a:off x="5912496" y="2829934"/>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033689" y="2891815"/>
            <a:ext cx="807843" cy="830997"/>
          </a:xfrm>
          <a:prstGeom prst="rect">
            <a:avLst/>
          </a:prstGeom>
          <a:noFill/>
        </p:spPr>
        <p:txBody>
          <a:bodyPr wrap="square" rtlCol="0">
            <a:spAutoFit/>
          </a:bodyPr>
          <a:lstStyle/>
          <a:p>
            <a:r>
              <a:rPr lang="zh-CN" altLang="en-US" sz="2400" dirty="0" smtClean="0">
                <a:solidFill>
                  <a:schemeClr val="accent2"/>
                </a:solidFill>
                <a:latin typeface="+mn-ea"/>
                <a:ea typeface="+mn-ea"/>
              </a:rPr>
              <a:t>企业宗旨</a:t>
            </a:r>
            <a:endParaRPr lang="zh-CN" altLang="en-US" sz="2400" dirty="0">
              <a:solidFill>
                <a:schemeClr val="accent2"/>
              </a:solidFill>
              <a:latin typeface="+mn-ea"/>
              <a:ea typeface="+mn-ea"/>
            </a:endParaRPr>
          </a:p>
        </p:txBody>
      </p:sp>
      <p:sp>
        <p:nvSpPr>
          <p:cNvPr id="31" name="TextBox 30"/>
          <p:cNvSpPr txBox="1"/>
          <p:nvPr/>
        </p:nvSpPr>
        <p:spPr>
          <a:xfrm>
            <a:off x="7208638" y="2805381"/>
            <a:ext cx="3672408" cy="923330"/>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sz="1800" dirty="0">
                <a:solidFill>
                  <a:schemeClr val="accent1"/>
                </a:solidFill>
              </a:rPr>
              <a:t>诚信</a:t>
            </a:r>
            <a:r>
              <a:rPr lang="zh-CN" altLang="en-US" sz="1800" dirty="0" smtClean="0">
                <a:solidFill>
                  <a:schemeClr val="accent1"/>
                </a:solidFill>
              </a:rPr>
              <a:t>、守信、一诺千斤</a:t>
            </a:r>
            <a:endParaRPr lang="en-US" altLang="zh-CN" sz="1800" dirty="0" smtClean="0">
              <a:solidFill>
                <a:schemeClr val="accent1"/>
              </a:solidFill>
            </a:endParaRPr>
          </a:p>
          <a:p>
            <a:r>
              <a:rPr lang="zh-CN" altLang="en-US" sz="1800" dirty="0" smtClean="0">
                <a:solidFill>
                  <a:schemeClr val="accent1"/>
                </a:solidFill>
              </a:rPr>
              <a:t>原创</a:t>
            </a:r>
            <a:r>
              <a:rPr lang="zh-CN" altLang="en-US" sz="1800" dirty="0">
                <a:solidFill>
                  <a:schemeClr val="accent1"/>
                </a:solidFill>
              </a:rPr>
              <a:t>、原创、再原创</a:t>
            </a:r>
          </a:p>
        </p:txBody>
      </p:sp>
      <p:sp>
        <p:nvSpPr>
          <p:cNvPr id="32" name="Freeform 5"/>
          <p:cNvSpPr>
            <a:spLocks noChangeAspect="1"/>
          </p:cNvSpPr>
          <p:nvPr/>
        </p:nvSpPr>
        <p:spPr bwMode="auto">
          <a:xfrm>
            <a:off x="5912496" y="4106941"/>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6041313" y="4195442"/>
            <a:ext cx="800219" cy="830997"/>
          </a:xfrm>
          <a:prstGeom prst="rect">
            <a:avLst/>
          </a:prstGeom>
          <a:noFill/>
        </p:spPr>
        <p:txBody>
          <a:bodyPr wrap="none" rtlCol="0">
            <a:spAutoFit/>
          </a:bodyPr>
          <a:lstStyle/>
          <a:p>
            <a:r>
              <a:rPr lang="zh-CN" altLang="en-US" sz="2400" smtClean="0">
                <a:solidFill>
                  <a:schemeClr val="accent2"/>
                </a:solidFill>
                <a:latin typeface="+mn-ea"/>
                <a:ea typeface="+mn-ea"/>
              </a:rPr>
              <a:t>企业</a:t>
            </a:r>
            <a:endParaRPr lang="en-US" altLang="zh-CN" sz="2400" dirty="0" smtClean="0">
              <a:solidFill>
                <a:schemeClr val="accent2"/>
              </a:solidFill>
              <a:latin typeface="+mn-ea"/>
              <a:ea typeface="+mn-ea"/>
            </a:endParaRPr>
          </a:p>
          <a:p>
            <a:r>
              <a:rPr lang="zh-CN" altLang="en-US" sz="2400" dirty="0" smtClean="0">
                <a:solidFill>
                  <a:schemeClr val="accent2"/>
                </a:solidFill>
                <a:latin typeface="+mn-ea"/>
                <a:ea typeface="+mn-ea"/>
              </a:rPr>
              <a:t>文化</a:t>
            </a:r>
            <a:endParaRPr lang="zh-CN" altLang="en-US" sz="2400" dirty="0">
              <a:solidFill>
                <a:schemeClr val="accent2"/>
              </a:solidFill>
              <a:latin typeface="+mn-ea"/>
              <a:ea typeface="+mn-ea"/>
            </a:endParaRPr>
          </a:p>
        </p:txBody>
      </p:sp>
      <p:sp>
        <p:nvSpPr>
          <p:cNvPr id="34" name="TextBox 33"/>
          <p:cNvSpPr txBox="1"/>
          <p:nvPr/>
        </p:nvSpPr>
        <p:spPr>
          <a:xfrm>
            <a:off x="7207325" y="4215350"/>
            <a:ext cx="3672408" cy="507831"/>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sz="1800" dirty="0" smtClean="0">
                <a:solidFill>
                  <a:schemeClr val="accent1"/>
                </a:solidFill>
              </a:rPr>
              <a:t>开放、合作、求实、共赢</a:t>
            </a:r>
            <a:endParaRPr lang="zh-CN" altLang="en-US" sz="1800" dirty="0">
              <a:solidFill>
                <a:schemeClr val="accent1"/>
              </a:solidFill>
            </a:endParaRPr>
          </a:p>
        </p:txBody>
      </p:sp>
      <p:sp>
        <p:nvSpPr>
          <p:cNvPr id="35" name="Freeform 5"/>
          <p:cNvSpPr>
            <a:spLocks noChangeAspect="1"/>
          </p:cNvSpPr>
          <p:nvPr/>
        </p:nvSpPr>
        <p:spPr bwMode="auto">
          <a:xfrm>
            <a:off x="5912496" y="5451116"/>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rgbClr val="EE6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041313" y="5539617"/>
            <a:ext cx="800219" cy="830997"/>
          </a:xfrm>
          <a:prstGeom prst="rect">
            <a:avLst/>
          </a:prstGeom>
          <a:noFill/>
        </p:spPr>
        <p:txBody>
          <a:bodyPr wrap="none" rtlCol="0">
            <a:spAutoFit/>
          </a:bodyPr>
          <a:lstStyle/>
          <a:p>
            <a:r>
              <a:rPr lang="zh-CN" altLang="en-US" sz="2400" smtClean="0">
                <a:solidFill>
                  <a:schemeClr val="accent2"/>
                </a:solidFill>
                <a:latin typeface="+mn-ea"/>
                <a:ea typeface="+mn-ea"/>
              </a:rPr>
              <a:t>经营</a:t>
            </a:r>
            <a:endParaRPr lang="en-US" altLang="zh-CN" sz="2400" dirty="0" smtClean="0">
              <a:solidFill>
                <a:schemeClr val="accent2"/>
              </a:solidFill>
              <a:latin typeface="+mn-ea"/>
              <a:ea typeface="+mn-ea"/>
            </a:endParaRPr>
          </a:p>
          <a:p>
            <a:r>
              <a:rPr lang="zh-CN" altLang="en-US" sz="2400" dirty="0" smtClean="0">
                <a:solidFill>
                  <a:schemeClr val="accent2"/>
                </a:solidFill>
                <a:latin typeface="+mn-ea"/>
                <a:ea typeface="+mn-ea"/>
              </a:rPr>
              <a:t>理念</a:t>
            </a:r>
            <a:endParaRPr lang="zh-CN" altLang="en-US" sz="2400" dirty="0">
              <a:solidFill>
                <a:schemeClr val="accent2"/>
              </a:solidFill>
              <a:latin typeface="+mn-ea"/>
              <a:ea typeface="+mn-ea"/>
            </a:endParaRPr>
          </a:p>
        </p:txBody>
      </p:sp>
      <p:sp>
        <p:nvSpPr>
          <p:cNvPr id="37" name="TextBox 36"/>
          <p:cNvSpPr txBox="1"/>
          <p:nvPr/>
        </p:nvSpPr>
        <p:spPr>
          <a:xfrm>
            <a:off x="7208638" y="5537563"/>
            <a:ext cx="3472724" cy="646331"/>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pPr>
              <a:lnSpc>
                <a:spcPct val="100000"/>
              </a:lnSpc>
            </a:pPr>
            <a:r>
              <a:rPr lang="zh-CN" altLang="en-US" sz="1800" dirty="0" smtClean="0">
                <a:solidFill>
                  <a:schemeClr val="accent1"/>
                </a:solidFill>
              </a:rPr>
              <a:t>传承红帮工艺，弘扬红帮精神，打造</a:t>
            </a:r>
            <a:r>
              <a:rPr lang="zh-CN" altLang="en-US" sz="1800" dirty="0">
                <a:solidFill>
                  <a:schemeClr val="accent1"/>
                </a:solidFill>
              </a:rPr>
              <a:t>行业最具影响力</a:t>
            </a:r>
            <a:r>
              <a:rPr lang="zh-CN" altLang="en-US" sz="1800" dirty="0" smtClean="0">
                <a:solidFill>
                  <a:schemeClr val="accent1"/>
                </a:solidFill>
              </a:rPr>
              <a:t>的民族品牌</a:t>
            </a:r>
            <a:endParaRPr lang="zh-CN" altLang="en-US" sz="1800" dirty="0">
              <a:solidFill>
                <a:schemeClr val="accent1"/>
              </a:solidFill>
            </a:endParaRPr>
          </a:p>
        </p:txBody>
      </p:sp>
      <p:cxnSp>
        <p:nvCxnSpPr>
          <p:cNvPr id="38" name="直接连接符 37"/>
          <p:cNvCxnSpPr/>
          <p:nvPr/>
        </p:nvCxnSpPr>
        <p:spPr bwMode="auto">
          <a:xfrm>
            <a:off x="7064622" y="2816993"/>
            <a:ext cx="0" cy="1004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7064622" y="4078235"/>
            <a:ext cx="0" cy="1012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7064622" y="5334350"/>
            <a:ext cx="0" cy="1052758"/>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1600412" y="1537175"/>
            <a:ext cx="2339102" cy="523220"/>
          </a:xfrm>
          <a:prstGeom prst="rect">
            <a:avLst/>
          </a:prstGeom>
          <a:noFill/>
        </p:spPr>
        <p:txBody>
          <a:bodyPr wrap="none" rtlCol="0">
            <a:spAutoFit/>
          </a:bodyPr>
          <a:lstStyle/>
          <a:p>
            <a:r>
              <a:rPr lang="zh-CN" altLang="en-US" sz="2800" dirty="0" smtClean="0">
                <a:solidFill>
                  <a:schemeClr val="accent1"/>
                </a:solidFill>
                <a:latin typeface="+mn-ea"/>
                <a:ea typeface="+mn-ea"/>
              </a:rPr>
              <a:t>诚信铸就品质</a:t>
            </a:r>
            <a:endParaRPr lang="zh-CN" altLang="en-US" sz="2800" dirty="0">
              <a:solidFill>
                <a:schemeClr val="accent1"/>
              </a:solidFill>
              <a:latin typeface="+mn-ea"/>
              <a:ea typeface="+mn-ea"/>
            </a:endParaRPr>
          </a:p>
        </p:txBody>
      </p:sp>
      <p:sp>
        <p:nvSpPr>
          <p:cNvPr id="42" name="TextBox 41"/>
          <p:cNvSpPr txBox="1"/>
          <p:nvPr/>
        </p:nvSpPr>
        <p:spPr>
          <a:xfrm>
            <a:off x="2223108" y="2010140"/>
            <a:ext cx="2339102" cy="523220"/>
          </a:xfrm>
          <a:prstGeom prst="rect">
            <a:avLst/>
          </a:prstGeom>
          <a:noFill/>
        </p:spPr>
        <p:txBody>
          <a:bodyPr wrap="none" rtlCol="0">
            <a:spAutoFit/>
          </a:bodyPr>
          <a:lstStyle/>
          <a:p>
            <a:r>
              <a:rPr lang="zh-CN" altLang="en-US" sz="2800" dirty="0" smtClean="0">
                <a:solidFill>
                  <a:schemeClr val="accent1"/>
                </a:solidFill>
                <a:latin typeface="+mn-ea"/>
                <a:ea typeface="+mn-ea"/>
              </a:rPr>
              <a:t>创新引领未来</a:t>
            </a:r>
            <a:endParaRPr lang="zh-CN" altLang="en-US" sz="2800" dirty="0">
              <a:solidFill>
                <a:schemeClr val="accent1"/>
              </a:solidFill>
              <a:latin typeface="+mn-ea"/>
              <a:ea typeface="+mn-ea"/>
            </a:endParaRPr>
          </a:p>
        </p:txBody>
      </p:sp>
      <p:pic>
        <p:nvPicPr>
          <p:cNvPr id="43" name="Picture 2" descr="E:\我的文档\鼎.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676" y="2450748"/>
            <a:ext cx="3786488" cy="402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79022"/>
      </p:ext>
    </p:extLst>
  </p:cSld>
  <p:clrMapOvr>
    <a:masterClrMapping/>
  </p:clrMapOvr>
  <mc:AlternateContent xmlns:mc="http://schemas.openxmlformats.org/markup-compatibility/2006" xmlns:p14="http://schemas.microsoft.com/office/powerpoint/2010/main">
    <mc:Choice Requires="p14">
      <p:transition spd="slow" p14:dur="800" advTm="14024">
        <p14:prism dir="d" isInverted="1"/>
      </p:transition>
    </mc:Choice>
    <mc:Fallback xmlns="">
      <p:transition spd="slow" advTm="140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42"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childTnLst>
                          </p:cTn>
                        </p:par>
                        <p:par>
                          <p:cTn id="18" fill="hold">
                            <p:stCondLst>
                              <p:cond delay="172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41"/>
                                        </p:tgtEl>
                                        <p:attrNameLst>
                                          <p:attrName>style.visibility</p:attrName>
                                        </p:attrNameLst>
                                      </p:cBhvr>
                                      <p:to>
                                        <p:strVal val="visible"/>
                                      </p:to>
                                    </p:set>
                                    <p:anim by="(-#ppt_w*2)" calcmode="lin" valueType="num">
                                      <p:cBhvr rctx="PPT">
                                        <p:cTn id="21" dur="500" autoRev="1" fill="hold">
                                          <p:stCondLst>
                                            <p:cond delay="0"/>
                                          </p:stCondLst>
                                        </p:cTn>
                                        <p:tgtEl>
                                          <p:spTgt spid="41"/>
                                        </p:tgtEl>
                                        <p:attrNameLst>
                                          <p:attrName>ppt_w</p:attrName>
                                        </p:attrNameLst>
                                      </p:cBhvr>
                                    </p:anim>
                                    <p:anim by="(#ppt_w*0.50)" calcmode="lin" valueType="num">
                                      <p:cBhvr>
                                        <p:cTn id="22" dur="500" decel="50000" autoRev="1" fill="hold">
                                          <p:stCondLst>
                                            <p:cond delay="0"/>
                                          </p:stCondLst>
                                        </p:cTn>
                                        <p:tgtEl>
                                          <p:spTgt spid="41"/>
                                        </p:tgtEl>
                                        <p:attrNameLst>
                                          <p:attrName>ppt_x</p:attrName>
                                        </p:attrNameLst>
                                      </p:cBhvr>
                                    </p:anim>
                                    <p:anim from="(-#ppt_h/2)" to="(#ppt_y)" calcmode="lin" valueType="num">
                                      <p:cBhvr>
                                        <p:cTn id="23" dur="1000" fill="hold">
                                          <p:stCondLst>
                                            <p:cond delay="0"/>
                                          </p:stCondLst>
                                        </p:cTn>
                                        <p:tgtEl>
                                          <p:spTgt spid="41"/>
                                        </p:tgtEl>
                                        <p:attrNameLst>
                                          <p:attrName>ppt_y</p:attrName>
                                        </p:attrNameLst>
                                      </p:cBhvr>
                                    </p:anim>
                                    <p:animRot by="21600000">
                                      <p:cBhvr>
                                        <p:cTn id="24" dur="1000" fill="hold">
                                          <p:stCondLst>
                                            <p:cond delay="0"/>
                                          </p:stCondLst>
                                        </p:cTn>
                                        <p:tgtEl>
                                          <p:spTgt spid="41"/>
                                        </p:tgtEl>
                                        <p:attrNameLst>
                                          <p:attrName>r</p:attrName>
                                        </p:attrNameLst>
                                      </p:cBhvr>
                                    </p:animRot>
                                  </p:childTnLst>
                                </p:cTn>
                              </p:par>
                            </p:childTnLst>
                          </p:cTn>
                        </p:par>
                        <p:par>
                          <p:cTn id="25" fill="hold">
                            <p:stCondLst>
                              <p:cond delay="322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2"/>
                                        </p:tgtEl>
                                        <p:attrNameLst>
                                          <p:attrName>style.visibility</p:attrName>
                                        </p:attrNameLst>
                                      </p:cBhvr>
                                      <p:to>
                                        <p:strVal val="visible"/>
                                      </p:to>
                                    </p:set>
                                    <p:anim by="(-#ppt_w*2)" calcmode="lin" valueType="num">
                                      <p:cBhvr rctx="PPT">
                                        <p:cTn id="28" dur="500" autoRev="1" fill="hold">
                                          <p:stCondLst>
                                            <p:cond delay="0"/>
                                          </p:stCondLst>
                                        </p:cTn>
                                        <p:tgtEl>
                                          <p:spTgt spid="42"/>
                                        </p:tgtEl>
                                        <p:attrNameLst>
                                          <p:attrName>ppt_w</p:attrName>
                                        </p:attrNameLst>
                                      </p:cBhvr>
                                    </p:anim>
                                    <p:anim by="(#ppt_w*0.50)" calcmode="lin" valueType="num">
                                      <p:cBhvr>
                                        <p:cTn id="29" dur="500" decel="50000" autoRev="1" fill="hold">
                                          <p:stCondLst>
                                            <p:cond delay="0"/>
                                          </p:stCondLst>
                                        </p:cTn>
                                        <p:tgtEl>
                                          <p:spTgt spid="42"/>
                                        </p:tgtEl>
                                        <p:attrNameLst>
                                          <p:attrName>ppt_x</p:attrName>
                                        </p:attrNameLst>
                                      </p:cBhvr>
                                    </p:anim>
                                    <p:anim from="(-#ppt_h/2)" to="(#ppt_y)" calcmode="lin" valueType="num">
                                      <p:cBhvr>
                                        <p:cTn id="30" dur="1000" fill="hold">
                                          <p:stCondLst>
                                            <p:cond delay="0"/>
                                          </p:stCondLst>
                                        </p:cTn>
                                        <p:tgtEl>
                                          <p:spTgt spid="42"/>
                                        </p:tgtEl>
                                        <p:attrNameLst>
                                          <p:attrName>ppt_y</p:attrName>
                                        </p:attrNameLst>
                                      </p:cBhvr>
                                    </p:anim>
                                    <p:animRot by="21600000">
                                      <p:cBhvr>
                                        <p:cTn id="31" dur="1000" fill="hold">
                                          <p:stCondLst>
                                            <p:cond delay="0"/>
                                          </p:stCondLst>
                                        </p:cTn>
                                        <p:tgtEl>
                                          <p:spTgt spid="42"/>
                                        </p:tgtEl>
                                        <p:attrNameLst>
                                          <p:attrName>r</p:attrName>
                                        </p:attrNameLst>
                                      </p:cBhvr>
                                    </p:animRot>
                                  </p:childTnLst>
                                </p:cTn>
                              </p:par>
                            </p:childTnLst>
                          </p:cTn>
                        </p:par>
                        <p:par>
                          <p:cTn id="32" fill="hold">
                            <p:stCondLst>
                              <p:cond delay="4720"/>
                            </p:stCondLst>
                            <p:childTnLst>
                              <p:par>
                                <p:cTn id="33" presetID="31"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400" fill="hold"/>
                                        <p:tgtEl>
                                          <p:spTgt spid="25"/>
                                        </p:tgtEl>
                                        <p:attrNameLst>
                                          <p:attrName>ppt_w</p:attrName>
                                        </p:attrNameLst>
                                      </p:cBhvr>
                                      <p:tavLst>
                                        <p:tav tm="0">
                                          <p:val>
                                            <p:fltVal val="0"/>
                                          </p:val>
                                        </p:tav>
                                        <p:tav tm="100000">
                                          <p:val>
                                            <p:strVal val="#ppt_w"/>
                                          </p:val>
                                        </p:tav>
                                      </p:tavLst>
                                    </p:anim>
                                    <p:anim calcmode="lin" valueType="num">
                                      <p:cBhvr>
                                        <p:cTn id="36" dur="400" fill="hold"/>
                                        <p:tgtEl>
                                          <p:spTgt spid="25"/>
                                        </p:tgtEl>
                                        <p:attrNameLst>
                                          <p:attrName>ppt_h</p:attrName>
                                        </p:attrNameLst>
                                      </p:cBhvr>
                                      <p:tavLst>
                                        <p:tav tm="0">
                                          <p:val>
                                            <p:fltVal val="0"/>
                                          </p:val>
                                        </p:tav>
                                        <p:tav tm="100000">
                                          <p:val>
                                            <p:strVal val="#ppt_h"/>
                                          </p:val>
                                        </p:tav>
                                      </p:tavLst>
                                    </p:anim>
                                    <p:anim calcmode="lin" valueType="num">
                                      <p:cBhvr>
                                        <p:cTn id="37" dur="400" fill="hold"/>
                                        <p:tgtEl>
                                          <p:spTgt spid="25"/>
                                        </p:tgtEl>
                                        <p:attrNameLst>
                                          <p:attrName>style.rotation</p:attrName>
                                        </p:attrNameLst>
                                      </p:cBhvr>
                                      <p:tavLst>
                                        <p:tav tm="0">
                                          <p:val>
                                            <p:fltVal val="90"/>
                                          </p:val>
                                        </p:tav>
                                        <p:tav tm="100000">
                                          <p:val>
                                            <p:fltVal val="0"/>
                                          </p:val>
                                        </p:tav>
                                      </p:tavLst>
                                    </p:anim>
                                    <p:animEffect transition="in" filter="fade">
                                      <p:cBhvr>
                                        <p:cTn id="38" dur="400"/>
                                        <p:tgtEl>
                                          <p:spTgt spid="25"/>
                                        </p:tgtEl>
                                      </p:cBhvr>
                                    </p:animEffect>
                                  </p:childTnLst>
                                </p:cTn>
                              </p:par>
                            </p:childTnLst>
                          </p:cTn>
                        </p:par>
                        <p:par>
                          <p:cTn id="39" fill="hold">
                            <p:stCondLst>
                              <p:cond delay="512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7"/>
                                        </p:tgtEl>
                                        <p:attrNameLst>
                                          <p:attrName>ppt_y</p:attrName>
                                        </p:attrNameLst>
                                      </p:cBhvr>
                                      <p:tavLst>
                                        <p:tav tm="0">
                                          <p:val>
                                            <p:strVal val="#ppt_y"/>
                                          </p:val>
                                        </p:tav>
                                        <p:tav tm="100000">
                                          <p:val>
                                            <p:strVal val="#ppt_y"/>
                                          </p:val>
                                        </p:tav>
                                      </p:tavLst>
                                    </p:anim>
                                    <p:anim calcmode="lin" valueType="num">
                                      <p:cBhvr>
                                        <p:cTn id="4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7"/>
                                        </p:tgtEl>
                                      </p:cBhvr>
                                    </p:animEffect>
                                  </p:childTnLst>
                                </p:cTn>
                              </p:par>
                            </p:childTnLst>
                          </p:cTn>
                        </p:par>
                        <p:par>
                          <p:cTn id="47" fill="hold">
                            <p:stCondLst>
                              <p:cond delay="5770"/>
                            </p:stCondLst>
                            <p:childTnLst>
                              <p:par>
                                <p:cTn id="48" presetID="16" presetClass="entr" presetSubtype="42"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arn(outHorizontal)">
                                      <p:cBhvr>
                                        <p:cTn id="50" dur="500"/>
                                        <p:tgtEl>
                                          <p:spTgt spid="26"/>
                                        </p:tgtEl>
                                      </p:cBhvr>
                                    </p:animEffect>
                                  </p:childTnLst>
                                </p:cTn>
                              </p:par>
                            </p:childTnLst>
                          </p:cTn>
                        </p:par>
                        <p:par>
                          <p:cTn id="51" fill="hold">
                            <p:stCondLst>
                              <p:cond delay="627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400"/>
                                        <p:tgtEl>
                                          <p:spTgt spid="28"/>
                                        </p:tgtEl>
                                      </p:cBhvr>
                                    </p:animEffect>
                                  </p:childTnLst>
                                </p:cTn>
                              </p:par>
                            </p:childTnLst>
                          </p:cTn>
                        </p:par>
                        <p:par>
                          <p:cTn id="55" fill="hold">
                            <p:stCondLst>
                              <p:cond delay="6670"/>
                            </p:stCondLst>
                            <p:childTnLst>
                              <p:par>
                                <p:cTn id="56" presetID="3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400" fill="hold"/>
                                        <p:tgtEl>
                                          <p:spTgt spid="29"/>
                                        </p:tgtEl>
                                        <p:attrNameLst>
                                          <p:attrName>ppt_w</p:attrName>
                                        </p:attrNameLst>
                                      </p:cBhvr>
                                      <p:tavLst>
                                        <p:tav tm="0">
                                          <p:val>
                                            <p:fltVal val="0"/>
                                          </p:val>
                                        </p:tav>
                                        <p:tav tm="100000">
                                          <p:val>
                                            <p:strVal val="#ppt_w"/>
                                          </p:val>
                                        </p:tav>
                                      </p:tavLst>
                                    </p:anim>
                                    <p:anim calcmode="lin" valueType="num">
                                      <p:cBhvr>
                                        <p:cTn id="59" dur="400" fill="hold"/>
                                        <p:tgtEl>
                                          <p:spTgt spid="29"/>
                                        </p:tgtEl>
                                        <p:attrNameLst>
                                          <p:attrName>ppt_h</p:attrName>
                                        </p:attrNameLst>
                                      </p:cBhvr>
                                      <p:tavLst>
                                        <p:tav tm="0">
                                          <p:val>
                                            <p:fltVal val="0"/>
                                          </p:val>
                                        </p:tav>
                                        <p:tav tm="100000">
                                          <p:val>
                                            <p:strVal val="#ppt_h"/>
                                          </p:val>
                                        </p:tav>
                                      </p:tavLst>
                                    </p:anim>
                                    <p:anim calcmode="lin" valueType="num">
                                      <p:cBhvr>
                                        <p:cTn id="60" dur="400" fill="hold"/>
                                        <p:tgtEl>
                                          <p:spTgt spid="29"/>
                                        </p:tgtEl>
                                        <p:attrNameLst>
                                          <p:attrName>style.rotation</p:attrName>
                                        </p:attrNameLst>
                                      </p:cBhvr>
                                      <p:tavLst>
                                        <p:tav tm="0">
                                          <p:val>
                                            <p:fltVal val="90"/>
                                          </p:val>
                                        </p:tav>
                                        <p:tav tm="100000">
                                          <p:val>
                                            <p:fltVal val="0"/>
                                          </p:val>
                                        </p:tav>
                                      </p:tavLst>
                                    </p:anim>
                                    <p:animEffect transition="in" filter="fade">
                                      <p:cBhvr>
                                        <p:cTn id="61" dur="400"/>
                                        <p:tgtEl>
                                          <p:spTgt spid="29"/>
                                        </p:tgtEl>
                                      </p:cBhvr>
                                    </p:animEffect>
                                  </p:childTnLst>
                                </p:cTn>
                              </p:par>
                            </p:childTnLst>
                          </p:cTn>
                        </p:par>
                        <p:par>
                          <p:cTn id="62" fill="hold">
                            <p:stCondLst>
                              <p:cond delay="707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30"/>
                                        </p:tgtEl>
                                        <p:attrNameLst>
                                          <p:attrName>ppt_y</p:attrName>
                                        </p:attrNameLst>
                                      </p:cBhvr>
                                      <p:tavLst>
                                        <p:tav tm="0">
                                          <p:val>
                                            <p:strVal val="#ppt_y"/>
                                          </p:val>
                                        </p:tav>
                                        <p:tav tm="100000">
                                          <p:val>
                                            <p:strVal val="#ppt_y"/>
                                          </p:val>
                                        </p:tav>
                                      </p:tavLst>
                                    </p:anim>
                                    <p:anim calcmode="lin" valueType="num">
                                      <p:cBhvr>
                                        <p:cTn id="6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30"/>
                                        </p:tgtEl>
                                      </p:cBhvr>
                                    </p:animEffect>
                                  </p:childTnLst>
                                </p:cTn>
                              </p:par>
                            </p:childTnLst>
                          </p:cTn>
                        </p:par>
                        <p:par>
                          <p:cTn id="70" fill="hold">
                            <p:stCondLst>
                              <p:cond delay="7720"/>
                            </p:stCondLst>
                            <p:childTnLst>
                              <p:par>
                                <p:cTn id="71" presetID="16" presetClass="entr" presetSubtype="42" fill="hold"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barn(outHorizontal)">
                                      <p:cBhvr>
                                        <p:cTn id="73" dur="500"/>
                                        <p:tgtEl>
                                          <p:spTgt spid="38"/>
                                        </p:tgtEl>
                                      </p:cBhvr>
                                    </p:animEffect>
                                  </p:childTnLst>
                                </p:cTn>
                              </p:par>
                            </p:childTnLst>
                          </p:cTn>
                        </p:par>
                        <p:par>
                          <p:cTn id="74" fill="hold">
                            <p:stCondLst>
                              <p:cond delay="8220"/>
                            </p:stCondLst>
                            <p:childTnLst>
                              <p:par>
                                <p:cTn id="75" presetID="2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400"/>
                                        <p:tgtEl>
                                          <p:spTgt spid="31"/>
                                        </p:tgtEl>
                                      </p:cBhvr>
                                    </p:animEffect>
                                  </p:childTnLst>
                                </p:cTn>
                              </p:par>
                            </p:childTnLst>
                          </p:cTn>
                        </p:par>
                        <p:par>
                          <p:cTn id="78" fill="hold">
                            <p:stCondLst>
                              <p:cond delay="8620"/>
                            </p:stCondLst>
                            <p:childTnLst>
                              <p:par>
                                <p:cTn id="79" presetID="31"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p:cTn id="81" dur="400" fill="hold"/>
                                        <p:tgtEl>
                                          <p:spTgt spid="32"/>
                                        </p:tgtEl>
                                        <p:attrNameLst>
                                          <p:attrName>ppt_w</p:attrName>
                                        </p:attrNameLst>
                                      </p:cBhvr>
                                      <p:tavLst>
                                        <p:tav tm="0">
                                          <p:val>
                                            <p:fltVal val="0"/>
                                          </p:val>
                                        </p:tav>
                                        <p:tav tm="100000">
                                          <p:val>
                                            <p:strVal val="#ppt_w"/>
                                          </p:val>
                                        </p:tav>
                                      </p:tavLst>
                                    </p:anim>
                                    <p:anim calcmode="lin" valueType="num">
                                      <p:cBhvr>
                                        <p:cTn id="82" dur="400" fill="hold"/>
                                        <p:tgtEl>
                                          <p:spTgt spid="32"/>
                                        </p:tgtEl>
                                        <p:attrNameLst>
                                          <p:attrName>ppt_h</p:attrName>
                                        </p:attrNameLst>
                                      </p:cBhvr>
                                      <p:tavLst>
                                        <p:tav tm="0">
                                          <p:val>
                                            <p:fltVal val="0"/>
                                          </p:val>
                                        </p:tav>
                                        <p:tav tm="100000">
                                          <p:val>
                                            <p:strVal val="#ppt_h"/>
                                          </p:val>
                                        </p:tav>
                                      </p:tavLst>
                                    </p:anim>
                                    <p:anim calcmode="lin" valueType="num">
                                      <p:cBhvr>
                                        <p:cTn id="83" dur="400" fill="hold"/>
                                        <p:tgtEl>
                                          <p:spTgt spid="32"/>
                                        </p:tgtEl>
                                        <p:attrNameLst>
                                          <p:attrName>style.rotation</p:attrName>
                                        </p:attrNameLst>
                                      </p:cBhvr>
                                      <p:tavLst>
                                        <p:tav tm="0">
                                          <p:val>
                                            <p:fltVal val="90"/>
                                          </p:val>
                                        </p:tav>
                                        <p:tav tm="100000">
                                          <p:val>
                                            <p:fltVal val="0"/>
                                          </p:val>
                                        </p:tav>
                                      </p:tavLst>
                                    </p:anim>
                                    <p:animEffect transition="in" filter="fade">
                                      <p:cBhvr>
                                        <p:cTn id="84" dur="400"/>
                                        <p:tgtEl>
                                          <p:spTgt spid="32"/>
                                        </p:tgtEl>
                                      </p:cBhvr>
                                    </p:animEffect>
                                  </p:childTnLst>
                                </p:cTn>
                              </p:par>
                            </p:childTnLst>
                          </p:cTn>
                        </p:par>
                        <p:par>
                          <p:cTn id="85" fill="hold">
                            <p:stCondLst>
                              <p:cond delay="902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3"/>
                                        </p:tgtEl>
                                        <p:attrNameLst>
                                          <p:attrName>ppt_y</p:attrName>
                                        </p:attrNameLst>
                                      </p:cBhvr>
                                      <p:tavLst>
                                        <p:tav tm="0">
                                          <p:val>
                                            <p:strVal val="#ppt_y"/>
                                          </p:val>
                                        </p:tav>
                                        <p:tav tm="100000">
                                          <p:val>
                                            <p:strVal val="#ppt_y"/>
                                          </p:val>
                                        </p:tav>
                                      </p:tavLst>
                                    </p:anim>
                                    <p:anim calcmode="lin" valueType="num">
                                      <p:cBhvr>
                                        <p:cTn id="90"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3"/>
                                        </p:tgtEl>
                                      </p:cBhvr>
                                    </p:animEffect>
                                  </p:childTnLst>
                                </p:cTn>
                              </p:par>
                            </p:childTnLst>
                          </p:cTn>
                        </p:par>
                        <p:par>
                          <p:cTn id="93" fill="hold">
                            <p:stCondLst>
                              <p:cond delay="9670"/>
                            </p:stCondLst>
                            <p:childTnLst>
                              <p:par>
                                <p:cTn id="94" presetID="16" presetClass="entr" presetSubtype="42"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arn(outHorizontal)">
                                      <p:cBhvr>
                                        <p:cTn id="96" dur="500"/>
                                        <p:tgtEl>
                                          <p:spTgt spid="39"/>
                                        </p:tgtEl>
                                      </p:cBhvr>
                                    </p:animEffect>
                                  </p:childTnLst>
                                </p:cTn>
                              </p:par>
                            </p:childTnLst>
                          </p:cTn>
                        </p:par>
                        <p:par>
                          <p:cTn id="97" fill="hold">
                            <p:stCondLst>
                              <p:cond delay="10170"/>
                            </p:stCondLst>
                            <p:childTnLst>
                              <p:par>
                                <p:cTn id="98" presetID="22" presetClass="entr" presetSubtype="8"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wipe(left)">
                                      <p:cBhvr>
                                        <p:cTn id="100" dur="400"/>
                                        <p:tgtEl>
                                          <p:spTgt spid="34"/>
                                        </p:tgtEl>
                                      </p:cBhvr>
                                    </p:animEffect>
                                  </p:childTnLst>
                                </p:cTn>
                              </p:par>
                            </p:childTnLst>
                          </p:cTn>
                        </p:par>
                        <p:par>
                          <p:cTn id="101" fill="hold">
                            <p:stCondLst>
                              <p:cond delay="10570"/>
                            </p:stCondLst>
                            <p:childTnLst>
                              <p:par>
                                <p:cTn id="102" presetID="31" presetClass="entr" presetSubtype="0" fill="hold" grpId="0" nodeType="after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400" fill="hold"/>
                                        <p:tgtEl>
                                          <p:spTgt spid="35"/>
                                        </p:tgtEl>
                                        <p:attrNameLst>
                                          <p:attrName>ppt_w</p:attrName>
                                        </p:attrNameLst>
                                      </p:cBhvr>
                                      <p:tavLst>
                                        <p:tav tm="0">
                                          <p:val>
                                            <p:fltVal val="0"/>
                                          </p:val>
                                        </p:tav>
                                        <p:tav tm="100000">
                                          <p:val>
                                            <p:strVal val="#ppt_w"/>
                                          </p:val>
                                        </p:tav>
                                      </p:tavLst>
                                    </p:anim>
                                    <p:anim calcmode="lin" valueType="num">
                                      <p:cBhvr>
                                        <p:cTn id="105" dur="400" fill="hold"/>
                                        <p:tgtEl>
                                          <p:spTgt spid="35"/>
                                        </p:tgtEl>
                                        <p:attrNameLst>
                                          <p:attrName>ppt_h</p:attrName>
                                        </p:attrNameLst>
                                      </p:cBhvr>
                                      <p:tavLst>
                                        <p:tav tm="0">
                                          <p:val>
                                            <p:fltVal val="0"/>
                                          </p:val>
                                        </p:tav>
                                        <p:tav tm="100000">
                                          <p:val>
                                            <p:strVal val="#ppt_h"/>
                                          </p:val>
                                        </p:tav>
                                      </p:tavLst>
                                    </p:anim>
                                    <p:anim calcmode="lin" valueType="num">
                                      <p:cBhvr>
                                        <p:cTn id="106" dur="400" fill="hold"/>
                                        <p:tgtEl>
                                          <p:spTgt spid="35"/>
                                        </p:tgtEl>
                                        <p:attrNameLst>
                                          <p:attrName>style.rotation</p:attrName>
                                        </p:attrNameLst>
                                      </p:cBhvr>
                                      <p:tavLst>
                                        <p:tav tm="0">
                                          <p:val>
                                            <p:fltVal val="90"/>
                                          </p:val>
                                        </p:tav>
                                        <p:tav tm="100000">
                                          <p:val>
                                            <p:fltVal val="0"/>
                                          </p:val>
                                        </p:tav>
                                      </p:tavLst>
                                    </p:anim>
                                    <p:animEffect transition="in" filter="fade">
                                      <p:cBhvr>
                                        <p:cTn id="107" dur="400"/>
                                        <p:tgtEl>
                                          <p:spTgt spid="35"/>
                                        </p:tgtEl>
                                      </p:cBhvr>
                                    </p:animEffect>
                                  </p:childTnLst>
                                </p:cTn>
                              </p:par>
                            </p:childTnLst>
                          </p:cTn>
                        </p:par>
                        <p:par>
                          <p:cTn id="108" fill="hold">
                            <p:stCondLst>
                              <p:cond delay="10970"/>
                            </p:stCondLst>
                            <p:childTnLst>
                              <p:par>
                                <p:cTn id="109" presetID="41" presetClass="entr" presetSubtype="0" fill="hold" grpId="0" nodeType="afterEffect">
                                  <p:stCondLst>
                                    <p:cond delay="0"/>
                                  </p:stCondLst>
                                  <p:iterate type="lt">
                                    <p:tmPct val="10000"/>
                                  </p:iterate>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36"/>
                                        </p:tgtEl>
                                        <p:attrNameLst>
                                          <p:attrName>ppt_y</p:attrName>
                                        </p:attrNameLst>
                                      </p:cBhvr>
                                      <p:tavLst>
                                        <p:tav tm="0">
                                          <p:val>
                                            <p:strVal val="#ppt_y"/>
                                          </p:val>
                                        </p:tav>
                                        <p:tav tm="100000">
                                          <p:val>
                                            <p:strVal val="#ppt_y"/>
                                          </p:val>
                                        </p:tav>
                                      </p:tavLst>
                                    </p:anim>
                                    <p:anim calcmode="lin" valueType="num">
                                      <p:cBhvr>
                                        <p:cTn id="1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36"/>
                                        </p:tgtEl>
                                      </p:cBhvr>
                                    </p:animEffect>
                                  </p:childTnLst>
                                </p:cTn>
                              </p:par>
                            </p:childTnLst>
                          </p:cTn>
                        </p:par>
                        <p:par>
                          <p:cTn id="116" fill="hold">
                            <p:stCondLst>
                              <p:cond delay="11620"/>
                            </p:stCondLst>
                            <p:childTnLst>
                              <p:par>
                                <p:cTn id="117" presetID="16" presetClass="entr" presetSubtype="42" fill="hold" nodeType="after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barn(outHorizontal)">
                                      <p:cBhvr>
                                        <p:cTn id="119" dur="500"/>
                                        <p:tgtEl>
                                          <p:spTgt spid="40"/>
                                        </p:tgtEl>
                                      </p:cBhvr>
                                    </p:animEffect>
                                  </p:childTnLst>
                                </p:cTn>
                              </p:par>
                            </p:childTnLst>
                          </p:cTn>
                        </p:par>
                        <p:par>
                          <p:cTn id="120" fill="hold">
                            <p:stCondLst>
                              <p:cond delay="12120"/>
                            </p:stCondLst>
                            <p:childTnLst>
                              <p:par>
                                <p:cTn id="121" presetID="22" presetClass="entr" presetSubtype="8" fill="hold" grpId="0" nodeType="after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left)">
                                      <p:cBhvr>
                                        <p:cTn id="123"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5" grpId="0" animBg="1"/>
      <p:bldP spid="27" grpId="0"/>
      <p:bldP spid="28" grpId="0"/>
      <p:bldP spid="29" grpId="0" animBg="1"/>
      <p:bldP spid="30" grpId="0"/>
      <p:bldP spid="31" grpId="0"/>
      <p:bldP spid="32" grpId="0" animBg="1"/>
      <p:bldP spid="33" grpId="0"/>
      <p:bldP spid="34" grpId="0"/>
      <p:bldP spid="35" grpId="0" animBg="1"/>
      <p:bldP spid="36" grpId="0"/>
      <p:bldP spid="37" grpId="0"/>
      <p:bldP spid="41"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4.2 </a:t>
            </a:r>
            <a:r>
              <a:rPr lang="zh-CN" altLang="en-US" sz="2800" dirty="0" smtClean="0">
                <a:solidFill>
                  <a:schemeClr val="accent2"/>
                </a:solidFill>
                <a:latin typeface="微软雅黑"/>
                <a:ea typeface="微软雅黑"/>
              </a:rPr>
              <a:t>五年发展规划</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4</a:t>
            </a:r>
            <a:endParaRPr lang="zh-CN" altLang="en-US" dirty="0">
              <a:solidFill>
                <a:schemeClr val="accent2"/>
              </a:solidFill>
            </a:endParaRPr>
          </a:p>
        </p:txBody>
      </p:sp>
      <p:sp>
        <p:nvSpPr>
          <p:cNvPr id="4" name="Oval 5"/>
          <p:cNvSpPr>
            <a:spLocks noChangeArrowheads="1"/>
          </p:cNvSpPr>
          <p:nvPr/>
        </p:nvSpPr>
        <p:spPr bwMode="auto">
          <a:xfrm>
            <a:off x="3775975" y="1276998"/>
            <a:ext cx="1247775" cy="1252537"/>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r>
              <a:rPr lang="en-US" altLang="zh-CN" sz="2800" dirty="0" smtClean="0">
                <a:solidFill>
                  <a:schemeClr val="accent2"/>
                </a:solidFill>
                <a:latin typeface="+mn-ea"/>
              </a:rPr>
              <a:t>100</a:t>
            </a:r>
            <a:endParaRPr lang="zh-CN" altLang="en-US" sz="2800" dirty="0">
              <a:solidFill>
                <a:schemeClr val="accent2"/>
              </a:solidFill>
              <a:latin typeface="+mn-ea"/>
            </a:endParaRPr>
          </a:p>
        </p:txBody>
      </p:sp>
      <p:sp>
        <p:nvSpPr>
          <p:cNvPr id="5" name="Oval 6"/>
          <p:cNvSpPr>
            <a:spLocks noChangeArrowheads="1"/>
          </p:cNvSpPr>
          <p:nvPr/>
        </p:nvSpPr>
        <p:spPr bwMode="auto">
          <a:xfrm>
            <a:off x="3775975" y="3178175"/>
            <a:ext cx="1247775" cy="12509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7"/>
          <p:cNvSpPr>
            <a:spLocks noChangeArrowheads="1"/>
          </p:cNvSpPr>
          <p:nvPr/>
        </p:nvSpPr>
        <p:spPr bwMode="auto">
          <a:xfrm>
            <a:off x="3775975" y="5068888"/>
            <a:ext cx="1247775" cy="12525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8"/>
          <p:cNvSpPr>
            <a:spLocks noChangeArrowheads="1"/>
          </p:cNvSpPr>
          <p:nvPr/>
        </p:nvSpPr>
        <p:spPr bwMode="auto">
          <a:xfrm>
            <a:off x="581925" y="2644775"/>
            <a:ext cx="2490788" cy="2501900"/>
          </a:xfrm>
          <a:prstGeom prst="ellipse">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729563" y="2790825"/>
            <a:ext cx="2197100" cy="2208212"/>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7674875" y="1276998"/>
            <a:ext cx="4070350" cy="5043487"/>
          </a:xfrm>
          <a:custGeom>
            <a:avLst/>
            <a:gdLst>
              <a:gd name="T0" fmla="*/ 185 w 5228"/>
              <a:gd name="T1" fmla="*/ 0 h 6450"/>
              <a:gd name="T2" fmla="*/ 5044 w 5228"/>
              <a:gd name="T3" fmla="*/ 0 h 6450"/>
              <a:gd name="T4" fmla="*/ 5228 w 5228"/>
              <a:gd name="T5" fmla="*/ 184 h 6450"/>
              <a:gd name="T6" fmla="*/ 5228 w 5228"/>
              <a:gd name="T7" fmla="*/ 6266 h 6450"/>
              <a:gd name="T8" fmla="*/ 5044 w 5228"/>
              <a:gd name="T9" fmla="*/ 6450 h 6450"/>
              <a:gd name="T10" fmla="*/ 185 w 5228"/>
              <a:gd name="T11" fmla="*/ 6450 h 6450"/>
              <a:gd name="T12" fmla="*/ 0 w 5228"/>
              <a:gd name="T13" fmla="*/ 6266 h 6450"/>
              <a:gd name="T14" fmla="*/ 0 w 5228"/>
              <a:gd name="T15" fmla="*/ 184 h 6450"/>
              <a:gd name="T16" fmla="*/ 185 w 5228"/>
              <a:gd name="T17" fmla="*/ 0 h 6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8" h="6450">
                <a:moveTo>
                  <a:pt x="185" y="0"/>
                </a:moveTo>
                <a:lnTo>
                  <a:pt x="5044" y="0"/>
                </a:lnTo>
                <a:cubicBezTo>
                  <a:pt x="5146" y="0"/>
                  <a:pt x="5228" y="83"/>
                  <a:pt x="5228" y="184"/>
                </a:cubicBezTo>
                <a:lnTo>
                  <a:pt x="5228" y="6266"/>
                </a:lnTo>
                <a:cubicBezTo>
                  <a:pt x="5228" y="6367"/>
                  <a:pt x="5146" y="6450"/>
                  <a:pt x="5044" y="6450"/>
                </a:cubicBezTo>
                <a:lnTo>
                  <a:pt x="185" y="6450"/>
                </a:lnTo>
                <a:cubicBezTo>
                  <a:pt x="83" y="6450"/>
                  <a:pt x="0" y="6367"/>
                  <a:pt x="0" y="6266"/>
                </a:cubicBezTo>
                <a:lnTo>
                  <a:pt x="0" y="184"/>
                </a:lnTo>
                <a:cubicBezTo>
                  <a:pt x="0" y="83"/>
                  <a:pt x="83" y="0"/>
                  <a:pt x="185" y="0"/>
                </a:cubicBezTo>
                <a:close/>
              </a:path>
            </a:pathLst>
          </a:custGeom>
          <a:solidFill>
            <a:schemeClr val="accent2">
              <a:lumMod val="95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1"/>
          <p:cNvSpPr>
            <a:spLocks/>
          </p:cNvSpPr>
          <p:nvPr/>
        </p:nvSpPr>
        <p:spPr bwMode="auto">
          <a:xfrm>
            <a:off x="7560575" y="1704390"/>
            <a:ext cx="107950" cy="630237"/>
          </a:xfrm>
          <a:custGeom>
            <a:avLst/>
            <a:gdLst>
              <a:gd name="T0" fmla="*/ 139 w 139"/>
              <a:gd name="T1" fmla="*/ 0 h 806"/>
              <a:gd name="T2" fmla="*/ 0 w 139"/>
              <a:gd name="T3" fmla="*/ 110 h 806"/>
              <a:gd name="T4" fmla="*/ 0 w 139"/>
              <a:gd name="T5" fmla="*/ 806 h 806"/>
              <a:gd name="T6" fmla="*/ 139 w 139"/>
              <a:gd name="T7" fmla="*/ 696 h 806"/>
              <a:gd name="T8" fmla="*/ 139 w 139"/>
              <a:gd name="T9" fmla="*/ 0 h 806"/>
            </a:gdLst>
            <a:ahLst/>
            <a:cxnLst>
              <a:cxn ang="0">
                <a:pos x="T0" y="T1"/>
              </a:cxn>
              <a:cxn ang="0">
                <a:pos x="T2" y="T3"/>
              </a:cxn>
              <a:cxn ang="0">
                <a:pos x="T4" y="T5"/>
              </a:cxn>
              <a:cxn ang="0">
                <a:pos x="T6" y="T7"/>
              </a:cxn>
              <a:cxn ang="0">
                <a:pos x="T8" y="T9"/>
              </a:cxn>
            </a:cxnLst>
            <a:rect l="0" t="0" r="r" b="b"/>
            <a:pathLst>
              <a:path w="139" h="806">
                <a:moveTo>
                  <a:pt x="139" y="0"/>
                </a:moveTo>
                <a:lnTo>
                  <a:pt x="0" y="110"/>
                </a:lnTo>
                <a:lnTo>
                  <a:pt x="0" y="806"/>
                </a:lnTo>
                <a:lnTo>
                  <a:pt x="139" y="696"/>
                </a:lnTo>
                <a:lnTo>
                  <a:pt x="1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12"/>
          <p:cNvSpPr>
            <a:spLocks/>
          </p:cNvSpPr>
          <p:nvPr/>
        </p:nvSpPr>
        <p:spPr bwMode="auto">
          <a:xfrm>
            <a:off x="7560575" y="1790115"/>
            <a:ext cx="2794000" cy="544512"/>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cxnSp>
        <p:nvCxnSpPr>
          <p:cNvPr id="12" name="直接连接符 11"/>
          <p:cNvCxnSpPr/>
          <p:nvPr/>
        </p:nvCxnSpPr>
        <p:spPr bwMode="auto">
          <a:xfrm>
            <a:off x="3138985" y="3856672"/>
            <a:ext cx="615238" cy="0"/>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flipV="1">
            <a:off x="2811439" y="2356743"/>
            <a:ext cx="888193" cy="604821"/>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2661313" y="4940490"/>
            <a:ext cx="1038319" cy="634253"/>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904605" y="1963579"/>
            <a:ext cx="1005403" cy="338554"/>
          </a:xfrm>
          <a:prstGeom prst="rect">
            <a:avLst/>
          </a:prstGeom>
          <a:noFill/>
        </p:spPr>
        <p:txBody>
          <a:bodyPr wrap="none" rtlCol="0">
            <a:spAutoFit/>
          </a:bodyPr>
          <a:lstStyle/>
          <a:p>
            <a:r>
              <a:rPr lang="zh-CN" altLang="en-US" sz="1600" dirty="0" smtClean="0">
                <a:solidFill>
                  <a:schemeClr val="accent2"/>
                </a:solidFill>
                <a:latin typeface="+mn-ea"/>
                <a:ea typeface="+mn-ea"/>
              </a:rPr>
              <a:t>家旗舰店</a:t>
            </a:r>
            <a:endParaRPr lang="zh-CN" altLang="en-US" sz="1600" dirty="0">
              <a:solidFill>
                <a:schemeClr val="accent2"/>
              </a:solidFill>
              <a:latin typeface="+mn-ea"/>
              <a:ea typeface="+mn-ea"/>
            </a:endParaRPr>
          </a:p>
        </p:txBody>
      </p:sp>
      <p:sp>
        <p:nvSpPr>
          <p:cNvPr id="19" name="TextBox 18"/>
          <p:cNvSpPr txBox="1"/>
          <p:nvPr/>
        </p:nvSpPr>
        <p:spPr>
          <a:xfrm>
            <a:off x="3866133" y="3904456"/>
            <a:ext cx="1066318" cy="338554"/>
          </a:xfrm>
          <a:prstGeom prst="rect">
            <a:avLst/>
          </a:prstGeom>
          <a:noFill/>
        </p:spPr>
        <p:txBody>
          <a:bodyPr wrap="none" rtlCol="0">
            <a:spAutoFit/>
          </a:bodyPr>
          <a:lstStyle/>
          <a:p>
            <a:r>
              <a:rPr lang="zh-CN" altLang="en-US" sz="1600" dirty="0" smtClean="0">
                <a:solidFill>
                  <a:schemeClr val="accent2"/>
                </a:solidFill>
                <a:latin typeface="+mn-ea"/>
                <a:ea typeface="+mn-ea"/>
              </a:rPr>
              <a:t> 家专营店</a:t>
            </a:r>
            <a:endParaRPr lang="zh-CN" altLang="en-US" sz="1600" dirty="0">
              <a:solidFill>
                <a:schemeClr val="accent2"/>
              </a:solidFill>
              <a:latin typeface="+mn-ea"/>
              <a:ea typeface="+mn-ea"/>
            </a:endParaRPr>
          </a:p>
        </p:txBody>
      </p:sp>
      <p:sp>
        <p:nvSpPr>
          <p:cNvPr id="20" name="TextBox 19"/>
          <p:cNvSpPr txBox="1"/>
          <p:nvPr/>
        </p:nvSpPr>
        <p:spPr>
          <a:xfrm>
            <a:off x="3927048" y="5701927"/>
            <a:ext cx="1005403" cy="338554"/>
          </a:xfrm>
          <a:prstGeom prst="rect">
            <a:avLst/>
          </a:prstGeom>
          <a:noFill/>
        </p:spPr>
        <p:txBody>
          <a:bodyPr wrap="none" rtlCol="0">
            <a:spAutoFit/>
          </a:bodyPr>
          <a:lstStyle/>
          <a:p>
            <a:r>
              <a:rPr lang="zh-CN" altLang="en-US" sz="1600" dirty="0" smtClean="0">
                <a:solidFill>
                  <a:schemeClr val="accent2"/>
                </a:solidFill>
                <a:latin typeface="+mn-ea"/>
                <a:ea typeface="+mn-ea"/>
              </a:rPr>
              <a:t>家服务点</a:t>
            </a:r>
            <a:endParaRPr lang="zh-CN" altLang="en-US" sz="1600" dirty="0">
              <a:solidFill>
                <a:schemeClr val="accent2"/>
              </a:solidFill>
              <a:latin typeface="+mn-ea"/>
              <a:ea typeface="+mn-ea"/>
            </a:endParaRPr>
          </a:p>
        </p:txBody>
      </p:sp>
      <p:sp>
        <p:nvSpPr>
          <p:cNvPr id="21" name="TextBox 20"/>
          <p:cNvSpPr txBox="1"/>
          <p:nvPr/>
        </p:nvSpPr>
        <p:spPr>
          <a:xfrm>
            <a:off x="5090269" y="1408304"/>
            <a:ext cx="2232248" cy="1338828"/>
          </a:xfrm>
          <a:prstGeom prst="rect">
            <a:avLst/>
          </a:prstGeom>
          <a:noFill/>
        </p:spPr>
        <p:txBody>
          <a:bodyPr wrap="square" rtlCol="0">
            <a:spAutoFit/>
          </a:bodyPr>
          <a:lstStyle/>
          <a:p>
            <a:pPr algn="just">
              <a:lnSpc>
                <a:spcPct val="150000"/>
              </a:lnSpc>
            </a:pPr>
            <a:r>
              <a:rPr lang="en-US" altLang="zh-CN" dirty="0" smtClean="0">
                <a:solidFill>
                  <a:schemeClr val="accent1"/>
                </a:solidFill>
                <a:latin typeface="微软雅黑" pitchFamily="34" charset="-122"/>
                <a:ea typeface="微软雅黑" pitchFamily="34" charset="-122"/>
              </a:rPr>
              <a:t>5</a:t>
            </a:r>
            <a:r>
              <a:rPr lang="zh-CN" altLang="en-US" dirty="0" smtClean="0">
                <a:solidFill>
                  <a:schemeClr val="accent1"/>
                </a:solidFill>
                <a:latin typeface="微软雅黑" pitchFamily="34" charset="-122"/>
                <a:ea typeface="微软雅黑" pitchFamily="34" charset="-122"/>
              </a:rPr>
              <a:t>年内培育</a:t>
            </a:r>
            <a:r>
              <a:rPr lang="en-US" altLang="zh-CN" dirty="0" smtClean="0">
                <a:solidFill>
                  <a:schemeClr val="accent1"/>
                </a:solidFill>
                <a:latin typeface="微软雅黑" pitchFamily="34" charset="-122"/>
                <a:ea typeface="微软雅黑" pitchFamily="34" charset="-122"/>
              </a:rPr>
              <a:t>10</a:t>
            </a:r>
            <a:r>
              <a:rPr lang="zh-CN" altLang="en-US" dirty="0" smtClean="0">
                <a:solidFill>
                  <a:schemeClr val="accent1"/>
                </a:solidFill>
                <a:latin typeface="微软雅黑" pitchFamily="34" charset="-122"/>
                <a:ea typeface="微软雅黑" pitchFamily="34" charset="-122"/>
              </a:rPr>
              <a:t>0家旗舰店，覆盖国内一、二线城市</a:t>
            </a:r>
            <a:endParaRPr lang="zh-CN" altLang="en-US" dirty="0">
              <a:solidFill>
                <a:schemeClr val="accent1"/>
              </a:solidFill>
              <a:latin typeface="微软雅黑" pitchFamily="34" charset="-122"/>
              <a:ea typeface="微软雅黑" pitchFamily="34" charset="-122"/>
            </a:endParaRPr>
          </a:p>
        </p:txBody>
      </p:sp>
      <p:sp>
        <p:nvSpPr>
          <p:cNvPr id="22" name="TextBox 21"/>
          <p:cNvSpPr txBox="1"/>
          <p:nvPr/>
        </p:nvSpPr>
        <p:spPr>
          <a:xfrm>
            <a:off x="5090269" y="3235042"/>
            <a:ext cx="2232248" cy="133882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smtClean="0">
                <a:solidFill>
                  <a:schemeClr val="accent1"/>
                </a:solidFill>
              </a:rPr>
              <a:t>在一、二线城市培育</a:t>
            </a:r>
            <a:r>
              <a:rPr lang="en-US" altLang="zh-CN" dirty="0" smtClean="0">
                <a:solidFill>
                  <a:schemeClr val="accent1"/>
                </a:solidFill>
              </a:rPr>
              <a:t>400</a:t>
            </a:r>
            <a:r>
              <a:rPr lang="zh-CN" altLang="en-US" dirty="0" smtClean="0">
                <a:solidFill>
                  <a:schemeClr val="accent1"/>
                </a:solidFill>
              </a:rPr>
              <a:t>家专营店，与旗舰店共同发展</a:t>
            </a:r>
            <a:endParaRPr lang="zh-CN" altLang="en-US" dirty="0">
              <a:solidFill>
                <a:schemeClr val="accent1"/>
              </a:solidFill>
            </a:endParaRPr>
          </a:p>
        </p:txBody>
      </p:sp>
      <p:sp>
        <p:nvSpPr>
          <p:cNvPr id="23" name="TextBox 22"/>
          <p:cNvSpPr txBox="1"/>
          <p:nvPr/>
        </p:nvSpPr>
        <p:spPr>
          <a:xfrm>
            <a:off x="5090269" y="5264724"/>
            <a:ext cx="2232248" cy="133882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smtClean="0">
                <a:solidFill>
                  <a:schemeClr val="accent1"/>
                </a:solidFill>
              </a:rPr>
              <a:t>开设</a:t>
            </a:r>
            <a:r>
              <a:rPr lang="en-US" altLang="zh-CN" dirty="0" smtClean="0">
                <a:solidFill>
                  <a:schemeClr val="accent1"/>
                </a:solidFill>
              </a:rPr>
              <a:t>2000</a:t>
            </a:r>
            <a:r>
              <a:rPr lang="zh-CN" altLang="en-US" dirty="0" smtClean="0">
                <a:solidFill>
                  <a:schemeClr val="accent1"/>
                </a:solidFill>
              </a:rPr>
              <a:t>个服务点，覆盖一、二线城市的大部分县城</a:t>
            </a:r>
            <a:endParaRPr lang="zh-CN" altLang="en-US" dirty="0">
              <a:solidFill>
                <a:schemeClr val="accent1"/>
              </a:solidFill>
            </a:endParaRPr>
          </a:p>
        </p:txBody>
      </p:sp>
      <p:sp>
        <p:nvSpPr>
          <p:cNvPr id="24" name="TextBox 23"/>
          <p:cNvSpPr txBox="1"/>
          <p:nvPr/>
        </p:nvSpPr>
        <p:spPr>
          <a:xfrm>
            <a:off x="7818333" y="1849432"/>
            <a:ext cx="2388484" cy="400110"/>
          </a:xfrm>
          <a:prstGeom prst="rect">
            <a:avLst/>
          </a:prstGeom>
          <a:noFill/>
        </p:spPr>
        <p:txBody>
          <a:bodyPr wrap="square" rtlCol="0">
            <a:spAutoFit/>
          </a:bodyPr>
          <a:lstStyle/>
          <a:p>
            <a:r>
              <a:rPr lang="en-US" altLang="zh-CN" sz="2000" dirty="0" smtClean="0">
                <a:solidFill>
                  <a:schemeClr val="accent2"/>
                </a:solidFill>
                <a:latin typeface="+mn-ea"/>
                <a:ea typeface="+mn-ea"/>
              </a:rPr>
              <a:t>2021</a:t>
            </a:r>
            <a:r>
              <a:rPr lang="zh-CN" altLang="en-US" sz="2000" dirty="0" smtClean="0">
                <a:solidFill>
                  <a:schemeClr val="accent2"/>
                </a:solidFill>
                <a:latin typeface="+mn-ea"/>
                <a:ea typeface="+mn-ea"/>
              </a:rPr>
              <a:t>年各项数据</a:t>
            </a:r>
            <a:endParaRPr lang="zh-CN" altLang="en-US" sz="2000" dirty="0">
              <a:solidFill>
                <a:schemeClr val="accent2"/>
              </a:solidFill>
              <a:latin typeface="+mn-ea"/>
              <a:ea typeface="+mn-ea"/>
            </a:endParaRPr>
          </a:p>
        </p:txBody>
      </p:sp>
      <p:sp>
        <p:nvSpPr>
          <p:cNvPr id="25" name="TextBox 24"/>
          <p:cNvSpPr txBox="1"/>
          <p:nvPr/>
        </p:nvSpPr>
        <p:spPr>
          <a:xfrm>
            <a:off x="7841375" y="2356743"/>
            <a:ext cx="3646044" cy="1600438"/>
          </a:xfrm>
          <a:prstGeom prst="rect">
            <a:avLst/>
          </a:prstGeom>
          <a:noFill/>
        </p:spPr>
        <p:txBody>
          <a:bodyPr wrap="square" rtlCol="0">
            <a:spAutoFit/>
          </a:bodyPr>
          <a:lstStyle/>
          <a:p>
            <a:pPr marL="342900" indent="-342900" algn="just">
              <a:buFont typeface="Arial" pitchFamily="34" charset="0"/>
              <a:buChar char="•"/>
            </a:pPr>
            <a:r>
              <a:rPr lang="zh-CN" altLang="en-US" sz="1400" dirty="0" smtClean="0">
                <a:solidFill>
                  <a:schemeClr val="accent1"/>
                </a:solidFill>
                <a:latin typeface="+mn-ea"/>
                <a:ea typeface="+mn-ea"/>
              </a:rPr>
              <a:t>店铺总销售额：</a:t>
            </a:r>
            <a:r>
              <a:rPr lang="en-US" altLang="zh-CN" sz="1400" dirty="0" smtClean="0">
                <a:solidFill>
                  <a:schemeClr val="accent1"/>
                </a:solidFill>
                <a:latin typeface="+mn-ea"/>
                <a:ea typeface="+mn-ea"/>
              </a:rPr>
              <a:t>500000</a:t>
            </a:r>
            <a:r>
              <a:rPr lang="zh-CN" altLang="en-US" sz="1400" dirty="0" smtClean="0">
                <a:solidFill>
                  <a:schemeClr val="accent1"/>
                </a:solidFill>
                <a:latin typeface="+mn-ea"/>
                <a:ea typeface="+mn-ea"/>
              </a:rPr>
              <a:t>万元</a:t>
            </a:r>
            <a:endParaRPr lang="en-US" altLang="zh-CN" sz="1400" dirty="0" smtClean="0">
              <a:solidFill>
                <a:schemeClr val="accent1"/>
              </a:solidFill>
              <a:latin typeface="+mn-ea"/>
              <a:ea typeface="+mn-ea"/>
            </a:endParaRPr>
          </a:p>
          <a:p>
            <a:pPr marL="342900" indent="-342900" algn="just">
              <a:buFont typeface="Arial" pitchFamily="34" charset="0"/>
              <a:buChar char="•"/>
            </a:pPr>
            <a:endParaRPr lang="en-US" altLang="zh-CN" sz="1400" dirty="0" smtClean="0">
              <a:solidFill>
                <a:schemeClr val="accent1"/>
              </a:solidFill>
              <a:latin typeface="+mn-ea"/>
              <a:ea typeface="+mn-ea"/>
            </a:endParaRPr>
          </a:p>
          <a:p>
            <a:pPr marL="342900" indent="-342900" algn="just">
              <a:buFont typeface="Arial" pitchFamily="34" charset="0"/>
              <a:buChar char="•"/>
            </a:pPr>
            <a:r>
              <a:rPr lang="zh-CN" altLang="en-US" sz="1400" dirty="0" smtClean="0">
                <a:solidFill>
                  <a:schemeClr val="accent1"/>
                </a:solidFill>
                <a:latin typeface="+mn-ea"/>
                <a:ea typeface="+mn-ea"/>
              </a:rPr>
              <a:t>加盟点公司可得利润：</a:t>
            </a:r>
            <a:r>
              <a:rPr lang="en-US" altLang="zh-CN" sz="1400" dirty="0" smtClean="0">
                <a:solidFill>
                  <a:schemeClr val="accent1"/>
                </a:solidFill>
                <a:latin typeface="+mn-ea"/>
                <a:ea typeface="+mn-ea"/>
              </a:rPr>
              <a:t>45000</a:t>
            </a:r>
            <a:r>
              <a:rPr lang="zh-CN" altLang="en-US" sz="1400" dirty="0" smtClean="0">
                <a:solidFill>
                  <a:schemeClr val="accent1"/>
                </a:solidFill>
                <a:latin typeface="+mn-ea"/>
                <a:ea typeface="+mn-ea"/>
              </a:rPr>
              <a:t>万元</a:t>
            </a:r>
            <a:endParaRPr lang="en-US" altLang="zh-CN" sz="1400" dirty="0" smtClean="0">
              <a:solidFill>
                <a:schemeClr val="accent1"/>
              </a:solidFill>
              <a:latin typeface="+mn-ea"/>
              <a:ea typeface="+mn-ea"/>
            </a:endParaRPr>
          </a:p>
          <a:p>
            <a:pPr marL="342900" indent="-342900" algn="just">
              <a:buFont typeface="Arial" pitchFamily="34" charset="0"/>
              <a:buChar char="•"/>
            </a:pPr>
            <a:endParaRPr lang="en-US" altLang="zh-CN" sz="1400" dirty="0" smtClean="0">
              <a:solidFill>
                <a:schemeClr val="accent1"/>
              </a:solidFill>
              <a:latin typeface="+mn-ea"/>
              <a:ea typeface="+mn-ea"/>
            </a:endParaRPr>
          </a:p>
          <a:p>
            <a:pPr marL="342900" indent="-342900" algn="just">
              <a:buFont typeface="Arial" pitchFamily="34" charset="0"/>
              <a:buChar char="•"/>
            </a:pPr>
            <a:r>
              <a:rPr lang="zh-CN" altLang="en-US" sz="1400" dirty="0" smtClean="0">
                <a:solidFill>
                  <a:schemeClr val="accent1"/>
                </a:solidFill>
                <a:latin typeface="+mn-ea"/>
                <a:ea typeface="+mn-ea"/>
              </a:rPr>
              <a:t>公司总毛利：</a:t>
            </a:r>
            <a:r>
              <a:rPr lang="en-US" altLang="zh-CN" sz="1400" dirty="0" smtClean="0">
                <a:solidFill>
                  <a:schemeClr val="accent1"/>
                </a:solidFill>
                <a:latin typeface="+mn-ea"/>
                <a:ea typeface="+mn-ea"/>
              </a:rPr>
              <a:t>95000</a:t>
            </a:r>
            <a:r>
              <a:rPr lang="zh-CN" altLang="en-US" sz="1400" dirty="0" smtClean="0">
                <a:solidFill>
                  <a:schemeClr val="accent1"/>
                </a:solidFill>
                <a:latin typeface="+mn-ea"/>
                <a:ea typeface="+mn-ea"/>
              </a:rPr>
              <a:t>万元</a:t>
            </a:r>
            <a:endParaRPr lang="en-US" altLang="zh-CN" sz="1400" dirty="0" smtClean="0">
              <a:solidFill>
                <a:schemeClr val="accent1"/>
              </a:solidFill>
              <a:latin typeface="+mn-ea"/>
              <a:ea typeface="+mn-ea"/>
            </a:endParaRPr>
          </a:p>
          <a:p>
            <a:pPr marL="342900" indent="-342900" algn="just">
              <a:buFont typeface="Arial" pitchFamily="34" charset="0"/>
              <a:buChar char="•"/>
            </a:pPr>
            <a:endParaRPr lang="en-US" altLang="zh-CN" sz="1400" dirty="0" smtClean="0">
              <a:solidFill>
                <a:schemeClr val="accent1"/>
              </a:solidFill>
              <a:latin typeface="+mn-ea"/>
              <a:ea typeface="+mn-ea"/>
            </a:endParaRPr>
          </a:p>
          <a:p>
            <a:pPr marL="342900" indent="-342900" algn="just">
              <a:buFont typeface="Arial" pitchFamily="34" charset="0"/>
              <a:buChar char="•"/>
            </a:pPr>
            <a:r>
              <a:rPr lang="zh-CN" altLang="en-US" sz="1400" dirty="0" smtClean="0">
                <a:solidFill>
                  <a:schemeClr val="accent1"/>
                </a:solidFill>
                <a:latin typeface="+mn-ea"/>
                <a:ea typeface="+mn-ea"/>
              </a:rPr>
              <a:t>税后纯利润：</a:t>
            </a:r>
            <a:r>
              <a:rPr lang="en-US" altLang="zh-CN" sz="1400" dirty="0" smtClean="0">
                <a:solidFill>
                  <a:schemeClr val="accent1"/>
                </a:solidFill>
                <a:latin typeface="+mn-ea"/>
                <a:ea typeface="+mn-ea"/>
              </a:rPr>
              <a:t>74700</a:t>
            </a:r>
            <a:r>
              <a:rPr lang="zh-CN" altLang="en-US" sz="1400" dirty="0" smtClean="0">
                <a:solidFill>
                  <a:schemeClr val="accent1"/>
                </a:solidFill>
                <a:latin typeface="+mn-ea"/>
                <a:ea typeface="+mn-ea"/>
              </a:rPr>
              <a:t>万元</a:t>
            </a:r>
            <a:endParaRPr lang="zh-CN" altLang="en-US" sz="1400" dirty="0">
              <a:solidFill>
                <a:schemeClr val="accent1"/>
              </a:solidFill>
              <a:latin typeface="+mn-ea"/>
              <a:ea typeface="+mn-ea"/>
            </a:endParaRPr>
          </a:p>
        </p:txBody>
      </p:sp>
      <p:sp>
        <p:nvSpPr>
          <p:cNvPr id="26" name="TextBox 25"/>
          <p:cNvSpPr txBox="1"/>
          <p:nvPr/>
        </p:nvSpPr>
        <p:spPr>
          <a:xfrm>
            <a:off x="3957222" y="3398742"/>
            <a:ext cx="906017" cy="584775"/>
          </a:xfrm>
          <a:prstGeom prst="rect">
            <a:avLst/>
          </a:prstGeom>
          <a:noFill/>
        </p:spPr>
        <p:txBody>
          <a:bodyPr wrap="none" rtlCol="0">
            <a:spAutoFit/>
          </a:bodyPr>
          <a:lstStyle/>
          <a:p>
            <a:r>
              <a:rPr lang="en-US" altLang="zh-CN" sz="3200" dirty="0" smtClean="0">
                <a:solidFill>
                  <a:schemeClr val="accent2"/>
                </a:solidFill>
                <a:latin typeface="+mn-ea"/>
                <a:ea typeface="+mn-ea"/>
              </a:rPr>
              <a:t>400</a:t>
            </a:r>
            <a:endParaRPr lang="zh-CN" altLang="en-US" sz="3200" dirty="0">
              <a:solidFill>
                <a:schemeClr val="accent2"/>
              </a:solidFill>
              <a:latin typeface="+mn-ea"/>
              <a:ea typeface="+mn-ea"/>
            </a:endParaRPr>
          </a:p>
        </p:txBody>
      </p:sp>
      <p:sp>
        <p:nvSpPr>
          <p:cNvPr id="27" name="TextBox 26"/>
          <p:cNvSpPr txBox="1"/>
          <p:nvPr/>
        </p:nvSpPr>
        <p:spPr>
          <a:xfrm>
            <a:off x="3957223" y="5324354"/>
            <a:ext cx="906016" cy="461665"/>
          </a:xfrm>
          <a:prstGeom prst="rect">
            <a:avLst/>
          </a:prstGeom>
          <a:noFill/>
        </p:spPr>
        <p:txBody>
          <a:bodyPr wrap="square" rtlCol="0">
            <a:spAutoFit/>
          </a:bodyPr>
          <a:lstStyle/>
          <a:p>
            <a:r>
              <a:rPr lang="en-US" altLang="zh-CN" sz="2400" dirty="0" smtClean="0">
                <a:solidFill>
                  <a:schemeClr val="accent2"/>
                </a:solidFill>
                <a:latin typeface="+mn-ea"/>
                <a:ea typeface="+mn-ea"/>
              </a:rPr>
              <a:t>2000</a:t>
            </a:r>
            <a:endParaRPr lang="zh-CN" altLang="en-US" sz="2400" dirty="0">
              <a:solidFill>
                <a:schemeClr val="accent2"/>
              </a:solidFill>
              <a:latin typeface="+mn-ea"/>
              <a:ea typeface="+mn-ea"/>
            </a:endParaRPr>
          </a:p>
        </p:txBody>
      </p:sp>
      <p:sp>
        <p:nvSpPr>
          <p:cNvPr id="28" name="Freeform 12"/>
          <p:cNvSpPr>
            <a:spLocks/>
          </p:cNvSpPr>
          <p:nvPr/>
        </p:nvSpPr>
        <p:spPr bwMode="auto">
          <a:xfrm>
            <a:off x="7615575" y="4123928"/>
            <a:ext cx="2794000" cy="529207"/>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r>
              <a:rPr lang="en-US" altLang="zh-CN" sz="2000" dirty="0" smtClean="0">
                <a:solidFill>
                  <a:schemeClr val="accent2"/>
                </a:solidFill>
                <a:latin typeface="+mn-ea"/>
                <a:ea typeface="+mn-ea"/>
              </a:rPr>
              <a:t>5</a:t>
            </a:r>
            <a:r>
              <a:rPr lang="zh-CN" altLang="en-US" sz="2000" dirty="0" smtClean="0">
                <a:solidFill>
                  <a:schemeClr val="accent2"/>
                </a:solidFill>
                <a:latin typeface="+mn-ea"/>
                <a:ea typeface="+mn-ea"/>
              </a:rPr>
              <a:t>年累计各项</a:t>
            </a:r>
            <a:r>
              <a:rPr lang="zh-CN" altLang="en-US" sz="2000" dirty="0">
                <a:solidFill>
                  <a:schemeClr val="accent2"/>
                </a:solidFill>
                <a:latin typeface="+mn-ea"/>
                <a:ea typeface="+mn-ea"/>
              </a:rPr>
              <a:t>数据</a:t>
            </a:r>
          </a:p>
        </p:txBody>
      </p:sp>
      <p:sp>
        <p:nvSpPr>
          <p:cNvPr id="29" name="TextBox 28"/>
          <p:cNvSpPr txBox="1"/>
          <p:nvPr/>
        </p:nvSpPr>
        <p:spPr>
          <a:xfrm>
            <a:off x="7887028" y="4737667"/>
            <a:ext cx="3646044" cy="1600438"/>
          </a:xfrm>
          <a:prstGeom prst="rect">
            <a:avLst/>
          </a:prstGeom>
          <a:noFill/>
        </p:spPr>
        <p:txBody>
          <a:bodyPr wrap="square" rtlCol="0">
            <a:spAutoFit/>
          </a:bodyPr>
          <a:lstStyle/>
          <a:p>
            <a:pPr marL="342900" indent="-342900" algn="just">
              <a:buFont typeface="Arial" pitchFamily="34" charset="0"/>
              <a:buChar char="•"/>
            </a:pPr>
            <a:r>
              <a:rPr lang="zh-CN" altLang="en-US" sz="1400" dirty="0">
                <a:solidFill>
                  <a:schemeClr val="accent1"/>
                </a:solidFill>
                <a:latin typeface="+mn-ea"/>
                <a:ea typeface="+mn-ea"/>
              </a:rPr>
              <a:t>店铺总销售额</a:t>
            </a:r>
            <a:r>
              <a:rPr lang="zh-CN" altLang="en-US" sz="1400" dirty="0" smtClean="0">
                <a:solidFill>
                  <a:schemeClr val="accent1"/>
                </a:solidFill>
                <a:latin typeface="+mn-ea"/>
                <a:ea typeface="+mn-ea"/>
              </a:rPr>
              <a:t>：</a:t>
            </a:r>
            <a:r>
              <a:rPr lang="en-US" altLang="zh-CN" sz="1400" dirty="0" smtClean="0">
                <a:solidFill>
                  <a:schemeClr val="accent1"/>
                </a:solidFill>
                <a:latin typeface="+mn-ea"/>
                <a:ea typeface="+mn-ea"/>
              </a:rPr>
              <a:t>806000</a:t>
            </a:r>
            <a:r>
              <a:rPr lang="zh-CN" altLang="en-US" sz="1400" dirty="0">
                <a:solidFill>
                  <a:schemeClr val="accent1"/>
                </a:solidFill>
                <a:latin typeface="+mn-ea"/>
                <a:ea typeface="+mn-ea"/>
              </a:rPr>
              <a:t>万元</a:t>
            </a:r>
            <a:endParaRPr lang="en-US" altLang="zh-CN" sz="1400" dirty="0">
              <a:solidFill>
                <a:schemeClr val="accent1"/>
              </a:solidFill>
              <a:latin typeface="+mn-ea"/>
              <a:ea typeface="+mn-ea"/>
            </a:endParaRPr>
          </a:p>
          <a:p>
            <a:pPr marL="342900" indent="-342900" algn="just">
              <a:buFont typeface="Arial" pitchFamily="34" charset="0"/>
              <a:buChar char="•"/>
            </a:pPr>
            <a:endParaRPr lang="en-US" altLang="zh-CN" sz="1400" dirty="0">
              <a:solidFill>
                <a:schemeClr val="accent1"/>
              </a:solidFill>
              <a:latin typeface="+mn-ea"/>
              <a:ea typeface="+mn-ea"/>
            </a:endParaRPr>
          </a:p>
          <a:p>
            <a:pPr marL="342900" indent="-342900" algn="just">
              <a:buFont typeface="Arial" pitchFamily="34" charset="0"/>
              <a:buChar char="•"/>
            </a:pPr>
            <a:r>
              <a:rPr lang="zh-CN" altLang="en-US" sz="1400" dirty="0" smtClean="0">
                <a:solidFill>
                  <a:schemeClr val="accent1"/>
                </a:solidFill>
                <a:latin typeface="+mn-ea"/>
                <a:ea typeface="+mn-ea"/>
              </a:rPr>
              <a:t>加盟点公司可得利润：</a:t>
            </a:r>
            <a:r>
              <a:rPr lang="en-US" altLang="zh-CN" sz="1400" dirty="0" smtClean="0">
                <a:solidFill>
                  <a:schemeClr val="accent1"/>
                </a:solidFill>
                <a:latin typeface="+mn-ea"/>
                <a:ea typeface="+mn-ea"/>
              </a:rPr>
              <a:t>70580</a:t>
            </a:r>
            <a:r>
              <a:rPr lang="zh-CN" altLang="en-US" sz="1400" dirty="0" smtClean="0">
                <a:solidFill>
                  <a:schemeClr val="accent1"/>
                </a:solidFill>
                <a:latin typeface="+mn-ea"/>
                <a:ea typeface="+mn-ea"/>
              </a:rPr>
              <a:t>万元</a:t>
            </a:r>
            <a:endParaRPr lang="en-US" altLang="zh-CN" sz="1400" dirty="0" smtClean="0">
              <a:solidFill>
                <a:schemeClr val="accent1"/>
              </a:solidFill>
              <a:latin typeface="+mn-ea"/>
              <a:ea typeface="+mn-ea"/>
            </a:endParaRPr>
          </a:p>
          <a:p>
            <a:pPr marL="342900" indent="-342900" algn="just">
              <a:buFont typeface="Arial" pitchFamily="34" charset="0"/>
              <a:buChar char="•"/>
            </a:pPr>
            <a:endParaRPr lang="en-US" altLang="zh-CN" sz="1400" dirty="0">
              <a:solidFill>
                <a:schemeClr val="accent1"/>
              </a:solidFill>
              <a:latin typeface="+mn-ea"/>
              <a:ea typeface="+mn-ea"/>
            </a:endParaRPr>
          </a:p>
          <a:p>
            <a:pPr marL="342900" indent="-342900" algn="just">
              <a:buFont typeface="Arial" pitchFamily="34" charset="0"/>
              <a:buChar char="•"/>
            </a:pPr>
            <a:r>
              <a:rPr lang="zh-CN" altLang="en-US" sz="1400" dirty="0" smtClean="0">
                <a:solidFill>
                  <a:schemeClr val="accent1"/>
                </a:solidFill>
                <a:latin typeface="+mn-ea"/>
                <a:ea typeface="+mn-ea"/>
              </a:rPr>
              <a:t>公司总毛利：</a:t>
            </a:r>
            <a:r>
              <a:rPr lang="en-US" altLang="zh-CN" sz="1400" dirty="0" smtClean="0">
                <a:solidFill>
                  <a:schemeClr val="accent1"/>
                </a:solidFill>
                <a:latin typeface="+mn-ea"/>
                <a:ea typeface="+mn-ea"/>
              </a:rPr>
              <a:t>149780</a:t>
            </a:r>
            <a:r>
              <a:rPr lang="zh-CN" altLang="en-US" sz="1400" dirty="0" smtClean="0">
                <a:solidFill>
                  <a:schemeClr val="accent1"/>
                </a:solidFill>
                <a:latin typeface="+mn-ea"/>
                <a:ea typeface="+mn-ea"/>
              </a:rPr>
              <a:t>万</a:t>
            </a:r>
            <a:r>
              <a:rPr lang="zh-CN" altLang="en-US" sz="1400" dirty="0">
                <a:solidFill>
                  <a:schemeClr val="accent1"/>
                </a:solidFill>
                <a:latin typeface="+mn-ea"/>
                <a:ea typeface="+mn-ea"/>
              </a:rPr>
              <a:t>元</a:t>
            </a:r>
            <a:endParaRPr lang="en-US" altLang="zh-CN" sz="1400" dirty="0">
              <a:solidFill>
                <a:schemeClr val="accent1"/>
              </a:solidFill>
              <a:latin typeface="+mn-ea"/>
              <a:ea typeface="+mn-ea"/>
            </a:endParaRPr>
          </a:p>
          <a:p>
            <a:pPr marL="342900" indent="-342900" algn="just">
              <a:buFont typeface="Arial" pitchFamily="34" charset="0"/>
              <a:buChar char="•"/>
            </a:pPr>
            <a:endParaRPr lang="en-US" altLang="zh-CN" sz="1400" dirty="0">
              <a:solidFill>
                <a:schemeClr val="accent1"/>
              </a:solidFill>
              <a:latin typeface="+mn-ea"/>
              <a:ea typeface="+mn-ea"/>
            </a:endParaRPr>
          </a:p>
          <a:p>
            <a:pPr marL="342900" indent="-342900" algn="just">
              <a:buFont typeface="Arial" pitchFamily="34" charset="0"/>
              <a:buChar char="•"/>
            </a:pPr>
            <a:r>
              <a:rPr lang="zh-CN" altLang="en-US" sz="1400" dirty="0">
                <a:solidFill>
                  <a:schemeClr val="accent1"/>
                </a:solidFill>
                <a:latin typeface="+mn-ea"/>
                <a:ea typeface="+mn-ea"/>
              </a:rPr>
              <a:t>税后纯利润</a:t>
            </a:r>
            <a:r>
              <a:rPr lang="zh-CN" altLang="en-US" sz="1400" dirty="0" smtClean="0">
                <a:solidFill>
                  <a:schemeClr val="accent1"/>
                </a:solidFill>
                <a:latin typeface="+mn-ea"/>
                <a:ea typeface="+mn-ea"/>
              </a:rPr>
              <a:t>：</a:t>
            </a:r>
            <a:r>
              <a:rPr lang="en-US" altLang="zh-CN" sz="1400" dirty="0" smtClean="0">
                <a:solidFill>
                  <a:schemeClr val="accent1"/>
                </a:solidFill>
                <a:latin typeface="+mn-ea"/>
                <a:ea typeface="+mn-ea"/>
              </a:rPr>
              <a:t>115084</a:t>
            </a:r>
            <a:r>
              <a:rPr lang="zh-CN" altLang="en-US" sz="1400" dirty="0" smtClean="0">
                <a:solidFill>
                  <a:schemeClr val="accent1"/>
                </a:solidFill>
                <a:latin typeface="+mn-ea"/>
                <a:ea typeface="+mn-ea"/>
              </a:rPr>
              <a:t>万</a:t>
            </a:r>
            <a:r>
              <a:rPr lang="zh-CN" altLang="en-US" sz="1400" dirty="0">
                <a:solidFill>
                  <a:schemeClr val="accent1"/>
                </a:solidFill>
                <a:latin typeface="+mn-ea"/>
                <a:ea typeface="+mn-ea"/>
              </a:rPr>
              <a:t>元</a:t>
            </a:r>
          </a:p>
        </p:txBody>
      </p:sp>
    </p:spTree>
    <p:custDataLst>
      <p:tags r:id="rId1"/>
    </p:custDataLst>
    <p:extLst>
      <p:ext uri="{BB962C8B-B14F-4D97-AF65-F5344CB8AC3E}">
        <p14:creationId xmlns:p14="http://schemas.microsoft.com/office/powerpoint/2010/main" val="290968061"/>
      </p:ext>
    </p:extLst>
  </p:cSld>
  <p:clrMapOvr>
    <a:masterClrMapping/>
  </p:clrMapOvr>
  <mc:AlternateContent xmlns:mc="http://schemas.openxmlformats.org/markup-compatibility/2006" xmlns:p14="http://schemas.microsoft.com/office/powerpoint/2010/main">
    <mc:Choice Requires="p14">
      <p:transition spd="slow" p14:dur="800" advTm="11658">
        <p14:prism isInverted="1"/>
      </p:transition>
    </mc:Choice>
    <mc:Fallback xmlns="">
      <p:transition spd="slow" advTm="11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8"/>
                                        </p:tgtEl>
                                        <p:attrNameLst>
                                          <p:attrName>ppt_x</p:attrName>
                                          <p:attrName>ppt_y</p:attrName>
                                        </p:attrNameLst>
                                      </p:cBhvr>
                                    </p:animMotion>
                                    <p:animEffect transition="in" filter="fade">
                                      <p:cBhvr>
                                        <p:cTn id="17" dur="1000"/>
                                        <p:tgtEl>
                                          <p:spTgt spid="8"/>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Scale>
                                      <p:cBhvr>
                                        <p:cTn id="2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7"/>
                                        </p:tgtEl>
                                        <p:attrNameLst>
                                          <p:attrName>ppt_x</p:attrName>
                                          <p:attrName>ppt_y</p:attrName>
                                        </p:attrNameLst>
                                      </p:cBhvr>
                                    </p:animMotion>
                                    <p:animEffect transition="in" filter="fade">
                                      <p:cBhvr>
                                        <p:cTn id="22" dur="1000"/>
                                        <p:tgtEl>
                                          <p:spTgt spid="7"/>
                                        </p:tgtEl>
                                      </p:cBhvr>
                                    </p:animEffect>
                                  </p:childTnLst>
                                </p:cTn>
                              </p:par>
                            </p:childTnLst>
                          </p:cTn>
                        </p:par>
                        <p:par>
                          <p:cTn id="23" fill="hold">
                            <p:stCondLst>
                              <p:cond delay="172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222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2720"/>
                            </p:stCondLst>
                            <p:childTnLst>
                              <p:par>
                                <p:cTn id="50" presetID="22" presetClass="entr" presetSubtype="1"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par>
                          <p:cTn id="53" fill="hold">
                            <p:stCondLst>
                              <p:cond delay="322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childTnLst>
                          </p:cTn>
                        </p:par>
                        <p:par>
                          <p:cTn id="57" fill="hold">
                            <p:stCondLst>
                              <p:cond delay="3720"/>
                            </p:stCondLst>
                            <p:childTnLst>
                              <p:par>
                                <p:cTn id="58" presetID="22" presetClass="entr" presetSubtype="1"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up)">
                                      <p:cBhvr>
                                        <p:cTn id="60" dur="500"/>
                                        <p:tgtEl>
                                          <p:spTgt spid="19"/>
                                        </p:tgtEl>
                                      </p:cBhvr>
                                    </p:animEffect>
                                  </p:childTnLst>
                                </p:cTn>
                              </p:par>
                            </p:childTnLst>
                          </p:cTn>
                        </p:par>
                        <p:par>
                          <p:cTn id="61" fill="hold">
                            <p:stCondLst>
                              <p:cond delay="4220"/>
                            </p:stCondLst>
                            <p:childTnLst>
                              <p:par>
                                <p:cTn id="62" presetID="22" presetClass="entr" presetSubtype="8"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par>
                          <p:cTn id="65" fill="hold">
                            <p:stCondLst>
                              <p:cond delay="4720"/>
                            </p:stCondLst>
                            <p:childTnLst>
                              <p:par>
                                <p:cTn id="66" presetID="22" presetClass="entr" presetSubtype="1"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220"/>
                            </p:stCondLst>
                            <p:childTnLst>
                              <p:par>
                                <p:cTn id="70" presetID="22" presetClass="entr" presetSubtype="8"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par>
                          <p:cTn id="73" fill="hold">
                            <p:stCondLst>
                              <p:cond delay="5720"/>
                            </p:stCondLst>
                            <p:childTnLst>
                              <p:par>
                                <p:cTn id="74" presetID="22" presetClass="entr" presetSubtype="4"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down)">
                                      <p:cBhvr>
                                        <p:cTn id="76" dur="500"/>
                                        <p:tgtEl>
                                          <p:spTgt spid="9"/>
                                        </p:tgtEl>
                                      </p:cBhvr>
                                    </p:animEffect>
                                  </p:childTnLst>
                                </p:cTn>
                              </p:par>
                            </p:childTnLst>
                          </p:cTn>
                        </p:par>
                        <p:par>
                          <p:cTn id="77" fill="hold">
                            <p:stCondLst>
                              <p:cond delay="6220"/>
                            </p:stCondLst>
                            <p:childTnLst>
                              <p:par>
                                <p:cTn id="78" presetID="22" presetClass="entr" presetSubtype="2"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right)">
                                      <p:cBhvr>
                                        <p:cTn id="80" dur="300"/>
                                        <p:tgtEl>
                                          <p:spTgt spid="10"/>
                                        </p:tgtEl>
                                      </p:cBhvr>
                                    </p:animEffect>
                                  </p:childTnLst>
                                </p:cTn>
                              </p:par>
                            </p:childTnLst>
                          </p:cTn>
                        </p:par>
                        <p:par>
                          <p:cTn id="81" fill="hold">
                            <p:stCondLst>
                              <p:cond delay="6520"/>
                            </p:stCondLst>
                            <p:childTnLst>
                              <p:par>
                                <p:cTn id="82" presetID="22" presetClass="entr" presetSubtype="8"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7020"/>
                            </p:stCondLst>
                            <p:childTnLst>
                              <p:par>
                                <p:cTn id="86" presetID="56" presetClass="entr" presetSubtype="0" fill="hold" grpId="0" nodeType="afterEffect">
                                  <p:stCondLst>
                                    <p:cond delay="0"/>
                                  </p:stCondLst>
                                  <p:iterate type="lt">
                                    <p:tmPct val="10000"/>
                                  </p:iterate>
                                  <p:childTnLst>
                                    <p:set>
                                      <p:cBhvr>
                                        <p:cTn id="87" dur="1" fill="hold">
                                          <p:stCondLst>
                                            <p:cond delay="0"/>
                                          </p:stCondLst>
                                        </p:cTn>
                                        <p:tgtEl>
                                          <p:spTgt spid="24"/>
                                        </p:tgtEl>
                                        <p:attrNameLst>
                                          <p:attrName>style.visibility</p:attrName>
                                        </p:attrNameLst>
                                      </p:cBhvr>
                                      <p:to>
                                        <p:strVal val="visible"/>
                                      </p:to>
                                    </p:set>
                                    <p:anim by="(-#ppt_w*2)" calcmode="lin" valueType="num">
                                      <p:cBhvr rctx="PPT">
                                        <p:cTn id="88" dur="250" autoRev="1" fill="hold">
                                          <p:stCondLst>
                                            <p:cond delay="0"/>
                                          </p:stCondLst>
                                        </p:cTn>
                                        <p:tgtEl>
                                          <p:spTgt spid="24"/>
                                        </p:tgtEl>
                                        <p:attrNameLst>
                                          <p:attrName>ppt_w</p:attrName>
                                        </p:attrNameLst>
                                      </p:cBhvr>
                                    </p:anim>
                                    <p:anim by="(#ppt_w*0.50)" calcmode="lin" valueType="num">
                                      <p:cBhvr>
                                        <p:cTn id="89" dur="250" decel="50000" autoRev="1" fill="hold">
                                          <p:stCondLst>
                                            <p:cond delay="0"/>
                                          </p:stCondLst>
                                        </p:cTn>
                                        <p:tgtEl>
                                          <p:spTgt spid="24"/>
                                        </p:tgtEl>
                                        <p:attrNameLst>
                                          <p:attrName>ppt_x</p:attrName>
                                        </p:attrNameLst>
                                      </p:cBhvr>
                                    </p:anim>
                                    <p:anim from="(-#ppt_h/2)" to="(#ppt_y)" calcmode="lin" valueType="num">
                                      <p:cBhvr>
                                        <p:cTn id="90" dur="500" fill="hold">
                                          <p:stCondLst>
                                            <p:cond delay="0"/>
                                          </p:stCondLst>
                                        </p:cTn>
                                        <p:tgtEl>
                                          <p:spTgt spid="24"/>
                                        </p:tgtEl>
                                        <p:attrNameLst>
                                          <p:attrName>ppt_y</p:attrName>
                                        </p:attrNameLst>
                                      </p:cBhvr>
                                    </p:anim>
                                    <p:animRot by="21600000">
                                      <p:cBhvr>
                                        <p:cTn id="91" dur="500" fill="hold">
                                          <p:stCondLst>
                                            <p:cond delay="0"/>
                                          </p:stCondLst>
                                        </p:cTn>
                                        <p:tgtEl>
                                          <p:spTgt spid="24"/>
                                        </p:tgtEl>
                                        <p:attrNameLst>
                                          <p:attrName>r</p:attrName>
                                        </p:attrNameLst>
                                      </p:cBhvr>
                                    </p:animRot>
                                  </p:childTnLst>
                                </p:cTn>
                              </p:par>
                            </p:childTnLst>
                          </p:cTn>
                        </p:par>
                        <p:par>
                          <p:cTn id="92" fill="hold">
                            <p:stCondLst>
                              <p:cond delay="7920"/>
                            </p:stCondLst>
                            <p:childTnLst>
                              <p:par>
                                <p:cTn id="93" presetID="22" presetClass="entr" presetSubtype="1"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up)">
                                      <p:cBhvr>
                                        <p:cTn id="95" dur="500"/>
                                        <p:tgtEl>
                                          <p:spTgt spid="25"/>
                                        </p:tgtEl>
                                      </p:cBhvr>
                                    </p:animEffect>
                                  </p:childTnLst>
                                </p:cTn>
                              </p:par>
                            </p:childTnLst>
                          </p:cTn>
                        </p:par>
                        <p:par>
                          <p:cTn id="96" fill="hold">
                            <p:stCondLst>
                              <p:cond delay="8420"/>
                            </p:stCondLst>
                            <p:childTnLst>
                              <p:par>
                                <p:cTn id="97" presetID="22" presetClass="entr" presetSubtype="1"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up)">
                                      <p:cBhvr>
                                        <p:cTn id="99" dur="500"/>
                                        <p:tgtEl>
                                          <p:spTgt spid="26"/>
                                        </p:tgtEl>
                                      </p:cBhvr>
                                    </p:animEffect>
                                  </p:childTnLst>
                                </p:cTn>
                              </p:par>
                            </p:childTnLst>
                          </p:cTn>
                        </p:par>
                        <p:par>
                          <p:cTn id="100" fill="hold">
                            <p:stCondLst>
                              <p:cond delay="8920"/>
                            </p:stCondLst>
                            <p:childTnLst>
                              <p:par>
                                <p:cTn id="101" presetID="22" presetClass="entr" presetSubtype="1"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up)">
                                      <p:cBhvr>
                                        <p:cTn id="103" dur="500"/>
                                        <p:tgtEl>
                                          <p:spTgt spid="27"/>
                                        </p:tgtEl>
                                      </p:cBhvr>
                                    </p:animEffect>
                                  </p:childTnLst>
                                </p:cTn>
                              </p:par>
                            </p:childTnLst>
                          </p:cTn>
                        </p:par>
                        <p:par>
                          <p:cTn id="104" fill="hold">
                            <p:stCondLst>
                              <p:cond delay="9420"/>
                            </p:stCondLst>
                            <p:childTnLst>
                              <p:par>
                                <p:cTn id="105" presetID="22" presetClass="entr" presetSubtype="8"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wipe(left)">
                                      <p:cBhvr>
                                        <p:cTn id="107" dur="500"/>
                                        <p:tgtEl>
                                          <p:spTgt spid="28"/>
                                        </p:tgtEl>
                                      </p:cBhvr>
                                    </p:animEffect>
                                  </p:childTnLst>
                                </p:cTn>
                              </p:par>
                            </p:childTnLst>
                          </p:cTn>
                        </p:par>
                        <p:par>
                          <p:cTn id="108" fill="hold">
                            <p:stCondLst>
                              <p:cond delay="9920"/>
                            </p:stCondLst>
                            <p:childTnLst>
                              <p:par>
                                <p:cTn id="109" presetID="22" presetClass="entr" presetSubtype="1"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up)">
                                      <p:cBhvr>
                                        <p:cTn id="1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5" grpId="0"/>
      <p:bldP spid="19" grpId="0"/>
      <p:bldP spid="20" grpId="0"/>
      <p:bldP spid="21" grpId="0"/>
      <p:bldP spid="22" grpId="0"/>
      <p:bldP spid="23" grpId="0"/>
      <p:bldP spid="24" grpId="0"/>
      <p:bldP spid="25" grpId="0"/>
      <p:bldP spid="26" grpId="0"/>
      <p:bldP spid="27" grpId="0"/>
      <p:bldP spid="28" grpId="0" animBg="1"/>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4.3 </a:t>
            </a:r>
            <a:r>
              <a:rPr lang="zh-CN" altLang="en-US" sz="2800" dirty="0" smtClean="0">
                <a:solidFill>
                  <a:schemeClr val="accent2"/>
                </a:solidFill>
                <a:latin typeface="微软雅黑"/>
                <a:ea typeface="微软雅黑"/>
              </a:rPr>
              <a:t>产品开发计划</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4</a:t>
            </a:r>
            <a:endParaRPr lang="zh-CN" altLang="en-US" dirty="0">
              <a:solidFill>
                <a:schemeClr val="accent2"/>
              </a:solidFill>
            </a:endParaRPr>
          </a:p>
        </p:txBody>
      </p:sp>
      <p:sp>
        <p:nvSpPr>
          <p:cNvPr id="37" name="Freeform 14"/>
          <p:cNvSpPr>
            <a:spLocks/>
          </p:cNvSpPr>
          <p:nvPr/>
        </p:nvSpPr>
        <p:spPr bwMode="auto">
          <a:xfrm>
            <a:off x="1806003" y="2382501"/>
            <a:ext cx="298450" cy="344488"/>
          </a:xfrm>
          <a:custGeom>
            <a:avLst/>
            <a:gdLst>
              <a:gd name="T0" fmla="*/ 0 w 336"/>
              <a:gd name="T1" fmla="*/ 194 h 388"/>
              <a:gd name="T2" fmla="*/ 168 w 336"/>
              <a:gd name="T3" fmla="*/ 97 h 388"/>
              <a:gd name="T4" fmla="*/ 336 w 336"/>
              <a:gd name="T5" fmla="*/ 0 h 388"/>
              <a:gd name="T6" fmla="*/ 336 w 336"/>
              <a:gd name="T7" fmla="*/ 194 h 388"/>
              <a:gd name="T8" fmla="*/ 336 w 336"/>
              <a:gd name="T9" fmla="*/ 388 h 388"/>
              <a:gd name="T10" fmla="*/ 168 w 336"/>
              <a:gd name="T11" fmla="*/ 291 h 388"/>
              <a:gd name="T12" fmla="*/ 0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194"/>
                </a:moveTo>
                <a:lnTo>
                  <a:pt x="168" y="97"/>
                </a:lnTo>
                <a:lnTo>
                  <a:pt x="336" y="0"/>
                </a:lnTo>
                <a:lnTo>
                  <a:pt x="336" y="194"/>
                </a:lnTo>
                <a:lnTo>
                  <a:pt x="336" y="388"/>
                </a:lnTo>
                <a:lnTo>
                  <a:pt x="168" y="291"/>
                </a:lnTo>
                <a:lnTo>
                  <a:pt x="0"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8" name="Freeform 15"/>
          <p:cNvSpPr>
            <a:spLocks/>
          </p:cNvSpPr>
          <p:nvPr/>
        </p:nvSpPr>
        <p:spPr bwMode="auto">
          <a:xfrm>
            <a:off x="2015553" y="3044489"/>
            <a:ext cx="344488" cy="298450"/>
          </a:xfrm>
          <a:custGeom>
            <a:avLst/>
            <a:gdLst>
              <a:gd name="T0" fmla="*/ 0 w 388"/>
              <a:gd name="T1" fmla="*/ 336 h 336"/>
              <a:gd name="T2" fmla="*/ 97 w 388"/>
              <a:gd name="T3" fmla="*/ 168 h 336"/>
              <a:gd name="T4" fmla="*/ 194 w 388"/>
              <a:gd name="T5" fmla="*/ 0 h 336"/>
              <a:gd name="T6" fmla="*/ 291 w 388"/>
              <a:gd name="T7" fmla="*/ 168 h 336"/>
              <a:gd name="T8" fmla="*/ 388 w 388"/>
              <a:gd name="T9" fmla="*/ 336 h 336"/>
              <a:gd name="T10" fmla="*/ 194 w 388"/>
              <a:gd name="T11" fmla="*/ 336 h 336"/>
              <a:gd name="T12" fmla="*/ 0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0" y="336"/>
                </a:moveTo>
                <a:lnTo>
                  <a:pt x="97" y="168"/>
                </a:lnTo>
                <a:lnTo>
                  <a:pt x="194" y="0"/>
                </a:lnTo>
                <a:lnTo>
                  <a:pt x="291" y="168"/>
                </a:lnTo>
                <a:lnTo>
                  <a:pt x="388" y="336"/>
                </a:lnTo>
                <a:lnTo>
                  <a:pt x="194" y="336"/>
                </a:lnTo>
                <a:lnTo>
                  <a:pt x="0"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9" name="Freeform 16"/>
          <p:cNvSpPr>
            <a:spLocks/>
          </p:cNvSpPr>
          <p:nvPr/>
        </p:nvSpPr>
        <p:spPr bwMode="auto">
          <a:xfrm>
            <a:off x="2501328" y="3525501"/>
            <a:ext cx="298450" cy="344488"/>
          </a:xfrm>
          <a:custGeom>
            <a:avLst/>
            <a:gdLst>
              <a:gd name="T0" fmla="*/ 0 w 336"/>
              <a:gd name="T1" fmla="*/ 388 h 388"/>
              <a:gd name="T2" fmla="*/ 0 w 336"/>
              <a:gd name="T3" fmla="*/ 194 h 388"/>
              <a:gd name="T4" fmla="*/ 0 w 336"/>
              <a:gd name="T5" fmla="*/ 0 h 388"/>
              <a:gd name="T6" fmla="*/ 168 w 336"/>
              <a:gd name="T7" fmla="*/ 97 h 388"/>
              <a:gd name="T8" fmla="*/ 336 w 336"/>
              <a:gd name="T9" fmla="*/ 194 h 388"/>
              <a:gd name="T10" fmla="*/ 168 w 336"/>
              <a:gd name="T11" fmla="*/ 291 h 388"/>
              <a:gd name="T12" fmla="*/ 0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388"/>
                </a:moveTo>
                <a:lnTo>
                  <a:pt x="0" y="194"/>
                </a:lnTo>
                <a:lnTo>
                  <a:pt x="0" y="0"/>
                </a:lnTo>
                <a:lnTo>
                  <a:pt x="168" y="97"/>
                </a:lnTo>
                <a:lnTo>
                  <a:pt x="336" y="194"/>
                </a:lnTo>
                <a:lnTo>
                  <a:pt x="168" y="291"/>
                </a:lnTo>
                <a:lnTo>
                  <a:pt x="0"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0" name="Freeform 17"/>
          <p:cNvSpPr>
            <a:spLocks/>
          </p:cNvSpPr>
          <p:nvPr/>
        </p:nvSpPr>
        <p:spPr bwMode="auto">
          <a:xfrm>
            <a:off x="3099816" y="3781089"/>
            <a:ext cx="344488" cy="298450"/>
          </a:xfrm>
          <a:custGeom>
            <a:avLst/>
            <a:gdLst>
              <a:gd name="T0" fmla="*/ 194 w 388"/>
              <a:gd name="T1" fmla="*/ 336 h 336"/>
              <a:gd name="T2" fmla="*/ 97 w 388"/>
              <a:gd name="T3" fmla="*/ 168 h 336"/>
              <a:gd name="T4" fmla="*/ 0 w 388"/>
              <a:gd name="T5" fmla="*/ 0 h 336"/>
              <a:gd name="T6" fmla="*/ 194 w 388"/>
              <a:gd name="T7" fmla="*/ 0 h 336"/>
              <a:gd name="T8" fmla="*/ 388 w 388"/>
              <a:gd name="T9" fmla="*/ 0 h 336"/>
              <a:gd name="T10" fmla="*/ 291 w 388"/>
              <a:gd name="T11" fmla="*/ 168 h 336"/>
              <a:gd name="T12" fmla="*/ 194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194" y="336"/>
                </a:moveTo>
                <a:lnTo>
                  <a:pt x="97" y="168"/>
                </a:lnTo>
                <a:lnTo>
                  <a:pt x="0" y="0"/>
                </a:lnTo>
                <a:lnTo>
                  <a:pt x="194" y="0"/>
                </a:lnTo>
                <a:lnTo>
                  <a:pt x="388" y="0"/>
                </a:lnTo>
                <a:lnTo>
                  <a:pt x="291" y="168"/>
                </a:lnTo>
                <a:lnTo>
                  <a:pt x="194"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1" name="Freeform 18"/>
          <p:cNvSpPr>
            <a:spLocks/>
          </p:cNvSpPr>
          <p:nvPr/>
        </p:nvSpPr>
        <p:spPr bwMode="auto">
          <a:xfrm>
            <a:off x="3774503" y="3539789"/>
            <a:ext cx="298450" cy="344488"/>
          </a:xfrm>
          <a:custGeom>
            <a:avLst/>
            <a:gdLst>
              <a:gd name="T0" fmla="*/ 336 w 336"/>
              <a:gd name="T1" fmla="*/ 388 h 388"/>
              <a:gd name="T2" fmla="*/ 168 w 336"/>
              <a:gd name="T3" fmla="*/ 291 h 388"/>
              <a:gd name="T4" fmla="*/ 0 w 336"/>
              <a:gd name="T5" fmla="*/ 194 h 388"/>
              <a:gd name="T6" fmla="*/ 168 w 336"/>
              <a:gd name="T7" fmla="*/ 97 h 388"/>
              <a:gd name="T8" fmla="*/ 336 w 336"/>
              <a:gd name="T9" fmla="*/ 0 h 388"/>
              <a:gd name="T10" fmla="*/ 336 w 336"/>
              <a:gd name="T11" fmla="*/ 194 h 388"/>
              <a:gd name="T12" fmla="*/ 336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388"/>
                </a:moveTo>
                <a:lnTo>
                  <a:pt x="168" y="291"/>
                </a:lnTo>
                <a:lnTo>
                  <a:pt x="0" y="194"/>
                </a:lnTo>
                <a:lnTo>
                  <a:pt x="168" y="97"/>
                </a:lnTo>
                <a:lnTo>
                  <a:pt x="336" y="0"/>
                </a:lnTo>
                <a:lnTo>
                  <a:pt x="336" y="194"/>
                </a:lnTo>
                <a:lnTo>
                  <a:pt x="336"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2" name="Freeform 19"/>
          <p:cNvSpPr>
            <a:spLocks/>
          </p:cNvSpPr>
          <p:nvPr/>
        </p:nvSpPr>
        <p:spPr bwMode="auto">
          <a:xfrm>
            <a:off x="4260278" y="3036551"/>
            <a:ext cx="344488" cy="298450"/>
          </a:xfrm>
          <a:custGeom>
            <a:avLst/>
            <a:gdLst>
              <a:gd name="T0" fmla="*/ 388 w 388"/>
              <a:gd name="T1" fmla="*/ 336 h 336"/>
              <a:gd name="T2" fmla="*/ 194 w 388"/>
              <a:gd name="T3" fmla="*/ 336 h 336"/>
              <a:gd name="T4" fmla="*/ 0 w 388"/>
              <a:gd name="T5" fmla="*/ 336 h 336"/>
              <a:gd name="T6" fmla="*/ 97 w 388"/>
              <a:gd name="T7" fmla="*/ 168 h 336"/>
              <a:gd name="T8" fmla="*/ 194 w 388"/>
              <a:gd name="T9" fmla="*/ 0 h 336"/>
              <a:gd name="T10" fmla="*/ 291 w 388"/>
              <a:gd name="T11" fmla="*/ 168 h 336"/>
              <a:gd name="T12" fmla="*/ 388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388" y="336"/>
                </a:moveTo>
                <a:lnTo>
                  <a:pt x="194" y="336"/>
                </a:lnTo>
                <a:lnTo>
                  <a:pt x="0" y="336"/>
                </a:lnTo>
                <a:lnTo>
                  <a:pt x="97" y="168"/>
                </a:lnTo>
                <a:lnTo>
                  <a:pt x="194" y="0"/>
                </a:lnTo>
                <a:lnTo>
                  <a:pt x="291" y="168"/>
                </a:lnTo>
                <a:lnTo>
                  <a:pt x="388"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3" name="Freeform 20"/>
          <p:cNvSpPr>
            <a:spLocks/>
          </p:cNvSpPr>
          <p:nvPr/>
        </p:nvSpPr>
        <p:spPr bwMode="auto">
          <a:xfrm>
            <a:off x="4509516" y="2379326"/>
            <a:ext cx="298450" cy="344488"/>
          </a:xfrm>
          <a:custGeom>
            <a:avLst/>
            <a:gdLst>
              <a:gd name="T0" fmla="*/ 336 w 336"/>
              <a:gd name="T1" fmla="*/ 194 h 388"/>
              <a:gd name="T2" fmla="*/ 168 w 336"/>
              <a:gd name="T3" fmla="*/ 291 h 388"/>
              <a:gd name="T4" fmla="*/ 0 w 336"/>
              <a:gd name="T5" fmla="*/ 388 h 388"/>
              <a:gd name="T6" fmla="*/ 0 w 336"/>
              <a:gd name="T7" fmla="*/ 194 h 388"/>
              <a:gd name="T8" fmla="*/ 0 w 336"/>
              <a:gd name="T9" fmla="*/ 0 h 388"/>
              <a:gd name="T10" fmla="*/ 168 w 336"/>
              <a:gd name="T11" fmla="*/ 97 h 388"/>
              <a:gd name="T12" fmla="*/ 336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194"/>
                </a:moveTo>
                <a:lnTo>
                  <a:pt x="168" y="291"/>
                </a:lnTo>
                <a:lnTo>
                  <a:pt x="0" y="388"/>
                </a:lnTo>
                <a:lnTo>
                  <a:pt x="0" y="194"/>
                </a:lnTo>
                <a:lnTo>
                  <a:pt x="0" y="0"/>
                </a:lnTo>
                <a:lnTo>
                  <a:pt x="168" y="97"/>
                </a:lnTo>
                <a:lnTo>
                  <a:pt x="336"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grpSp>
        <p:nvGrpSpPr>
          <p:cNvPr id="44" name="组合 43"/>
          <p:cNvGrpSpPr/>
          <p:nvPr/>
        </p:nvGrpSpPr>
        <p:grpSpPr>
          <a:xfrm>
            <a:off x="2253678" y="1534776"/>
            <a:ext cx="2058988" cy="2060575"/>
            <a:chOff x="1990725" y="836613"/>
            <a:chExt cx="2058988" cy="2060575"/>
          </a:xfrm>
        </p:grpSpPr>
        <p:sp>
          <p:nvSpPr>
            <p:cNvPr id="45" name="Oval 6"/>
            <p:cNvSpPr>
              <a:spLocks noChangeArrowheads="1"/>
            </p:cNvSpPr>
            <p:nvPr/>
          </p:nvSpPr>
          <p:spPr bwMode="auto">
            <a:xfrm>
              <a:off x="1990725" y="836613"/>
              <a:ext cx="2058988" cy="2060575"/>
            </a:xfrm>
            <a:prstGeom prst="ellipse">
              <a:avLst/>
            </a:prstGeom>
            <a:solidFill>
              <a:schemeClr val="tx1"/>
            </a:solidFill>
            <a:ln w="1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6" name="TextBox 45"/>
            <p:cNvSpPr txBox="1"/>
            <p:nvPr/>
          </p:nvSpPr>
          <p:spPr>
            <a:xfrm>
              <a:off x="2262958" y="1625541"/>
              <a:ext cx="1492298" cy="707886"/>
            </a:xfrm>
            <a:prstGeom prst="rect">
              <a:avLst/>
            </a:prstGeom>
            <a:noFill/>
          </p:spPr>
          <p:txBody>
            <a:bodyPr wrap="square" rtlCol="0">
              <a:spAutoFit/>
            </a:bodyPr>
            <a:lstStyle/>
            <a:p>
              <a:pPr algn="ctr"/>
              <a:r>
                <a:rPr lang="zh-CN" altLang="en-US" sz="2000" dirty="0" smtClean="0">
                  <a:solidFill>
                    <a:schemeClr val="accent2"/>
                  </a:solidFill>
                  <a:latin typeface="+mn-ea"/>
                  <a:ea typeface="+mn-ea"/>
                </a:rPr>
                <a:t>八大核心系统</a:t>
              </a:r>
              <a:endParaRPr lang="zh-CN" altLang="en-US" sz="2000" dirty="0">
                <a:solidFill>
                  <a:schemeClr val="accent2"/>
                </a:solidFill>
                <a:latin typeface="+mn-ea"/>
                <a:ea typeface="+mn-ea"/>
              </a:endParaRPr>
            </a:p>
          </p:txBody>
        </p:sp>
      </p:grpSp>
      <p:grpSp>
        <p:nvGrpSpPr>
          <p:cNvPr id="47" name="组合 46"/>
          <p:cNvGrpSpPr/>
          <p:nvPr/>
        </p:nvGrpSpPr>
        <p:grpSpPr>
          <a:xfrm>
            <a:off x="4863528" y="2122151"/>
            <a:ext cx="981075" cy="979488"/>
            <a:chOff x="4600575" y="1423988"/>
            <a:chExt cx="981075" cy="979488"/>
          </a:xfrm>
        </p:grpSpPr>
        <p:sp>
          <p:nvSpPr>
            <p:cNvPr id="48" name="Freeform 7"/>
            <p:cNvSpPr>
              <a:spLocks/>
            </p:cNvSpPr>
            <p:nvPr/>
          </p:nvSpPr>
          <p:spPr bwMode="auto">
            <a:xfrm>
              <a:off x="4600575" y="1423988"/>
              <a:ext cx="981075" cy="979488"/>
            </a:xfrm>
            <a:custGeom>
              <a:avLst/>
              <a:gdLst>
                <a:gd name="T0" fmla="*/ 429 w 1106"/>
                <a:gd name="T1" fmla="*/ 68 h 1105"/>
                <a:gd name="T2" fmla="*/ 1038 w 1106"/>
                <a:gd name="T3" fmla="*/ 429 h 1105"/>
                <a:gd name="T4" fmla="*/ 677 w 1106"/>
                <a:gd name="T5" fmla="*/ 1037 h 1105"/>
                <a:gd name="T6" fmla="*/ 69 w 1106"/>
                <a:gd name="T7" fmla="*/ 677 h 1105"/>
                <a:gd name="T8" fmla="*/ 429 w 1106"/>
                <a:gd name="T9" fmla="*/ 68 h 1105"/>
              </a:gdLst>
              <a:ahLst/>
              <a:cxnLst>
                <a:cxn ang="0">
                  <a:pos x="T0" y="T1"/>
                </a:cxn>
                <a:cxn ang="0">
                  <a:pos x="T2" y="T3"/>
                </a:cxn>
                <a:cxn ang="0">
                  <a:pos x="T4" y="T5"/>
                </a:cxn>
                <a:cxn ang="0">
                  <a:pos x="T6" y="T7"/>
                </a:cxn>
                <a:cxn ang="0">
                  <a:pos x="T8" y="T9"/>
                </a:cxn>
              </a:cxnLst>
              <a:rect l="0" t="0" r="r" b="b"/>
              <a:pathLst>
                <a:path w="1106" h="1105">
                  <a:moveTo>
                    <a:pt x="429" y="68"/>
                  </a:moveTo>
                  <a:cubicBezTo>
                    <a:pt x="697" y="0"/>
                    <a:pt x="969" y="161"/>
                    <a:pt x="1038" y="429"/>
                  </a:cubicBezTo>
                  <a:cubicBezTo>
                    <a:pt x="1106" y="696"/>
                    <a:pt x="945" y="968"/>
                    <a:pt x="677" y="1037"/>
                  </a:cubicBezTo>
                  <a:cubicBezTo>
                    <a:pt x="410" y="1105"/>
                    <a:pt x="137" y="944"/>
                    <a:pt x="69" y="677"/>
                  </a:cubicBezTo>
                  <a:cubicBezTo>
                    <a:pt x="0" y="409"/>
                    <a:pt x="162" y="137"/>
                    <a:pt x="429"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9" name="TextBox 48"/>
            <p:cNvSpPr txBox="1"/>
            <p:nvPr/>
          </p:nvSpPr>
          <p:spPr>
            <a:xfrm>
              <a:off x="4680228" y="1524854"/>
              <a:ext cx="773141" cy="830997"/>
            </a:xfrm>
            <a:prstGeom prst="rect">
              <a:avLst/>
            </a:prstGeom>
            <a:noFill/>
          </p:spPr>
          <p:txBody>
            <a:bodyPr wrap="square" rtlCol="0">
              <a:spAutoFit/>
            </a:bodyPr>
            <a:lstStyle/>
            <a:p>
              <a:pPr algn="ctr"/>
              <a:r>
                <a:rPr lang="zh-CN" altLang="en-US" sz="1600" dirty="0" smtClean="0">
                  <a:solidFill>
                    <a:schemeClr val="accent2"/>
                  </a:solidFill>
                  <a:latin typeface="+mn-ea"/>
                  <a:ea typeface="+mn-ea"/>
                </a:rPr>
                <a:t>业务管理系统</a:t>
              </a:r>
              <a:endParaRPr lang="zh-CN" altLang="en-US" sz="1600" dirty="0">
                <a:solidFill>
                  <a:schemeClr val="accent2"/>
                </a:solidFill>
                <a:latin typeface="+mn-ea"/>
                <a:ea typeface="+mn-ea"/>
              </a:endParaRPr>
            </a:p>
          </p:txBody>
        </p:sp>
      </p:grpSp>
      <p:grpSp>
        <p:nvGrpSpPr>
          <p:cNvPr id="50" name="组合 49"/>
          <p:cNvGrpSpPr/>
          <p:nvPr/>
        </p:nvGrpSpPr>
        <p:grpSpPr>
          <a:xfrm>
            <a:off x="4571428" y="3150851"/>
            <a:ext cx="987425" cy="987425"/>
            <a:chOff x="4308475" y="2452688"/>
            <a:chExt cx="987425" cy="987425"/>
          </a:xfrm>
        </p:grpSpPr>
        <p:sp>
          <p:nvSpPr>
            <p:cNvPr id="51" name="Freeform 8"/>
            <p:cNvSpPr>
              <a:spLocks/>
            </p:cNvSpPr>
            <p:nvPr/>
          </p:nvSpPr>
          <p:spPr bwMode="auto">
            <a:xfrm>
              <a:off x="4308475" y="2452688"/>
              <a:ext cx="987425" cy="987425"/>
            </a:xfrm>
            <a:custGeom>
              <a:avLst/>
              <a:gdLst>
                <a:gd name="T0" fmla="*/ 691 w 1112"/>
                <a:gd name="T1" fmla="*/ 75 h 1112"/>
                <a:gd name="T2" fmla="*/ 1037 w 1112"/>
                <a:gd name="T3" fmla="*/ 691 h 1112"/>
                <a:gd name="T4" fmla="*/ 421 w 1112"/>
                <a:gd name="T5" fmla="*/ 1038 h 1112"/>
                <a:gd name="T6" fmla="*/ 74 w 1112"/>
                <a:gd name="T7" fmla="*/ 421 h 1112"/>
                <a:gd name="T8" fmla="*/ 691 w 1112"/>
                <a:gd name="T9" fmla="*/ 75 h 1112"/>
              </a:gdLst>
              <a:ahLst/>
              <a:cxnLst>
                <a:cxn ang="0">
                  <a:pos x="T0" y="T1"/>
                </a:cxn>
                <a:cxn ang="0">
                  <a:pos x="T2" y="T3"/>
                </a:cxn>
                <a:cxn ang="0">
                  <a:pos x="T4" y="T5"/>
                </a:cxn>
                <a:cxn ang="0">
                  <a:pos x="T6" y="T7"/>
                </a:cxn>
                <a:cxn ang="0">
                  <a:pos x="T8" y="T9"/>
                </a:cxn>
              </a:cxnLst>
              <a:rect l="0" t="0" r="r" b="b"/>
              <a:pathLst>
                <a:path w="1112" h="1112">
                  <a:moveTo>
                    <a:pt x="691" y="75"/>
                  </a:moveTo>
                  <a:cubicBezTo>
                    <a:pt x="956" y="149"/>
                    <a:pt x="1112" y="425"/>
                    <a:pt x="1037" y="691"/>
                  </a:cubicBezTo>
                  <a:cubicBezTo>
                    <a:pt x="963" y="957"/>
                    <a:pt x="687" y="1112"/>
                    <a:pt x="421" y="1038"/>
                  </a:cubicBezTo>
                  <a:cubicBezTo>
                    <a:pt x="155" y="963"/>
                    <a:pt x="0" y="687"/>
                    <a:pt x="74" y="421"/>
                  </a:cubicBezTo>
                  <a:cubicBezTo>
                    <a:pt x="149" y="156"/>
                    <a:pt x="425" y="0"/>
                    <a:pt x="691"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2" name="TextBox 51"/>
            <p:cNvSpPr txBox="1"/>
            <p:nvPr/>
          </p:nvSpPr>
          <p:spPr>
            <a:xfrm>
              <a:off x="4335135" y="2625971"/>
              <a:ext cx="941695" cy="646331"/>
            </a:xfrm>
            <a:prstGeom prst="rect">
              <a:avLst/>
            </a:prstGeom>
            <a:noFill/>
          </p:spPr>
          <p:txBody>
            <a:bodyPr wrap="square" rtlCol="0">
              <a:spAutoFit/>
            </a:bodyPr>
            <a:lstStyle/>
            <a:p>
              <a:pPr algn="ctr"/>
              <a:r>
                <a:rPr lang="zh-CN" altLang="en-US" dirty="0" smtClean="0">
                  <a:solidFill>
                    <a:schemeClr val="accent2"/>
                  </a:solidFill>
                  <a:latin typeface="+mn-ea"/>
                  <a:ea typeface="+mn-ea"/>
                </a:rPr>
                <a:t>专家点评系统</a:t>
              </a:r>
              <a:endParaRPr lang="zh-CN" altLang="en-US" dirty="0">
                <a:solidFill>
                  <a:schemeClr val="accent2"/>
                </a:solidFill>
                <a:latin typeface="+mn-ea"/>
                <a:ea typeface="+mn-ea"/>
              </a:endParaRPr>
            </a:p>
          </p:txBody>
        </p:sp>
      </p:grpSp>
      <p:grpSp>
        <p:nvGrpSpPr>
          <p:cNvPr id="53" name="组合 52"/>
          <p:cNvGrpSpPr/>
          <p:nvPr/>
        </p:nvGrpSpPr>
        <p:grpSpPr>
          <a:xfrm>
            <a:off x="3809428" y="3904914"/>
            <a:ext cx="976313" cy="977900"/>
            <a:chOff x="3546475" y="3206751"/>
            <a:chExt cx="976313" cy="977900"/>
          </a:xfrm>
        </p:grpSpPr>
        <p:sp>
          <p:nvSpPr>
            <p:cNvPr id="54" name="Freeform 9"/>
            <p:cNvSpPr>
              <a:spLocks/>
            </p:cNvSpPr>
            <p:nvPr/>
          </p:nvSpPr>
          <p:spPr bwMode="auto">
            <a:xfrm>
              <a:off x="3546475" y="3206751"/>
              <a:ext cx="976313" cy="977900"/>
            </a:xfrm>
            <a:custGeom>
              <a:avLst/>
              <a:gdLst>
                <a:gd name="T0" fmla="*/ 908 w 1101"/>
                <a:gd name="T1" fmla="*/ 201 h 1101"/>
                <a:gd name="T2" fmla="*/ 900 w 1101"/>
                <a:gd name="T3" fmla="*/ 908 h 1101"/>
                <a:gd name="T4" fmla="*/ 193 w 1101"/>
                <a:gd name="T5" fmla="*/ 900 h 1101"/>
                <a:gd name="T6" fmla="*/ 201 w 1101"/>
                <a:gd name="T7" fmla="*/ 193 h 1101"/>
                <a:gd name="T8" fmla="*/ 908 w 1101"/>
                <a:gd name="T9" fmla="*/ 201 h 1101"/>
              </a:gdLst>
              <a:ahLst/>
              <a:cxnLst>
                <a:cxn ang="0">
                  <a:pos x="T0" y="T1"/>
                </a:cxn>
                <a:cxn ang="0">
                  <a:pos x="T2" y="T3"/>
                </a:cxn>
                <a:cxn ang="0">
                  <a:pos x="T4" y="T5"/>
                </a:cxn>
                <a:cxn ang="0">
                  <a:pos x="T6" y="T7"/>
                </a:cxn>
                <a:cxn ang="0">
                  <a:pos x="T8" y="T9"/>
                </a:cxn>
              </a:cxnLst>
              <a:rect l="0" t="0" r="r" b="b"/>
              <a:pathLst>
                <a:path w="1101" h="1101">
                  <a:moveTo>
                    <a:pt x="908" y="201"/>
                  </a:moveTo>
                  <a:cubicBezTo>
                    <a:pt x="1101" y="398"/>
                    <a:pt x="1097" y="715"/>
                    <a:pt x="900" y="908"/>
                  </a:cubicBezTo>
                  <a:cubicBezTo>
                    <a:pt x="703" y="1101"/>
                    <a:pt x="386" y="1098"/>
                    <a:pt x="193" y="900"/>
                  </a:cubicBezTo>
                  <a:cubicBezTo>
                    <a:pt x="0" y="703"/>
                    <a:pt x="3" y="386"/>
                    <a:pt x="201" y="193"/>
                  </a:cubicBezTo>
                  <a:cubicBezTo>
                    <a:pt x="398" y="0"/>
                    <a:pt x="715" y="4"/>
                    <a:pt x="908" y="20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7" name="TextBox 56"/>
            <p:cNvSpPr txBox="1"/>
            <p:nvPr/>
          </p:nvSpPr>
          <p:spPr>
            <a:xfrm>
              <a:off x="3594228" y="3396997"/>
              <a:ext cx="910969" cy="646331"/>
            </a:xfrm>
            <a:prstGeom prst="rect">
              <a:avLst/>
            </a:prstGeom>
            <a:noFill/>
          </p:spPr>
          <p:txBody>
            <a:bodyPr wrap="square" rtlCol="0">
              <a:spAutoFit/>
            </a:bodyPr>
            <a:lstStyle/>
            <a:p>
              <a:pPr algn="ctr"/>
              <a:r>
                <a:rPr lang="zh-CN" altLang="en-US" dirty="0" smtClean="0">
                  <a:solidFill>
                    <a:schemeClr val="accent2"/>
                  </a:solidFill>
                  <a:latin typeface="+mn-ea"/>
                  <a:ea typeface="+mn-ea"/>
                </a:rPr>
                <a:t>效果展示系统</a:t>
              </a:r>
              <a:endParaRPr lang="zh-CN" altLang="en-US" dirty="0">
                <a:solidFill>
                  <a:schemeClr val="accent2"/>
                </a:solidFill>
                <a:latin typeface="+mn-ea"/>
                <a:ea typeface="+mn-ea"/>
              </a:endParaRPr>
            </a:p>
          </p:txBody>
        </p:sp>
      </p:grpSp>
      <p:grpSp>
        <p:nvGrpSpPr>
          <p:cNvPr id="58" name="组合 57"/>
          <p:cNvGrpSpPr/>
          <p:nvPr/>
        </p:nvGrpSpPr>
        <p:grpSpPr>
          <a:xfrm>
            <a:off x="2768028" y="4168439"/>
            <a:ext cx="981075" cy="981075"/>
            <a:chOff x="2505075" y="3470276"/>
            <a:chExt cx="981075" cy="981075"/>
          </a:xfrm>
        </p:grpSpPr>
        <p:sp>
          <p:nvSpPr>
            <p:cNvPr id="59" name="Freeform 10"/>
            <p:cNvSpPr>
              <a:spLocks/>
            </p:cNvSpPr>
            <p:nvPr/>
          </p:nvSpPr>
          <p:spPr bwMode="auto">
            <a:xfrm>
              <a:off x="2505075" y="3470276"/>
              <a:ext cx="981075" cy="981075"/>
            </a:xfrm>
            <a:custGeom>
              <a:avLst/>
              <a:gdLst>
                <a:gd name="T0" fmla="*/ 1037 w 1105"/>
                <a:gd name="T1" fmla="*/ 429 h 1106"/>
                <a:gd name="T2" fmla="*/ 676 w 1105"/>
                <a:gd name="T3" fmla="*/ 1037 h 1106"/>
                <a:gd name="T4" fmla="*/ 68 w 1105"/>
                <a:gd name="T5" fmla="*/ 677 h 1106"/>
                <a:gd name="T6" fmla="*/ 428 w 1105"/>
                <a:gd name="T7" fmla="*/ 68 h 1106"/>
                <a:gd name="T8" fmla="*/ 1037 w 1105"/>
                <a:gd name="T9" fmla="*/ 429 h 1106"/>
              </a:gdLst>
              <a:ahLst/>
              <a:cxnLst>
                <a:cxn ang="0">
                  <a:pos x="T0" y="T1"/>
                </a:cxn>
                <a:cxn ang="0">
                  <a:pos x="T2" y="T3"/>
                </a:cxn>
                <a:cxn ang="0">
                  <a:pos x="T4" y="T5"/>
                </a:cxn>
                <a:cxn ang="0">
                  <a:pos x="T6" y="T7"/>
                </a:cxn>
                <a:cxn ang="0">
                  <a:pos x="T8" y="T9"/>
                </a:cxn>
              </a:cxnLst>
              <a:rect l="0" t="0" r="r" b="b"/>
              <a:pathLst>
                <a:path w="1105" h="1106">
                  <a:moveTo>
                    <a:pt x="1037" y="429"/>
                  </a:moveTo>
                  <a:cubicBezTo>
                    <a:pt x="1105" y="696"/>
                    <a:pt x="944" y="969"/>
                    <a:pt x="676" y="1037"/>
                  </a:cubicBezTo>
                  <a:cubicBezTo>
                    <a:pt x="409" y="1106"/>
                    <a:pt x="137" y="944"/>
                    <a:pt x="68" y="677"/>
                  </a:cubicBezTo>
                  <a:cubicBezTo>
                    <a:pt x="0" y="409"/>
                    <a:pt x="161" y="137"/>
                    <a:pt x="428" y="68"/>
                  </a:cubicBezTo>
                  <a:cubicBezTo>
                    <a:pt x="696" y="0"/>
                    <a:pt x="968" y="161"/>
                    <a:pt x="1037" y="42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0" name="TextBox 59"/>
            <p:cNvSpPr txBox="1"/>
            <p:nvPr/>
          </p:nvSpPr>
          <p:spPr>
            <a:xfrm>
              <a:off x="2539069" y="3635581"/>
              <a:ext cx="886843" cy="584775"/>
            </a:xfrm>
            <a:prstGeom prst="rect">
              <a:avLst/>
            </a:prstGeom>
            <a:noFill/>
          </p:spPr>
          <p:txBody>
            <a:bodyPr wrap="square" rtlCol="0">
              <a:spAutoFit/>
            </a:bodyPr>
            <a:lstStyle/>
            <a:p>
              <a:pPr algn="ctr"/>
              <a:r>
                <a:rPr lang="zh-CN" altLang="en-US" sz="1600" dirty="0" smtClean="0">
                  <a:solidFill>
                    <a:schemeClr val="accent2"/>
                  </a:solidFill>
                  <a:latin typeface="+mn-ea"/>
                  <a:ea typeface="+mn-ea"/>
                </a:rPr>
                <a:t>在线量体系统</a:t>
              </a:r>
              <a:endParaRPr lang="zh-CN" altLang="en-US" sz="1600" dirty="0">
                <a:solidFill>
                  <a:schemeClr val="accent2"/>
                </a:solidFill>
                <a:latin typeface="+mn-ea"/>
                <a:ea typeface="+mn-ea"/>
              </a:endParaRPr>
            </a:p>
          </p:txBody>
        </p:sp>
      </p:grpSp>
      <p:grpSp>
        <p:nvGrpSpPr>
          <p:cNvPr id="61" name="组合 60"/>
          <p:cNvGrpSpPr/>
          <p:nvPr/>
        </p:nvGrpSpPr>
        <p:grpSpPr>
          <a:xfrm>
            <a:off x="1732978" y="3876339"/>
            <a:ext cx="987425" cy="985838"/>
            <a:chOff x="1470025" y="3178176"/>
            <a:chExt cx="987425" cy="985838"/>
          </a:xfrm>
        </p:grpSpPr>
        <p:sp>
          <p:nvSpPr>
            <p:cNvPr id="62" name="Freeform 11"/>
            <p:cNvSpPr>
              <a:spLocks/>
            </p:cNvSpPr>
            <p:nvPr/>
          </p:nvSpPr>
          <p:spPr bwMode="auto">
            <a:xfrm>
              <a:off x="1470025" y="3178176"/>
              <a:ext cx="987425" cy="985838"/>
            </a:xfrm>
            <a:custGeom>
              <a:avLst/>
              <a:gdLst>
                <a:gd name="T0" fmla="*/ 1037 w 1112"/>
                <a:gd name="T1" fmla="*/ 691 h 1112"/>
                <a:gd name="T2" fmla="*/ 421 w 1112"/>
                <a:gd name="T3" fmla="*/ 1038 h 1112"/>
                <a:gd name="T4" fmla="*/ 74 w 1112"/>
                <a:gd name="T5" fmla="*/ 422 h 1112"/>
                <a:gd name="T6" fmla="*/ 691 w 1112"/>
                <a:gd name="T7" fmla="*/ 75 h 1112"/>
                <a:gd name="T8" fmla="*/ 1037 w 1112"/>
                <a:gd name="T9" fmla="*/ 691 h 1112"/>
              </a:gdLst>
              <a:ahLst/>
              <a:cxnLst>
                <a:cxn ang="0">
                  <a:pos x="T0" y="T1"/>
                </a:cxn>
                <a:cxn ang="0">
                  <a:pos x="T2" y="T3"/>
                </a:cxn>
                <a:cxn ang="0">
                  <a:pos x="T4" y="T5"/>
                </a:cxn>
                <a:cxn ang="0">
                  <a:pos x="T6" y="T7"/>
                </a:cxn>
                <a:cxn ang="0">
                  <a:pos x="T8" y="T9"/>
                </a:cxn>
              </a:cxnLst>
              <a:rect l="0" t="0" r="r" b="b"/>
              <a:pathLst>
                <a:path w="1112" h="1112">
                  <a:moveTo>
                    <a:pt x="1037" y="691"/>
                  </a:moveTo>
                  <a:cubicBezTo>
                    <a:pt x="963" y="957"/>
                    <a:pt x="687" y="1112"/>
                    <a:pt x="421" y="1038"/>
                  </a:cubicBezTo>
                  <a:cubicBezTo>
                    <a:pt x="155" y="964"/>
                    <a:pt x="0" y="688"/>
                    <a:pt x="74" y="422"/>
                  </a:cubicBezTo>
                  <a:cubicBezTo>
                    <a:pt x="149" y="156"/>
                    <a:pt x="425" y="0"/>
                    <a:pt x="691" y="75"/>
                  </a:cubicBezTo>
                  <a:cubicBezTo>
                    <a:pt x="956" y="149"/>
                    <a:pt x="1112" y="425"/>
                    <a:pt x="1037" y="69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3" name="TextBox 62"/>
            <p:cNvSpPr txBox="1"/>
            <p:nvPr/>
          </p:nvSpPr>
          <p:spPr>
            <a:xfrm>
              <a:off x="1583827" y="3255596"/>
              <a:ext cx="741110" cy="830997"/>
            </a:xfrm>
            <a:prstGeom prst="rect">
              <a:avLst/>
            </a:prstGeom>
            <a:noFill/>
          </p:spPr>
          <p:txBody>
            <a:bodyPr wrap="square" rtlCol="0">
              <a:spAutoFit/>
            </a:bodyPr>
            <a:lstStyle/>
            <a:p>
              <a:pPr algn="ctr"/>
              <a:r>
                <a:rPr lang="zh-CN" altLang="en-US" sz="1600" dirty="0" smtClean="0">
                  <a:solidFill>
                    <a:schemeClr val="accent2"/>
                  </a:solidFill>
                  <a:latin typeface="+mn-ea"/>
                  <a:ea typeface="+mn-ea"/>
                </a:rPr>
                <a:t>款式设计系统</a:t>
              </a:r>
              <a:endParaRPr lang="zh-CN" altLang="en-US" sz="1600" dirty="0">
                <a:solidFill>
                  <a:schemeClr val="accent2"/>
                </a:solidFill>
                <a:latin typeface="+mn-ea"/>
                <a:ea typeface="+mn-ea"/>
              </a:endParaRPr>
            </a:p>
          </p:txBody>
        </p:sp>
      </p:grpSp>
      <p:grpSp>
        <p:nvGrpSpPr>
          <p:cNvPr id="64" name="组合 63"/>
          <p:cNvGrpSpPr/>
          <p:nvPr/>
        </p:nvGrpSpPr>
        <p:grpSpPr>
          <a:xfrm>
            <a:off x="988441" y="3114339"/>
            <a:ext cx="977900" cy="977900"/>
            <a:chOff x="725488" y="2416176"/>
            <a:chExt cx="977900" cy="977900"/>
          </a:xfrm>
        </p:grpSpPr>
        <p:sp>
          <p:nvSpPr>
            <p:cNvPr id="65" name="Freeform 12"/>
            <p:cNvSpPr>
              <a:spLocks/>
            </p:cNvSpPr>
            <p:nvPr/>
          </p:nvSpPr>
          <p:spPr bwMode="auto">
            <a:xfrm>
              <a:off x="725488" y="2416176"/>
              <a:ext cx="977900" cy="977900"/>
            </a:xfrm>
            <a:custGeom>
              <a:avLst/>
              <a:gdLst>
                <a:gd name="T0" fmla="*/ 900 w 1101"/>
                <a:gd name="T1" fmla="*/ 908 h 1102"/>
                <a:gd name="T2" fmla="*/ 193 w 1101"/>
                <a:gd name="T3" fmla="*/ 901 h 1102"/>
                <a:gd name="T4" fmla="*/ 201 w 1101"/>
                <a:gd name="T5" fmla="*/ 193 h 1102"/>
                <a:gd name="T6" fmla="*/ 908 w 1101"/>
                <a:gd name="T7" fmla="*/ 201 h 1102"/>
                <a:gd name="T8" fmla="*/ 900 w 1101"/>
                <a:gd name="T9" fmla="*/ 908 h 1102"/>
              </a:gdLst>
              <a:ahLst/>
              <a:cxnLst>
                <a:cxn ang="0">
                  <a:pos x="T0" y="T1"/>
                </a:cxn>
                <a:cxn ang="0">
                  <a:pos x="T2" y="T3"/>
                </a:cxn>
                <a:cxn ang="0">
                  <a:pos x="T4" y="T5"/>
                </a:cxn>
                <a:cxn ang="0">
                  <a:pos x="T6" y="T7"/>
                </a:cxn>
                <a:cxn ang="0">
                  <a:pos x="T8" y="T9"/>
                </a:cxn>
              </a:cxnLst>
              <a:rect l="0" t="0" r="r" b="b"/>
              <a:pathLst>
                <a:path w="1101" h="1102">
                  <a:moveTo>
                    <a:pt x="900" y="908"/>
                  </a:moveTo>
                  <a:cubicBezTo>
                    <a:pt x="702" y="1102"/>
                    <a:pt x="386" y="1098"/>
                    <a:pt x="193" y="901"/>
                  </a:cubicBezTo>
                  <a:cubicBezTo>
                    <a:pt x="0" y="703"/>
                    <a:pt x="3" y="387"/>
                    <a:pt x="201" y="193"/>
                  </a:cubicBezTo>
                  <a:cubicBezTo>
                    <a:pt x="398" y="0"/>
                    <a:pt x="715" y="4"/>
                    <a:pt x="908" y="201"/>
                  </a:cubicBezTo>
                  <a:cubicBezTo>
                    <a:pt x="1101" y="399"/>
                    <a:pt x="1097" y="715"/>
                    <a:pt x="900" y="9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6" name="TextBox 65"/>
            <p:cNvSpPr txBox="1"/>
            <p:nvPr/>
          </p:nvSpPr>
          <p:spPr>
            <a:xfrm>
              <a:off x="828183" y="2495551"/>
              <a:ext cx="765000" cy="830997"/>
            </a:xfrm>
            <a:prstGeom prst="rect">
              <a:avLst/>
            </a:prstGeom>
            <a:noFill/>
          </p:spPr>
          <p:txBody>
            <a:bodyPr wrap="square" rtlCol="0">
              <a:spAutoFit/>
            </a:bodyPr>
            <a:lstStyle/>
            <a:p>
              <a:pPr algn="ctr"/>
              <a:r>
                <a:rPr lang="en-US" altLang="zh-CN" sz="1600" dirty="0" smtClean="0">
                  <a:solidFill>
                    <a:schemeClr val="accent2"/>
                  </a:solidFill>
                  <a:latin typeface="+mn-ea"/>
                  <a:ea typeface="+mn-ea"/>
                </a:rPr>
                <a:t>8+1</a:t>
              </a:r>
              <a:r>
                <a:rPr lang="zh-CN" altLang="en-US" sz="1600" dirty="0" smtClean="0">
                  <a:solidFill>
                    <a:schemeClr val="accent2"/>
                  </a:solidFill>
                  <a:latin typeface="+mn-ea"/>
                  <a:ea typeface="+mn-ea"/>
                </a:rPr>
                <a:t>定制平台</a:t>
              </a:r>
              <a:endParaRPr lang="zh-CN" altLang="en-US" sz="1600" dirty="0">
                <a:solidFill>
                  <a:schemeClr val="accent2"/>
                </a:solidFill>
                <a:latin typeface="+mn-ea"/>
                <a:ea typeface="+mn-ea"/>
              </a:endParaRPr>
            </a:p>
          </p:txBody>
        </p:sp>
      </p:grpSp>
      <p:grpSp>
        <p:nvGrpSpPr>
          <p:cNvPr id="67" name="组合 66"/>
          <p:cNvGrpSpPr/>
          <p:nvPr/>
        </p:nvGrpSpPr>
        <p:grpSpPr>
          <a:xfrm>
            <a:off x="720153" y="2072939"/>
            <a:ext cx="982663" cy="981075"/>
            <a:chOff x="457200" y="1374776"/>
            <a:chExt cx="982663" cy="981075"/>
          </a:xfrm>
        </p:grpSpPr>
        <p:sp>
          <p:nvSpPr>
            <p:cNvPr id="68" name="Freeform 13"/>
            <p:cNvSpPr>
              <a:spLocks/>
            </p:cNvSpPr>
            <p:nvPr/>
          </p:nvSpPr>
          <p:spPr bwMode="auto">
            <a:xfrm>
              <a:off x="457200" y="1374776"/>
              <a:ext cx="982663" cy="981075"/>
            </a:xfrm>
            <a:custGeom>
              <a:avLst/>
              <a:gdLst>
                <a:gd name="T0" fmla="*/ 677 w 1106"/>
                <a:gd name="T1" fmla="*/ 1037 h 1106"/>
                <a:gd name="T2" fmla="*/ 69 w 1106"/>
                <a:gd name="T3" fmla="*/ 677 h 1106"/>
                <a:gd name="T4" fmla="*/ 429 w 1106"/>
                <a:gd name="T5" fmla="*/ 69 h 1106"/>
                <a:gd name="T6" fmla="*/ 1037 w 1106"/>
                <a:gd name="T7" fmla="*/ 429 h 1106"/>
                <a:gd name="T8" fmla="*/ 677 w 1106"/>
                <a:gd name="T9" fmla="*/ 1037 h 1106"/>
              </a:gdLst>
              <a:ahLst/>
              <a:cxnLst>
                <a:cxn ang="0">
                  <a:pos x="T0" y="T1"/>
                </a:cxn>
                <a:cxn ang="0">
                  <a:pos x="T2" y="T3"/>
                </a:cxn>
                <a:cxn ang="0">
                  <a:pos x="T4" y="T5"/>
                </a:cxn>
                <a:cxn ang="0">
                  <a:pos x="T6" y="T7"/>
                </a:cxn>
                <a:cxn ang="0">
                  <a:pos x="T8" y="T9"/>
                </a:cxn>
              </a:cxnLst>
              <a:rect l="0" t="0" r="r" b="b"/>
              <a:pathLst>
                <a:path w="1106" h="1106">
                  <a:moveTo>
                    <a:pt x="677" y="1037"/>
                  </a:moveTo>
                  <a:cubicBezTo>
                    <a:pt x="410" y="1106"/>
                    <a:pt x="137" y="945"/>
                    <a:pt x="69" y="677"/>
                  </a:cubicBezTo>
                  <a:cubicBezTo>
                    <a:pt x="0" y="410"/>
                    <a:pt x="162" y="137"/>
                    <a:pt x="429" y="69"/>
                  </a:cubicBezTo>
                  <a:cubicBezTo>
                    <a:pt x="697" y="0"/>
                    <a:pt x="969" y="162"/>
                    <a:pt x="1037" y="429"/>
                  </a:cubicBezTo>
                  <a:cubicBezTo>
                    <a:pt x="1106" y="696"/>
                    <a:pt x="945" y="969"/>
                    <a:pt x="677" y="10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9" name="TextBox 68"/>
            <p:cNvSpPr txBox="1"/>
            <p:nvPr/>
          </p:nvSpPr>
          <p:spPr>
            <a:xfrm>
              <a:off x="574090" y="1552431"/>
              <a:ext cx="748881" cy="523220"/>
            </a:xfrm>
            <a:prstGeom prst="rect">
              <a:avLst/>
            </a:prstGeom>
            <a:noFill/>
          </p:spPr>
          <p:txBody>
            <a:bodyPr wrap="square" rtlCol="0">
              <a:spAutoFit/>
            </a:bodyPr>
            <a:lstStyle/>
            <a:p>
              <a:pPr algn="ctr"/>
              <a:r>
                <a:rPr lang="en-US" altLang="zh-CN" sz="1400" dirty="0" smtClean="0">
                  <a:solidFill>
                    <a:schemeClr val="accent2"/>
                  </a:solidFill>
                  <a:latin typeface="+mn-ea"/>
                  <a:ea typeface="+mn-ea"/>
                </a:rPr>
                <a:t>CAD</a:t>
              </a:r>
              <a:r>
                <a:rPr lang="zh-CN" altLang="en-US" sz="1400" dirty="0" smtClean="0">
                  <a:solidFill>
                    <a:schemeClr val="accent2"/>
                  </a:solidFill>
                  <a:latin typeface="+mn-ea"/>
                  <a:ea typeface="+mn-ea"/>
                </a:rPr>
                <a:t>定制系统</a:t>
              </a:r>
              <a:endParaRPr lang="zh-CN" altLang="en-US" sz="1400" dirty="0">
                <a:solidFill>
                  <a:schemeClr val="accent2"/>
                </a:solidFill>
                <a:latin typeface="+mn-ea"/>
                <a:ea typeface="+mn-ea"/>
              </a:endParaRPr>
            </a:p>
          </p:txBody>
        </p:sp>
      </p:grpSp>
      <p:sp>
        <p:nvSpPr>
          <p:cNvPr id="74" name="Freeform 20"/>
          <p:cNvSpPr>
            <a:spLocks/>
          </p:cNvSpPr>
          <p:nvPr/>
        </p:nvSpPr>
        <p:spPr bwMode="auto">
          <a:xfrm rot="19596842">
            <a:off x="4297835" y="1777143"/>
            <a:ext cx="298450" cy="344488"/>
          </a:xfrm>
          <a:custGeom>
            <a:avLst/>
            <a:gdLst>
              <a:gd name="T0" fmla="*/ 336 w 336"/>
              <a:gd name="T1" fmla="*/ 194 h 388"/>
              <a:gd name="T2" fmla="*/ 168 w 336"/>
              <a:gd name="T3" fmla="*/ 291 h 388"/>
              <a:gd name="T4" fmla="*/ 0 w 336"/>
              <a:gd name="T5" fmla="*/ 388 h 388"/>
              <a:gd name="T6" fmla="*/ 0 w 336"/>
              <a:gd name="T7" fmla="*/ 194 h 388"/>
              <a:gd name="T8" fmla="*/ 0 w 336"/>
              <a:gd name="T9" fmla="*/ 0 h 388"/>
              <a:gd name="T10" fmla="*/ 168 w 336"/>
              <a:gd name="T11" fmla="*/ 97 h 388"/>
              <a:gd name="T12" fmla="*/ 336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194"/>
                </a:moveTo>
                <a:lnTo>
                  <a:pt x="168" y="291"/>
                </a:lnTo>
                <a:lnTo>
                  <a:pt x="0" y="388"/>
                </a:lnTo>
                <a:lnTo>
                  <a:pt x="0" y="194"/>
                </a:lnTo>
                <a:lnTo>
                  <a:pt x="0" y="0"/>
                </a:lnTo>
                <a:lnTo>
                  <a:pt x="168" y="97"/>
                </a:lnTo>
                <a:lnTo>
                  <a:pt x="336"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grpSp>
        <p:nvGrpSpPr>
          <p:cNvPr id="75" name="组合 74"/>
          <p:cNvGrpSpPr/>
          <p:nvPr/>
        </p:nvGrpSpPr>
        <p:grpSpPr>
          <a:xfrm>
            <a:off x="4509516" y="1142663"/>
            <a:ext cx="981075" cy="979488"/>
            <a:chOff x="4600575" y="1423988"/>
            <a:chExt cx="981075" cy="979488"/>
          </a:xfrm>
        </p:grpSpPr>
        <p:sp>
          <p:nvSpPr>
            <p:cNvPr id="76" name="Freeform 7"/>
            <p:cNvSpPr>
              <a:spLocks/>
            </p:cNvSpPr>
            <p:nvPr/>
          </p:nvSpPr>
          <p:spPr bwMode="auto">
            <a:xfrm>
              <a:off x="4600575" y="1423988"/>
              <a:ext cx="981075" cy="979488"/>
            </a:xfrm>
            <a:custGeom>
              <a:avLst/>
              <a:gdLst>
                <a:gd name="T0" fmla="*/ 429 w 1106"/>
                <a:gd name="T1" fmla="*/ 68 h 1105"/>
                <a:gd name="T2" fmla="*/ 1038 w 1106"/>
                <a:gd name="T3" fmla="*/ 429 h 1105"/>
                <a:gd name="T4" fmla="*/ 677 w 1106"/>
                <a:gd name="T5" fmla="*/ 1037 h 1105"/>
                <a:gd name="T6" fmla="*/ 69 w 1106"/>
                <a:gd name="T7" fmla="*/ 677 h 1105"/>
                <a:gd name="T8" fmla="*/ 429 w 1106"/>
                <a:gd name="T9" fmla="*/ 68 h 1105"/>
              </a:gdLst>
              <a:ahLst/>
              <a:cxnLst>
                <a:cxn ang="0">
                  <a:pos x="T0" y="T1"/>
                </a:cxn>
                <a:cxn ang="0">
                  <a:pos x="T2" y="T3"/>
                </a:cxn>
                <a:cxn ang="0">
                  <a:pos x="T4" y="T5"/>
                </a:cxn>
                <a:cxn ang="0">
                  <a:pos x="T6" y="T7"/>
                </a:cxn>
                <a:cxn ang="0">
                  <a:pos x="T8" y="T9"/>
                </a:cxn>
              </a:cxnLst>
              <a:rect l="0" t="0" r="r" b="b"/>
              <a:pathLst>
                <a:path w="1106" h="1105">
                  <a:moveTo>
                    <a:pt x="429" y="68"/>
                  </a:moveTo>
                  <a:cubicBezTo>
                    <a:pt x="697" y="0"/>
                    <a:pt x="969" y="161"/>
                    <a:pt x="1038" y="429"/>
                  </a:cubicBezTo>
                  <a:cubicBezTo>
                    <a:pt x="1106" y="696"/>
                    <a:pt x="945" y="968"/>
                    <a:pt x="677" y="1037"/>
                  </a:cubicBezTo>
                  <a:cubicBezTo>
                    <a:pt x="410" y="1105"/>
                    <a:pt x="137" y="944"/>
                    <a:pt x="69" y="677"/>
                  </a:cubicBezTo>
                  <a:cubicBezTo>
                    <a:pt x="0" y="409"/>
                    <a:pt x="162" y="137"/>
                    <a:pt x="429" y="68"/>
                  </a:cubicBezTo>
                  <a:close/>
                </a:path>
              </a:pathLst>
            </a:custGeom>
            <a:ln>
              <a:noFill/>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77" name="TextBox 76"/>
            <p:cNvSpPr txBox="1"/>
            <p:nvPr/>
          </p:nvSpPr>
          <p:spPr>
            <a:xfrm>
              <a:off x="4680228" y="1524854"/>
              <a:ext cx="773141" cy="830997"/>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zh-CN" altLang="en-US" sz="1600" dirty="0" smtClean="0">
                  <a:solidFill>
                    <a:schemeClr val="accent2"/>
                  </a:solidFill>
                  <a:latin typeface="+mn-ea"/>
                  <a:ea typeface="+mn-ea"/>
                </a:rPr>
                <a:t>门店管理系统</a:t>
              </a:r>
              <a:endParaRPr lang="zh-CN" altLang="en-US" sz="1600" dirty="0">
                <a:solidFill>
                  <a:schemeClr val="accent2"/>
                </a:solidFill>
                <a:latin typeface="+mn-ea"/>
                <a:ea typeface="+mn-ea"/>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81" y="1410057"/>
            <a:ext cx="5801374" cy="3551438"/>
          </a:xfrm>
          <a:prstGeom prst="rect">
            <a:avLst/>
          </a:prstGeom>
        </p:spPr>
      </p:pic>
    </p:spTree>
    <p:extLst>
      <p:ext uri="{BB962C8B-B14F-4D97-AF65-F5344CB8AC3E}">
        <p14:creationId xmlns:p14="http://schemas.microsoft.com/office/powerpoint/2010/main" val="2860134495"/>
      </p:ext>
    </p:extLst>
  </p:cSld>
  <p:clrMapOvr>
    <a:masterClrMapping/>
  </p:clrMapOvr>
  <mc:AlternateContent xmlns:mc="http://schemas.openxmlformats.org/markup-compatibility/2006" xmlns:p14="http://schemas.microsoft.com/office/powerpoint/2010/main">
    <mc:Choice Requires="p14">
      <p:transition spd="slow" p14:dur="800" advTm="7573">
        <p14:prism isInverted="1"/>
      </p:transition>
    </mc:Choice>
    <mc:Fallback xmlns="">
      <p:transition spd="slow" advTm="75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heel(1)">
                                      <p:cBhvr>
                                        <p:cTn id="15" dur="2000"/>
                                        <p:tgtEl>
                                          <p:spTgt spid="44"/>
                                        </p:tgtEl>
                                      </p:cBhvr>
                                    </p:animEffect>
                                  </p:childTnLst>
                                </p:cTn>
                              </p:par>
                            </p:childTnLst>
                          </p:cTn>
                        </p:par>
                        <p:par>
                          <p:cTn id="16" fill="hold">
                            <p:stCondLst>
                              <p:cond delay="272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63" presetClass="path" presetSubtype="0" accel="50000" decel="50000" fill="hold" grpId="1" nodeType="withEffect">
                                  <p:stCondLst>
                                    <p:cond delay="0"/>
                                  </p:stCondLst>
                                  <p:childTnLst>
                                    <p:animMotion origin="layout" path="M 4.31378E-6 -1.85185E-6 L 0.10732 -1.85185E-6 " pathEditMode="relative" rAng="0" ptsTypes="AA">
                                      <p:cBhvr>
                                        <p:cTn id="20" dur="300" spd="-100000" fill="hold"/>
                                        <p:tgtEl>
                                          <p:spTgt spid="37"/>
                                        </p:tgtEl>
                                        <p:attrNameLst>
                                          <p:attrName>ppt_x</p:attrName>
                                          <p:attrName>ppt_y</p:attrName>
                                        </p:attrNameLst>
                                      </p:cBhvr>
                                      <p:rCtr x="5360" y="0"/>
                                    </p:animMotion>
                                  </p:childTnLst>
                                </p:cTn>
                              </p:par>
                              <p:par>
                                <p:cTn id="21" presetID="1" presetClass="entr" presetSubtype="0" fill="hold" grpId="0" nodeType="withEffect">
                                  <p:stCondLst>
                                    <p:cond delay="100"/>
                                  </p:stCondLst>
                                  <p:childTnLst>
                                    <p:set>
                                      <p:cBhvr>
                                        <p:cTn id="22" dur="1" fill="hold">
                                          <p:stCondLst>
                                            <p:cond delay="0"/>
                                          </p:stCondLst>
                                        </p:cTn>
                                        <p:tgtEl>
                                          <p:spTgt spid="38"/>
                                        </p:tgtEl>
                                        <p:attrNameLst>
                                          <p:attrName>style.visibility</p:attrName>
                                        </p:attrNameLst>
                                      </p:cBhvr>
                                      <p:to>
                                        <p:strVal val="visible"/>
                                      </p:to>
                                    </p:set>
                                  </p:childTnLst>
                                </p:cTn>
                              </p:par>
                              <p:par>
                                <p:cTn id="23" presetID="63" presetClass="path" presetSubtype="0" accel="50000" decel="50000" fill="hold" grpId="1" nodeType="withEffect">
                                  <p:stCondLst>
                                    <p:cond delay="100"/>
                                  </p:stCondLst>
                                  <p:childTnLst>
                                    <p:animMotion origin="layout" path="M 1.20853E-6 1.11111E-6 L 0.08833 -0.09329 " pathEditMode="relative" rAng="0" ptsTypes="AA">
                                      <p:cBhvr>
                                        <p:cTn id="24" dur="300" spd="-100000" fill="hold"/>
                                        <p:tgtEl>
                                          <p:spTgt spid="38"/>
                                        </p:tgtEl>
                                        <p:attrNameLst>
                                          <p:attrName>ppt_x</p:attrName>
                                          <p:attrName>ppt_y</p:attrName>
                                        </p:attrNameLst>
                                      </p:cBhvr>
                                      <p:rCtr x="4410" y="-4676"/>
                                    </p:animMotion>
                                  </p:childTnLst>
                                </p:cTn>
                              </p:par>
                              <p:par>
                                <p:cTn id="25" presetID="1"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childTnLst>
                                </p:cTn>
                              </p:par>
                              <p:par>
                                <p:cTn id="27" presetID="63" presetClass="path" presetSubtype="0" accel="50000" decel="50000" fill="hold" grpId="1" nodeType="withEffect">
                                  <p:stCondLst>
                                    <p:cond delay="200"/>
                                  </p:stCondLst>
                                  <p:childTnLst>
                                    <p:animMotion origin="layout" path="M 4.99805E-6 1.48148E-6 L 0.05034 -0.16667 " pathEditMode="relative" rAng="0" ptsTypes="AA">
                                      <p:cBhvr>
                                        <p:cTn id="28" dur="300" spd="-100000" fill="hold"/>
                                        <p:tgtEl>
                                          <p:spTgt spid="39"/>
                                        </p:tgtEl>
                                        <p:attrNameLst>
                                          <p:attrName>ppt_x</p:attrName>
                                          <p:attrName>ppt_y</p:attrName>
                                        </p:attrNameLst>
                                      </p:cBhvr>
                                      <p:rCtr x="2511" y="-8333"/>
                                    </p:animMotion>
                                  </p:childTnLst>
                                </p:cTn>
                              </p:par>
                              <p:par>
                                <p:cTn id="29" presetID="1" presetClass="entr" presetSubtype="0" fill="hold" grpId="0" nodeType="withEffect">
                                  <p:stCondLst>
                                    <p:cond delay="300"/>
                                  </p:stCondLst>
                                  <p:childTnLst>
                                    <p:set>
                                      <p:cBhvr>
                                        <p:cTn id="30" dur="1" fill="hold">
                                          <p:stCondLst>
                                            <p:cond delay="0"/>
                                          </p:stCondLst>
                                        </p:cTn>
                                        <p:tgtEl>
                                          <p:spTgt spid="40"/>
                                        </p:tgtEl>
                                        <p:attrNameLst>
                                          <p:attrName>style.visibility</p:attrName>
                                        </p:attrNameLst>
                                      </p:cBhvr>
                                      <p:to>
                                        <p:strVal val="visible"/>
                                      </p:to>
                                    </p:set>
                                  </p:childTnLst>
                                </p:cTn>
                              </p:par>
                              <p:par>
                                <p:cTn id="31" presetID="63" presetClass="path" presetSubtype="0" accel="50000" decel="50000" fill="hold" grpId="1" nodeType="withEffect">
                                  <p:stCondLst>
                                    <p:cond delay="300"/>
                                  </p:stCondLst>
                                  <p:childTnLst>
                                    <p:animMotion origin="layout" path="M -9.88682E-8 3.7037E-6 L -9.88682E-8 -0.2007 " pathEditMode="relative" rAng="0" ptsTypes="AA">
                                      <p:cBhvr>
                                        <p:cTn id="32" dur="300" spd="-100000" fill="hold"/>
                                        <p:tgtEl>
                                          <p:spTgt spid="40"/>
                                        </p:tgtEl>
                                        <p:attrNameLst>
                                          <p:attrName>ppt_x</p:attrName>
                                          <p:attrName>ppt_y</p:attrName>
                                        </p:attrNameLst>
                                      </p:cBhvr>
                                      <p:rCtr x="0" y="-10046"/>
                                    </p:animMotion>
                                  </p:childTnLst>
                                </p:cTn>
                              </p:par>
                              <p:par>
                                <p:cTn id="33" presetID="1" presetClass="entr" presetSubtype="0" fill="hold" grpId="0" nodeType="withEffect">
                                  <p:stCondLst>
                                    <p:cond delay="400"/>
                                  </p:stCondLst>
                                  <p:childTnLst>
                                    <p:set>
                                      <p:cBhvr>
                                        <p:cTn id="34" dur="1" fill="hold">
                                          <p:stCondLst>
                                            <p:cond delay="0"/>
                                          </p:stCondLst>
                                        </p:cTn>
                                        <p:tgtEl>
                                          <p:spTgt spid="41"/>
                                        </p:tgtEl>
                                        <p:attrNameLst>
                                          <p:attrName>style.visibility</p:attrName>
                                        </p:attrNameLst>
                                      </p:cBhvr>
                                      <p:to>
                                        <p:strVal val="visible"/>
                                      </p:to>
                                    </p:set>
                                  </p:childTnLst>
                                </p:cTn>
                              </p:par>
                              <p:par>
                                <p:cTn id="35" presetID="63" presetClass="path" presetSubtype="0" accel="50000" decel="50000" fill="hold" grpId="1" nodeType="withEffect">
                                  <p:stCondLst>
                                    <p:cond delay="400"/>
                                  </p:stCondLst>
                                  <p:childTnLst>
                                    <p:animMotion origin="layout" path="M 3.00898E-6 -1.85185E-6 L -0.05347 -0.16875 " pathEditMode="relative" rAng="0" ptsTypes="AA">
                                      <p:cBhvr>
                                        <p:cTn id="36" dur="300" spd="-100000" fill="hold"/>
                                        <p:tgtEl>
                                          <p:spTgt spid="41"/>
                                        </p:tgtEl>
                                        <p:attrNameLst>
                                          <p:attrName>ppt_x</p:attrName>
                                          <p:attrName>ppt_y</p:attrName>
                                        </p:attrNameLst>
                                      </p:cBhvr>
                                      <p:rCtr x="-2680" y="-8449"/>
                                    </p:animMotion>
                                  </p:childTnLst>
                                </p:cTn>
                              </p:par>
                              <p:par>
                                <p:cTn id="37" presetID="1" presetClass="entr" presetSubtype="0" fill="hold" grpId="0" nodeType="withEffect">
                                  <p:stCondLst>
                                    <p:cond delay="500"/>
                                  </p:stCondLst>
                                  <p:childTnLst>
                                    <p:set>
                                      <p:cBhvr>
                                        <p:cTn id="38" dur="1" fill="hold">
                                          <p:stCondLst>
                                            <p:cond delay="0"/>
                                          </p:stCondLst>
                                        </p:cTn>
                                        <p:tgtEl>
                                          <p:spTgt spid="42"/>
                                        </p:tgtEl>
                                        <p:attrNameLst>
                                          <p:attrName>style.visibility</p:attrName>
                                        </p:attrNameLst>
                                      </p:cBhvr>
                                      <p:to>
                                        <p:strVal val="visible"/>
                                      </p:to>
                                    </p:set>
                                  </p:childTnLst>
                                </p:cTn>
                              </p:par>
                              <p:par>
                                <p:cTn id="39" presetID="63" presetClass="path" presetSubtype="0" accel="50000" decel="50000" fill="hold" grpId="1" nodeType="withEffect">
                                  <p:stCondLst>
                                    <p:cond delay="500"/>
                                  </p:stCondLst>
                                  <p:childTnLst>
                                    <p:animMotion origin="layout" path="M 4.28516E-6 -1.48148E-6 L -0.09562 -0.09213 " pathEditMode="relative" rAng="0" ptsTypes="AA">
                                      <p:cBhvr>
                                        <p:cTn id="40" dur="300" spd="-100000" fill="hold"/>
                                        <p:tgtEl>
                                          <p:spTgt spid="42"/>
                                        </p:tgtEl>
                                        <p:attrNameLst>
                                          <p:attrName>ppt_x</p:attrName>
                                          <p:attrName>ppt_y</p:attrName>
                                        </p:attrNameLst>
                                      </p:cBhvr>
                                      <p:rCtr x="-4787" y="-4606"/>
                                    </p:animMotion>
                                  </p:childTnLst>
                                </p:cTn>
                              </p:par>
                              <p:par>
                                <p:cTn id="41" presetID="1" presetClass="entr" presetSubtype="0" fill="hold" grpId="0" nodeType="withEffect">
                                  <p:stCondLst>
                                    <p:cond delay="600"/>
                                  </p:stCondLst>
                                  <p:childTnLst>
                                    <p:set>
                                      <p:cBhvr>
                                        <p:cTn id="42" dur="1" fill="hold">
                                          <p:stCondLst>
                                            <p:cond delay="0"/>
                                          </p:stCondLst>
                                        </p:cTn>
                                        <p:tgtEl>
                                          <p:spTgt spid="43"/>
                                        </p:tgtEl>
                                        <p:attrNameLst>
                                          <p:attrName>style.visibility</p:attrName>
                                        </p:attrNameLst>
                                      </p:cBhvr>
                                      <p:to>
                                        <p:strVal val="visible"/>
                                      </p:to>
                                    </p:set>
                                  </p:childTnLst>
                                </p:cTn>
                              </p:par>
                              <p:par>
                                <p:cTn id="43" presetID="63" presetClass="path" presetSubtype="0" accel="50000" decel="50000" fill="hold" grpId="1" nodeType="withEffect">
                                  <p:stCondLst>
                                    <p:cond delay="600"/>
                                  </p:stCondLst>
                                  <p:childTnLst>
                                    <p:animMotion origin="layout" path="M 1.4492E-6 1.11111E-6 L -0.1137 1.11111E-6 " pathEditMode="relative" rAng="0" ptsTypes="AA">
                                      <p:cBhvr>
                                        <p:cTn id="44" dur="300" spd="-100000" fill="hold"/>
                                        <p:tgtEl>
                                          <p:spTgt spid="43"/>
                                        </p:tgtEl>
                                        <p:attrNameLst>
                                          <p:attrName>ppt_x</p:attrName>
                                          <p:attrName>ppt_y</p:attrName>
                                        </p:attrNameLst>
                                      </p:cBhvr>
                                      <p:rCtr x="-5685" y="0"/>
                                    </p:animMotion>
                                  </p:childTnLst>
                                </p:cTn>
                              </p:par>
                            </p:childTnLst>
                          </p:cTn>
                        </p:par>
                        <p:par>
                          <p:cTn id="45" fill="hold">
                            <p:stCondLst>
                              <p:cond delay="3620"/>
                            </p:stCondLst>
                            <p:childTnLst>
                              <p:par>
                                <p:cTn id="46" presetID="53" presetClass="entr" presetSubtype="16"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par>
                                <p:cTn id="51" presetID="53" presetClass="entr" presetSubtype="16" fill="hold" nodeType="withEffect">
                                  <p:stCondLst>
                                    <p:cond delay="100"/>
                                  </p:stCondLst>
                                  <p:childTnLst>
                                    <p:set>
                                      <p:cBhvr>
                                        <p:cTn id="52" dur="1" fill="hold">
                                          <p:stCondLst>
                                            <p:cond delay="0"/>
                                          </p:stCondLst>
                                        </p:cTn>
                                        <p:tgtEl>
                                          <p:spTgt spid="64"/>
                                        </p:tgtEl>
                                        <p:attrNameLst>
                                          <p:attrName>style.visibility</p:attrName>
                                        </p:attrNameLst>
                                      </p:cBhvr>
                                      <p:to>
                                        <p:strVal val="visible"/>
                                      </p:to>
                                    </p:set>
                                    <p:anim calcmode="lin" valueType="num">
                                      <p:cBhvr>
                                        <p:cTn id="53" dur="500" fill="hold"/>
                                        <p:tgtEl>
                                          <p:spTgt spid="64"/>
                                        </p:tgtEl>
                                        <p:attrNameLst>
                                          <p:attrName>ppt_w</p:attrName>
                                        </p:attrNameLst>
                                      </p:cBhvr>
                                      <p:tavLst>
                                        <p:tav tm="0">
                                          <p:val>
                                            <p:fltVal val="0"/>
                                          </p:val>
                                        </p:tav>
                                        <p:tav tm="100000">
                                          <p:val>
                                            <p:strVal val="#ppt_w"/>
                                          </p:val>
                                        </p:tav>
                                      </p:tavLst>
                                    </p:anim>
                                    <p:anim calcmode="lin" valueType="num">
                                      <p:cBhvr>
                                        <p:cTn id="54" dur="500" fill="hold"/>
                                        <p:tgtEl>
                                          <p:spTgt spid="64"/>
                                        </p:tgtEl>
                                        <p:attrNameLst>
                                          <p:attrName>ppt_h</p:attrName>
                                        </p:attrNameLst>
                                      </p:cBhvr>
                                      <p:tavLst>
                                        <p:tav tm="0">
                                          <p:val>
                                            <p:fltVal val="0"/>
                                          </p:val>
                                        </p:tav>
                                        <p:tav tm="100000">
                                          <p:val>
                                            <p:strVal val="#ppt_h"/>
                                          </p:val>
                                        </p:tav>
                                      </p:tavLst>
                                    </p:anim>
                                    <p:animEffect transition="in" filter="fade">
                                      <p:cBhvr>
                                        <p:cTn id="55" dur="500"/>
                                        <p:tgtEl>
                                          <p:spTgt spid="64"/>
                                        </p:tgtEl>
                                      </p:cBhvr>
                                    </p:animEffect>
                                  </p:childTnLst>
                                </p:cTn>
                              </p:par>
                              <p:par>
                                <p:cTn id="56" presetID="53" presetClass="entr" presetSubtype="16" fill="hold" nodeType="withEffect">
                                  <p:stCondLst>
                                    <p:cond delay="200"/>
                                  </p:stCondLst>
                                  <p:childTnLst>
                                    <p:set>
                                      <p:cBhvr>
                                        <p:cTn id="57" dur="1" fill="hold">
                                          <p:stCondLst>
                                            <p:cond delay="0"/>
                                          </p:stCondLst>
                                        </p:cTn>
                                        <p:tgtEl>
                                          <p:spTgt spid="61"/>
                                        </p:tgtEl>
                                        <p:attrNameLst>
                                          <p:attrName>style.visibility</p:attrName>
                                        </p:attrNameLst>
                                      </p:cBhvr>
                                      <p:to>
                                        <p:strVal val="visible"/>
                                      </p:to>
                                    </p:set>
                                    <p:anim calcmode="lin" valueType="num">
                                      <p:cBhvr>
                                        <p:cTn id="58" dur="500" fill="hold"/>
                                        <p:tgtEl>
                                          <p:spTgt spid="61"/>
                                        </p:tgtEl>
                                        <p:attrNameLst>
                                          <p:attrName>ppt_w</p:attrName>
                                        </p:attrNameLst>
                                      </p:cBhvr>
                                      <p:tavLst>
                                        <p:tav tm="0">
                                          <p:val>
                                            <p:fltVal val="0"/>
                                          </p:val>
                                        </p:tav>
                                        <p:tav tm="100000">
                                          <p:val>
                                            <p:strVal val="#ppt_w"/>
                                          </p:val>
                                        </p:tav>
                                      </p:tavLst>
                                    </p:anim>
                                    <p:anim calcmode="lin" valueType="num">
                                      <p:cBhvr>
                                        <p:cTn id="59" dur="500" fill="hold"/>
                                        <p:tgtEl>
                                          <p:spTgt spid="61"/>
                                        </p:tgtEl>
                                        <p:attrNameLst>
                                          <p:attrName>ppt_h</p:attrName>
                                        </p:attrNameLst>
                                      </p:cBhvr>
                                      <p:tavLst>
                                        <p:tav tm="0">
                                          <p:val>
                                            <p:fltVal val="0"/>
                                          </p:val>
                                        </p:tav>
                                        <p:tav tm="100000">
                                          <p:val>
                                            <p:strVal val="#ppt_h"/>
                                          </p:val>
                                        </p:tav>
                                      </p:tavLst>
                                    </p:anim>
                                    <p:animEffect transition="in" filter="fade">
                                      <p:cBhvr>
                                        <p:cTn id="60" dur="500"/>
                                        <p:tgtEl>
                                          <p:spTgt spid="61"/>
                                        </p:tgtEl>
                                      </p:cBhvr>
                                    </p:animEffect>
                                  </p:childTnLst>
                                </p:cTn>
                              </p:par>
                              <p:par>
                                <p:cTn id="61" presetID="53" presetClass="entr" presetSubtype="16" fill="hold" nodeType="withEffect">
                                  <p:stCondLst>
                                    <p:cond delay="30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par>
                                <p:cTn id="66" presetID="53" presetClass="entr" presetSubtype="16" fill="hold" nodeType="withEffect">
                                  <p:stCondLst>
                                    <p:cond delay="4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par>
                                <p:cTn id="71" presetID="53" presetClass="entr" presetSubtype="16" fill="hold" nodeType="withEffect">
                                  <p:stCondLst>
                                    <p:cond delay="500"/>
                                  </p:stCondLst>
                                  <p:childTnLst>
                                    <p:set>
                                      <p:cBhvr>
                                        <p:cTn id="72" dur="1" fill="hold">
                                          <p:stCondLst>
                                            <p:cond delay="0"/>
                                          </p:stCondLst>
                                        </p:cTn>
                                        <p:tgtEl>
                                          <p:spTgt spid="50"/>
                                        </p:tgtEl>
                                        <p:attrNameLst>
                                          <p:attrName>style.visibility</p:attrName>
                                        </p:attrNameLst>
                                      </p:cBhvr>
                                      <p:to>
                                        <p:strVal val="visible"/>
                                      </p:to>
                                    </p:set>
                                    <p:anim calcmode="lin" valueType="num">
                                      <p:cBhvr>
                                        <p:cTn id="73" dur="500" fill="hold"/>
                                        <p:tgtEl>
                                          <p:spTgt spid="50"/>
                                        </p:tgtEl>
                                        <p:attrNameLst>
                                          <p:attrName>ppt_w</p:attrName>
                                        </p:attrNameLst>
                                      </p:cBhvr>
                                      <p:tavLst>
                                        <p:tav tm="0">
                                          <p:val>
                                            <p:fltVal val="0"/>
                                          </p:val>
                                        </p:tav>
                                        <p:tav tm="100000">
                                          <p:val>
                                            <p:strVal val="#ppt_w"/>
                                          </p:val>
                                        </p:tav>
                                      </p:tavLst>
                                    </p:anim>
                                    <p:anim calcmode="lin" valueType="num">
                                      <p:cBhvr>
                                        <p:cTn id="74" dur="500" fill="hold"/>
                                        <p:tgtEl>
                                          <p:spTgt spid="50"/>
                                        </p:tgtEl>
                                        <p:attrNameLst>
                                          <p:attrName>ppt_h</p:attrName>
                                        </p:attrNameLst>
                                      </p:cBhvr>
                                      <p:tavLst>
                                        <p:tav tm="0">
                                          <p:val>
                                            <p:fltVal val="0"/>
                                          </p:val>
                                        </p:tav>
                                        <p:tav tm="100000">
                                          <p:val>
                                            <p:strVal val="#ppt_h"/>
                                          </p:val>
                                        </p:tav>
                                      </p:tavLst>
                                    </p:anim>
                                    <p:animEffect transition="in" filter="fade">
                                      <p:cBhvr>
                                        <p:cTn id="75" dur="500"/>
                                        <p:tgtEl>
                                          <p:spTgt spid="50"/>
                                        </p:tgtEl>
                                      </p:cBhvr>
                                    </p:animEffect>
                                  </p:childTnLst>
                                </p:cTn>
                              </p:par>
                              <p:par>
                                <p:cTn id="76" presetID="53" presetClass="entr" presetSubtype="16" fill="hold" nodeType="withEffect">
                                  <p:stCondLst>
                                    <p:cond delay="600"/>
                                  </p:stCondLst>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ppt_w</p:attrName>
                                        </p:attrNameLst>
                                      </p:cBhvr>
                                      <p:tavLst>
                                        <p:tav tm="0">
                                          <p:val>
                                            <p:fltVal val="0"/>
                                          </p:val>
                                        </p:tav>
                                        <p:tav tm="100000">
                                          <p:val>
                                            <p:strVal val="#ppt_w"/>
                                          </p:val>
                                        </p:tav>
                                      </p:tavLst>
                                    </p:anim>
                                    <p:anim calcmode="lin" valueType="num">
                                      <p:cBhvr>
                                        <p:cTn id="79" dur="500" fill="hold"/>
                                        <p:tgtEl>
                                          <p:spTgt spid="47"/>
                                        </p:tgtEl>
                                        <p:attrNameLst>
                                          <p:attrName>ppt_h</p:attrName>
                                        </p:attrNameLst>
                                      </p:cBhvr>
                                      <p:tavLst>
                                        <p:tav tm="0">
                                          <p:val>
                                            <p:fltVal val="0"/>
                                          </p:val>
                                        </p:tav>
                                        <p:tav tm="100000">
                                          <p:val>
                                            <p:strVal val="#ppt_h"/>
                                          </p:val>
                                        </p:tav>
                                      </p:tavLst>
                                    </p:anim>
                                    <p:animEffect transition="in" filter="fade">
                                      <p:cBhvr>
                                        <p:cTn id="80" dur="500"/>
                                        <p:tgtEl>
                                          <p:spTgt spid="47"/>
                                        </p:tgtEl>
                                      </p:cBhvr>
                                    </p:animEffect>
                                  </p:childTnLst>
                                </p:cTn>
                              </p:par>
                              <p:par>
                                <p:cTn id="81" presetID="1" presetClass="entr" presetSubtype="0" fill="hold" grpId="0" nodeType="withEffect">
                                  <p:stCondLst>
                                    <p:cond delay="600"/>
                                  </p:stCondLst>
                                  <p:childTnLst>
                                    <p:set>
                                      <p:cBhvr>
                                        <p:cTn id="82" dur="1" fill="hold">
                                          <p:stCondLst>
                                            <p:cond delay="0"/>
                                          </p:stCondLst>
                                        </p:cTn>
                                        <p:tgtEl>
                                          <p:spTgt spid="74"/>
                                        </p:tgtEl>
                                        <p:attrNameLst>
                                          <p:attrName>style.visibility</p:attrName>
                                        </p:attrNameLst>
                                      </p:cBhvr>
                                      <p:to>
                                        <p:strVal val="visible"/>
                                      </p:to>
                                    </p:set>
                                  </p:childTnLst>
                                </p:cTn>
                              </p:par>
                              <p:par>
                                <p:cTn id="83" presetID="63" presetClass="path" presetSubtype="0" accel="50000" decel="50000" fill="hold" grpId="1" nodeType="withEffect">
                                  <p:stCondLst>
                                    <p:cond delay="600"/>
                                  </p:stCondLst>
                                  <p:childTnLst>
                                    <p:animMotion origin="layout" path="M 1.4492E-6 1.11111E-6 L -0.1137 1.11111E-6 " pathEditMode="relative" rAng="0" ptsTypes="AA">
                                      <p:cBhvr>
                                        <p:cTn id="84" dur="300" spd="-100000" fill="hold"/>
                                        <p:tgtEl>
                                          <p:spTgt spid="74"/>
                                        </p:tgtEl>
                                        <p:attrNameLst>
                                          <p:attrName>ppt_x</p:attrName>
                                          <p:attrName>ppt_y</p:attrName>
                                        </p:attrNameLst>
                                      </p:cBhvr>
                                      <p:rCtr x="-5685" y="0"/>
                                    </p:animMotion>
                                  </p:childTnLst>
                                </p:cTn>
                              </p:par>
                              <p:par>
                                <p:cTn id="85" presetID="53" presetClass="entr" presetSubtype="16" fill="hold" nodeType="withEffect">
                                  <p:stCondLst>
                                    <p:cond delay="600"/>
                                  </p:stCondLst>
                                  <p:childTnLst>
                                    <p:set>
                                      <p:cBhvr>
                                        <p:cTn id="86" dur="1" fill="hold">
                                          <p:stCondLst>
                                            <p:cond delay="0"/>
                                          </p:stCondLst>
                                        </p:cTn>
                                        <p:tgtEl>
                                          <p:spTgt spid="75"/>
                                        </p:tgtEl>
                                        <p:attrNameLst>
                                          <p:attrName>style.visibility</p:attrName>
                                        </p:attrNameLst>
                                      </p:cBhvr>
                                      <p:to>
                                        <p:strVal val="visible"/>
                                      </p:to>
                                    </p:set>
                                    <p:anim calcmode="lin" valueType="num">
                                      <p:cBhvr>
                                        <p:cTn id="87" dur="500" fill="hold"/>
                                        <p:tgtEl>
                                          <p:spTgt spid="75"/>
                                        </p:tgtEl>
                                        <p:attrNameLst>
                                          <p:attrName>ppt_w</p:attrName>
                                        </p:attrNameLst>
                                      </p:cBhvr>
                                      <p:tavLst>
                                        <p:tav tm="0">
                                          <p:val>
                                            <p:fltVal val="0"/>
                                          </p:val>
                                        </p:tav>
                                        <p:tav tm="100000">
                                          <p:val>
                                            <p:strVal val="#ppt_w"/>
                                          </p:val>
                                        </p:tav>
                                      </p:tavLst>
                                    </p:anim>
                                    <p:anim calcmode="lin" valueType="num">
                                      <p:cBhvr>
                                        <p:cTn id="88" dur="500" fill="hold"/>
                                        <p:tgtEl>
                                          <p:spTgt spid="75"/>
                                        </p:tgtEl>
                                        <p:attrNameLst>
                                          <p:attrName>ppt_h</p:attrName>
                                        </p:attrNameLst>
                                      </p:cBhvr>
                                      <p:tavLst>
                                        <p:tav tm="0">
                                          <p:val>
                                            <p:fltVal val="0"/>
                                          </p:val>
                                        </p:tav>
                                        <p:tav tm="100000">
                                          <p:val>
                                            <p:strVal val="#ppt_h"/>
                                          </p:val>
                                        </p:tav>
                                      </p:tavLst>
                                    </p:anim>
                                    <p:animEffect transition="in" filter="fade">
                                      <p:cBhvr>
                                        <p:cTn id="8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74" grpId="0" animBg="1"/>
      <p:bldP spid="7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smtClean="0">
                <a:solidFill>
                  <a:schemeClr val="accent2"/>
                </a:solidFill>
                <a:latin typeface="微软雅黑"/>
                <a:ea typeface="微软雅黑"/>
              </a:rPr>
              <a:t>财务与融资</a:t>
            </a:r>
            <a:endParaRPr lang="zh-CN" altLang="en-US" sz="4800" b="1" dirty="0">
              <a:solidFill>
                <a:schemeClr val="accent2"/>
              </a:solidFill>
              <a:latin typeface="微软雅黑"/>
              <a:ea typeface="微软雅黑"/>
            </a:endParaRP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4"/>
          <p:cNvSpPr>
            <a:spLocks noEditPoints="1"/>
          </p:cNvSpPr>
          <p:nvPr/>
        </p:nvSpPr>
        <p:spPr bwMode="auto">
          <a:xfrm>
            <a:off x="5418991" y="1828800"/>
            <a:ext cx="1386420" cy="1308044"/>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26173" y="5261138"/>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投资回报</a:t>
            </a:r>
            <a:endParaRPr lang="zh-CN" altLang="en-US" sz="2000" dirty="0">
              <a:solidFill>
                <a:schemeClr val="accent2"/>
              </a:solidFill>
              <a:latin typeface="+mn-ea"/>
              <a:ea typeface="+mn-ea"/>
            </a:endParaRPr>
          </a:p>
        </p:txBody>
      </p:sp>
      <p:sp>
        <p:nvSpPr>
          <p:cNvPr id="21" name="TextBox 20"/>
          <p:cNvSpPr txBox="1"/>
          <p:nvPr/>
        </p:nvSpPr>
        <p:spPr>
          <a:xfrm>
            <a:off x="6857828" y="4757082"/>
            <a:ext cx="2264889" cy="400110"/>
          </a:xfrm>
          <a:prstGeom prst="rect">
            <a:avLst/>
          </a:prstGeom>
          <a:noFill/>
        </p:spPr>
        <p:txBody>
          <a:bodyPr wrap="square" rtlCol="0">
            <a:spAutoFit/>
          </a:bodyPr>
          <a:lstStyle/>
          <a:p>
            <a:r>
              <a:rPr lang="zh-CN" altLang="en-US" sz="2000" dirty="0">
                <a:solidFill>
                  <a:schemeClr val="accent2"/>
                </a:solidFill>
                <a:latin typeface="+mn-ea"/>
              </a:rPr>
              <a:t>融资主要用途</a:t>
            </a:r>
          </a:p>
        </p:txBody>
      </p:sp>
      <p:sp>
        <p:nvSpPr>
          <p:cNvPr id="24" name="Oval 42"/>
          <p:cNvSpPr>
            <a:spLocks noChangeAspect="1" noChangeArrowheads="1"/>
          </p:cNvSpPr>
          <p:nvPr/>
        </p:nvSpPr>
        <p:spPr bwMode="auto">
          <a:xfrm>
            <a:off x="6494611"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4229722" y="4763746"/>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融资计划</a:t>
            </a:r>
            <a:endParaRPr lang="zh-CN" altLang="en-US" sz="2000" dirty="0">
              <a:solidFill>
                <a:schemeClr val="accent2"/>
              </a:solidFill>
              <a:latin typeface="+mn-ea"/>
              <a:ea typeface="+mn-ea"/>
            </a:endParaRPr>
          </a:p>
        </p:txBody>
      </p:sp>
      <p:sp>
        <p:nvSpPr>
          <p:cNvPr id="27" name="TextBox 26"/>
          <p:cNvSpPr txBox="1"/>
          <p:nvPr/>
        </p:nvSpPr>
        <p:spPr>
          <a:xfrm>
            <a:off x="6857828" y="5261138"/>
            <a:ext cx="2264889" cy="400110"/>
          </a:xfrm>
          <a:prstGeom prst="rect">
            <a:avLst/>
          </a:prstGeom>
          <a:noFill/>
        </p:spPr>
        <p:txBody>
          <a:bodyPr wrap="square" rtlCol="0">
            <a:spAutoFit/>
          </a:bodyPr>
          <a:lstStyle/>
          <a:p>
            <a:r>
              <a:rPr lang="zh-CN" altLang="en-US" sz="2000" dirty="0" smtClean="0">
                <a:solidFill>
                  <a:schemeClr val="accent2"/>
                </a:solidFill>
                <a:latin typeface="+mn-ea"/>
                <a:ea typeface="+mn-ea"/>
              </a:rPr>
              <a:t>退出方式</a:t>
            </a:r>
            <a:endParaRPr lang="zh-CN" altLang="en-US" sz="2000" dirty="0">
              <a:solidFill>
                <a:schemeClr val="accent2"/>
              </a:solidFill>
              <a:latin typeface="+mn-ea"/>
              <a:ea typeface="+mn-ea"/>
            </a:endParaRPr>
          </a:p>
        </p:txBody>
      </p:sp>
    </p:spTree>
    <p:extLst>
      <p:ext uri="{BB962C8B-B14F-4D97-AF65-F5344CB8AC3E}">
        <p14:creationId xmlns:p14="http://schemas.microsoft.com/office/powerpoint/2010/main" val="2073472391"/>
      </p:ext>
    </p:extLst>
  </p:cSld>
  <p:clrMapOvr>
    <a:masterClrMapping/>
  </p:clrMapOvr>
  <p:transition spd="slow" advTm="5893">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41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10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9" grpId="0" animBg="1"/>
      <p:bldP spid="20" grpId="0"/>
      <p:bldP spid="21" grpId="0"/>
      <p:bldP spid="24" grpId="0" animBg="1"/>
      <p:bldP spid="25"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5.2 </a:t>
            </a:r>
            <a:r>
              <a:rPr lang="zh-CN" altLang="en-US" sz="2800" dirty="0" smtClean="0">
                <a:solidFill>
                  <a:schemeClr val="accent2"/>
                </a:solidFill>
                <a:latin typeface="微软雅黑"/>
                <a:ea typeface="微软雅黑"/>
              </a:rPr>
              <a:t>融资计划</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5</a:t>
            </a:r>
            <a:endParaRPr lang="zh-CN" altLang="en-US" dirty="0">
              <a:solidFill>
                <a:schemeClr val="accent2"/>
              </a:solidFill>
            </a:endParaRPr>
          </a:p>
        </p:txBody>
      </p:sp>
      <p:sp>
        <p:nvSpPr>
          <p:cNvPr id="4" name="Oval 6"/>
          <p:cNvSpPr>
            <a:spLocks noChangeArrowheads="1"/>
          </p:cNvSpPr>
          <p:nvPr/>
        </p:nvSpPr>
        <p:spPr bwMode="auto">
          <a:xfrm>
            <a:off x="6493614" y="2809875"/>
            <a:ext cx="1806575" cy="1804988"/>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3776237" y="1635125"/>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8"/>
          <p:cNvSpPr>
            <a:spLocks noChangeArrowheads="1"/>
          </p:cNvSpPr>
          <p:nvPr/>
        </p:nvSpPr>
        <p:spPr bwMode="auto">
          <a:xfrm>
            <a:off x="4176287" y="1196975"/>
            <a:ext cx="1219200" cy="12207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Oval 9"/>
          <p:cNvSpPr>
            <a:spLocks noChangeArrowheads="1"/>
          </p:cNvSpPr>
          <p:nvPr/>
        </p:nvSpPr>
        <p:spPr bwMode="auto">
          <a:xfrm>
            <a:off x="3299987" y="3055938"/>
            <a:ext cx="1220788" cy="121920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0"/>
          <p:cNvSpPr>
            <a:spLocks noChangeArrowheads="1"/>
          </p:cNvSpPr>
          <p:nvPr/>
        </p:nvSpPr>
        <p:spPr bwMode="auto">
          <a:xfrm>
            <a:off x="4300112" y="4857750"/>
            <a:ext cx="1220788" cy="1219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Line 11"/>
          <p:cNvSpPr>
            <a:spLocks noChangeShapeType="1"/>
          </p:cNvSpPr>
          <p:nvPr/>
        </p:nvSpPr>
        <p:spPr bwMode="auto">
          <a:xfrm>
            <a:off x="5405487" y="2129051"/>
            <a:ext cx="1255593" cy="900752"/>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2"/>
          <p:cNvSpPr>
            <a:spLocks noChangeShapeType="1"/>
          </p:cNvSpPr>
          <p:nvPr/>
        </p:nvSpPr>
        <p:spPr bwMode="auto">
          <a:xfrm flipV="1">
            <a:off x="5487373" y="4435522"/>
            <a:ext cx="1201002" cy="709684"/>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3"/>
          <p:cNvSpPr>
            <a:spLocks noChangeShapeType="1"/>
          </p:cNvSpPr>
          <p:nvPr/>
        </p:nvSpPr>
        <p:spPr bwMode="auto">
          <a:xfrm>
            <a:off x="4716702" y="3661723"/>
            <a:ext cx="1669256" cy="0"/>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4"/>
          <p:cNvSpPr>
            <a:spLocks noChangeArrowheads="1"/>
          </p:cNvSpPr>
          <p:nvPr/>
        </p:nvSpPr>
        <p:spPr bwMode="auto">
          <a:xfrm>
            <a:off x="6584101" y="2898775"/>
            <a:ext cx="1625600" cy="162560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TextBox 12"/>
          <p:cNvSpPr txBox="1"/>
          <p:nvPr/>
        </p:nvSpPr>
        <p:spPr>
          <a:xfrm>
            <a:off x="4397943" y="1607314"/>
            <a:ext cx="775887" cy="400110"/>
          </a:xfrm>
          <a:prstGeom prst="rect">
            <a:avLst/>
          </a:prstGeom>
          <a:noFill/>
        </p:spPr>
        <p:txBody>
          <a:bodyPr wrap="square" rtlCol="0">
            <a:spAutoFit/>
          </a:bodyPr>
          <a:lstStyle/>
          <a:p>
            <a:pPr algn="ctr"/>
            <a:r>
              <a:rPr lang="zh-CN" altLang="en-US" sz="2000" dirty="0" smtClean="0">
                <a:solidFill>
                  <a:schemeClr val="accent2"/>
                </a:solidFill>
                <a:latin typeface="+mn-ea"/>
                <a:ea typeface="+mn-ea"/>
              </a:rPr>
              <a:t>股权</a:t>
            </a:r>
            <a:endParaRPr lang="en-US" altLang="zh-CN" sz="2000" dirty="0" smtClean="0">
              <a:solidFill>
                <a:schemeClr val="accent2"/>
              </a:solidFill>
              <a:latin typeface="+mn-ea"/>
              <a:ea typeface="+mn-ea"/>
            </a:endParaRPr>
          </a:p>
        </p:txBody>
      </p:sp>
      <p:sp>
        <p:nvSpPr>
          <p:cNvPr id="14" name="TextBox 13"/>
          <p:cNvSpPr txBox="1"/>
          <p:nvPr/>
        </p:nvSpPr>
        <p:spPr>
          <a:xfrm>
            <a:off x="3497191" y="3323169"/>
            <a:ext cx="775887" cy="707886"/>
          </a:xfrm>
          <a:prstGeom prst="rect">
            <a:avLst/>
          </a:prstGeom>
          <a:noFill/>
        </p:spPr>
        <p:txBody>
          <a:bodyPr wrap="square" rtlCol="0">
            <a:spAutoFit/>
          </a:bodyPr>
          <a:lstStyle/>
          <a:p>
            <a:pPr algn="ctr"/>
            <a:r>
              <a:rPr lang="zh-CN" altLang="en-US" sz="2000" dirty="0" smtClean="0">
                <a:solidFill>
                  <a:schemeClr val="accent2"/>
                </a:solidFill>
                <a:latin typeface="+mn-ea"/>
                <a:ea typeface="+mn-ea"/>
              </a:rPr>
              <a:t>融资对象</a:t>
            </a:r>
            <a:endParaRPr lang="en-US" altLang="zh-CN" sz="2000" dirty="0" smtClean="0">
              <a:solidFill>
                <a:schemeClr val="accent2"/>
              </a:solidFill>
              <a:latin typeface="+mn-ea"/>
              <a:ea typeface="+mn-ea"/>
            </a:endParaRPr>
          </a:p>
        </p:txBody>
      </p:sp>
      <p:sp>
        <p:nvSpPr>
          <p:cNvPr id="15" name="TextBox 14"/>
          <p:cNvSpPr txBox="1"/>
          <p:nvPr/>
        </p:nvSpPr>
        <p:spPr>
          <a:xfrm>
            <a:off x="4534421" y="5124673"/>
            <a:ext cx="775887" cy="707886"/>
          </a:xfrm>
          <a:prstGeom prst="rect">
            <a:avLst/>
          </a:prstGeom>
          <a:noFill/>
        </p:spPr>
        <p:txBody>
          <a:bodyPr wrap="square" rtlCol="0">
            <a:spAutoFit/>
          </a:bodyPr>
          <a:lstStyle/>
          <a:p>
            <a:pPr algn="ctr"/>
            <a:r>
              <a:rPr lang="zh-CN" altLang="en-US" sz="2000" dirty="0" smtClean="0">
                <a:solidFill>
                  <a:schemeClr val="accent2"/>
                </a:solidFill>
                <a:latin typeface="+mn-ea"/>
                <a:ea typeface="+mn-ea"/>
              </a:rPr>
              <a:t>参与程度</a:t>
            </a:r>
            <a:endParaRPr lang="en-US" altLang="zh-CN" sz="2000" dirty="0" smtClean="0">
              <a:solidFill>
                <a:schemeClr val="accent2"/>
              </a:solidFill>
              <a:latin typeface="+mn-ea"/>
              <a:ea typeface="+mn-ea"/>
            </a:endParaRPr>
          </a:p>
        </p:txBody>
      </p:sp>
      <p:sp>
        <p:nvSpPr>
          <p:cNvPr id="16" name="TextBox 15"/>
          <p:cNvSpPr txBox="1"/>
          <p:nvPr/>
        </p:nvSpPr>
        <p:spPr>
          <a:xfrm>
            <a:off x="6990476" y="3364112"/>
            <a:ext cx="775887" cy="707886"/>
          </a:xfrm>
          <a:prstGeom prst="rect">
            <a:avLst/>
          </a:prstGeom>
          <a:noFill/>
        </p:spPr>
        <p:txBody>
          <a:bodyPr wrap="square" rtlCol="0">
            <a:spAutoFit/>
          </a:bodyPr>
          <a:lstStyle/>
          <a:p>
            <a:pPr algn="ctr"/>
            <a:r>
              <a:rPr lang="zh-CN" altLang="en-US" sz="2000" dirty="0" smtClean="0">
                <a:solidFill>
                  <a:schemeClr val="accent2"/>
                </a:solidFill>
                <a:latin typeface="+mn-ea"/>
                <a:ea typeface="+mn-ea"/>
              </a:rPr>
              <a:t>融资计</a:t>
            </a:r>
            <a:r>
              <a:rPr lang="zh-CN" altLang="en-US" sz="2000" dirty="0">
                <a:solidFill>
                  <a:schemeClr val="accent2"/>
                </a:solidFill>
                <a:latin typeface="+mn-ea"/>
                <a:ea typeface="+mn-ea"/>
              </a:rPr>
              <a:t>划</a:t>
            </a:r>
            <a:endParaRPr lang="en-US" altLang="zh-CN" sz="2000" dirty="0" smtClean="0">
              <a:solidFill>
                <a:schemeClr val="accent2"/>
              </a:solidFill>
              <a:latin typeface="+mn-ea"/>
              <a:ea typeface="+mn-ea"/>
            </a:endParaRPr>
          </a:p>
        </p:txBody>
      </p:sp>
      <p:sp>
        <p:nvSpPr>
          <p:cNvPr id="17" name="TextBox 16"/>
          <p:cNvSpPr txBox="1"/>
          <p:nvPr/>
        </p:nvSpPr>
        <p:spPr>
          <a:xfrm>
            <a:off x="1355275" y="1311959"/>
            <a:ext cx="2788915" cy="369332"/>
          </a:xfrm>
          <a:prstGeom prst="rect">
            <a:avLst/>
          </a:prstGeom>
          <a:noFill/>
        </p:spPr>
        <p:txBody>
          <a:bodyPr wrap="square" rtlCol="0">
            <a:spAutoFit/>
          </a:bodyPr>
          <a:lstStyle/>
          <a:p>
            <a:pPr algn="r"/>
            <a:r>
              <a:rPr lang="zh-CN" altLang="en-US" dirty="0" smtClean="0">
                <a:solidFill>
                  <a:schemeClr val="accent1"/>
                </a:solidFill>
                <a:latin typeface="+mn-ea"/>
                <a:ea typeface="+mn-ea"/>
              </a:rPr>
              <a:t>出让股权</a:t>
            </a:r>
            <a:r>
              <a:rPr lang="en-US" altLang="zh-CN" dirty="0" smtClean="0">
                <a:solidFill>
                  <a:schemeClr val="accent1"/>
                </a:solidFill>
                <a:latin typeface="+mn-ea"/>
                <a:ea typeface="+mn-ea"/>
              </a:rPr>
              <a:t>8%</a:t>
            </a:r>
            <a:endParaRPr lang="zh-CN" altLang="en-US" dirty="0">
              <a:solidFill>
                <a:schemeClr val="accent1"/>
              </a:solidFill>
              <a:latin typeface="+mn-ea"/>
              <a:ea typeface="+mn-ea"/>
            </a:endParaRPr>
          </a:p>
        </p:txBody>
      </p:sp>
      <p:sp>
        <p:nvSpPr>
          <p:cNvPr id="18" name="TextBox 17"/>
          <p:cNvSpPr txBox="1"/>
          <p:nvPr/>
        </p:nvSpPr>
        <p:spPr>
          <a:xfrm>
            <a:off x="528709" y="3413714"/>
            <a:ext cx="2714729" cy="923330"/>
          </a:xfrm>
          <a:prstGeom prst="rect">
            <a:avLst/>
          </a:prstGeom>
          <a:noFill/>
        </p:spPr>
        <p:txBody>
          <a:bodyPr wrap="square" rtlCol="0">
            <a:spAutoFit/>
          </a:bodyPr>
          <a:lstStyle/>
          <a:p>
            <a:r>
              <a:rPr lang="zh-CN" altLang="en-US" dirty="0" smtClean="0">
                <a:solidFill>
                  <a:schemeClr val="accent1"/>
                </a:solidFill>
                <a:latin typeface="+mn-ea"/>
                <a:ea typeface="+mn-ea"/>
              </a:rPr>
              <a:t>对互联网经营、服装产业感兴趣的风投、私募、天使投资人。</a:t>
            </a:r>
            <a:endParaRPr lang="zh-CN" altLang="en-US" dirty="0">
              <a:solidFill>
                <a:schemeClr val="accent1"/>
              </a:solidFill>
              <a:latin typeface="+mn-ea"/>
              <a:ea typeface="+mn-ea"/>
            </a:endParaRPr>
          </a:p>
        </p:txBody>
      </p:sp>
      <p:sp>
        <p:nvSpPr>
          <p:cNvPr id="19" name="TextBox 18"/>
          <p:cNvSpPr txBox="1"/>
          <p:nvPr/>
        </p:nvSpPr>
        <p:spPr>
          <a:xfrm>
            <a:off x="1538643" y="5283458"/>
            <a:ext cx="2714729" cy="923330"/>
          </a:xfrm>
          <a:prstGeom prst="rect">
            <a:avLst/>
          </a:prstGeom>
          <a:noFill/>
        </p:spPr>
        <p:txBody>
          <a:bodyPr wrap="square" rtlCol="0">
            <a:spAutoFit/>
          </a:bodyPr>
          <a:lstStyle/>
          <a:p>
            <a:r>
              <a:rPr lang="zh-CN" altLang="en-US" dirty="0" smtClean="0">
                <a:solidFill>
                  <a:schemeClr val="accent1"/>
                </a:solidFill>
                <a:latin typeface="+mn-ea"/>
                <a:ea typeface="+mn-ea"/>
              </a:rPr>
              <a:t>若有适合的人员，欢迎参与项目的实施，参与的程度不作具体限制。</a:t>
            </a:r>
            <a:endParaRPr lang="zh-CN" altLang="en-US" dirty="0">
              <a:solidFill>
                <a:schemeClr val="accent1"/>
              </a:solidFill>
              <a:latin typeface="+mn-ea"/>
              <a:ea typeface="+mn-ea"/>
            </a:endParaRPr>
          </a:p>
        </p:txBody>
      </p:sp>
      <p:sp>
        <p:nvSpPr>
          <p:cNvPr id="20" name="TextBox 19"/>
          <p:cNvSpPr txBox="1"/>
          <p:nvPr/>
        </p:nvSpPr>
        <p:spPr>
          <a:xfrm>
            <a:off x="8392005" y="3413714"/>
            <a:ext cx="2808024" cy="369332"/>
          </a:xfrm>
          <a:prstGeom prst="rect">
            <a:avLst/>
          </a:prstGeom>
          <a:noFill/>
        </p:spPr>
        <p:txBody>
          <a:bodyPr wrap="square" rtlCol="0">
            <a:spAutoFit/>
          </a:bodyPr>
          <a:lstStyle/>
          <a:p>
            <a:r>
              <a:rPr lang="zh-CN" altLang="en-US" dirty="0" smtClean="0">
                <a:solidFill>
                  <a:schemeClr val="accent1"/>
                </a:solidFill>
                <a:latin typeface="+mn-ea"/>
                <a:ea typeface="+mn-ea"/>
              </a:rPr>
              <a:t>融资额</a:t>
            </a:r>
            <a:r>
              <a:rPr lang="en-US" altLang="zh-CN" dirty="0" smtClean="0">
                <a:solidFill>
                  <a:schemeClr val="accent1"/>
                </a:solidFill>
                <a:latin typeface="+mn-ea"/>
                <a:ea typeface="+mn-ea"/>
              </a:rPr>
              <a:t>600</a:t>
            </a:r>
            <a:r>
              <a:rPr lang="zh-CN" altLang="en-US" dirty="0" smtClean="0">
                <a:solidFill>
                  <a:schemeClr val="accent1"/>
                </a:solidFill>
                <a:latin typeface="+mn-ea"/>
                <a:ea typeface="+mn-ea"/>
              </a:rPr>
              <a:t>万元人民币</a:t>
            </a:r>
            <a:endParaRPr lang="zh-CN" altLang="en-US" dirty="0">
              <a:solidFill>
                <a:schemeClr val="accent1"/>
              </a:solidFill>
              <a:latin typeface="+mn-ea"/>
              <a:ea typeface="+mn-ea"/>
            </a:endParaRPr>
          </a:p>
        </p:txBody>
      </p:sp>
    </p:spTree>
    <p:extLst>
      <p:ext uri="{BB962C8B-B14F-4D97-AF65-F5344CB8AC3E}">
        <p14:creationId xmlns:p14="http://schemas.microsoft.com/office/powerpoint/2010/main" val="1040314996"/>
      </p:ext>
    </p:extLst>
  </p:cSld>
  <p:clrMapOvr>
    <a:masterClrMapping/>
  </p:clrMapOvr>
  <mc:AlternateContent xmlns:mc="http://schemas.openxmlformats.org/markup-compatibility/2006" xmlns:p14="http://schemas.microsoft.com/office/powerpoint/2010/main">
    <mc:Choice Requires="p14">
      <p:transition spd="slow" p14:dur="800" advTm="7372">
        <p:blinds dir="vert"/>
      </p:transition>
    </mc:Choice>
    <mc:Fallback xmlns="">
      <p:transition spd="slow" advTm="7372">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140"/>
                            </p:stCondLst>
                            <p:childTnLst>
                              <p:par>
                                <p:cTn id="17" presetID="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par>
                          <p:cTn id="41" fill="hold">
                            <p:stCondLst>
                              <p:cond delay="1640"/>
                            </p:stCondLst>
                            <p:childTnLst>
                              <p:par>
                                <p:cTn id="42" presetID="22" presetClass="entr" presetSubtype="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childTnLst>
                          </p:cTn>
                        </p:par>
                        <p:par>
                          <p:cTn id="51" fill="hold">
                            <p:stCondLst>
                              <p:cond delay="214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par>
                          <p:cTn id="61" fill="hold">
                            <p:stCondLst>
                              <p:cond delay="2640"/>
                            </p:stCondLst>
                            <p:childTnLst>
                              <p:par>
                                <p:cTn id="62" presetID="21" presetClass="entr" presetSubtype="1"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heel(1)">
                                      <p:cBhvr>
                                        <p:cTn id="67" dur="2000"/>
                                        <p:tgtEl>
                                          <p:spTgt spid="4"/>
                                        </p:tgtEl>
                                      </p:cBhvr>
                                    </p:animEffect>
                                  </p:childTnLst>
                                </p:cTn>
                              </p:par>
                            </p:childTnLst>
                          </p:cTn>
                        </p:par>
                        <p:par>
                          <p:cTn id="68" fill="hold">
                            <p:stCondLst>
                              <p:cond delay="4640"/>
                            </p:stCondLst>
                            <p:childTnLst>
                              <p:par>
                                <p:cTn id="69" presetID="3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 calcmode="lin" valueType="num">
                                      <p:cBhvr>
                                        <p:cTn id="73" dur="500" fill="hold"/>
                                        <p:tgtEl>
                                          <p:spTgt spid="16"/>
                                        </p:tgtEl>
                                        <p:attrNameLst>
                                          <p:attrName>style.rotation</p:attrName>
                                        </p:attrNameLst>
                                      </p:cBhvr>
                                      <p:tavLst>
                                        <p:tav tm="0">
                                          <p:val>
                                            <p:fltVal val="90"/>
                                          </p:val>
                                        </p:tav>
                                        <p:tav tm="100000">
                                          <p:val>
                                            <p:fltVal val="0"/>
                                          </p:val>
                                        </p:tav>
                                      </p:tavLst>
                                    </p:anim>
                                    <p:animEffect transition="in" filter="fade">
                                      <p:cBhvr>
                                        <p:cTn id="74" dur="500"/>
                                        <p:tgtEl>
                                          <p:spTgt spid="16"/>
                                        </p:tgtEl>
                                      </p:cBhvr>
                                    </p:animEffect>
                                  </p:childTnLst>
                                </p:cTn>
                              </p:par>
                            </p:childTnLst>
                          </p:cTn>
                        </p:par>
                        <p:par>
                          <p:cTn id="75" fill="hold">
                            <p:stCondLst>
                              <p:cond delay="5140"/>
                            </p:stCondLst>
                            <p:childTnLst>
                              <p:par>
                                <p:cTn id="76" presetID="22" presetClass="entr" presetSubtype="8"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5.3 </a:t>
            </a:r>
            <a:r>
              <a:rPr lang="zh-CN" altLang="en-US" sz="2800" dirty="0" smtClean="0">
                <a:solidFill>
                  <a:schemeClr val="accent2"/>
                </a:solidFill>
                <a:latin typeface="微软雅黑"/>
                <a:ea typeface="微软雅黑"/>
              </a:rPr>
              <a:t>融资主要用途</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5</a:t>
            </a:r>
            <a:endParaRPr lang="zh-CN" altLang="en-US" dirty="0">
              <a:solidFill>
                <a:schemeClr val="accent2"/>
              </a:solidFill>
            </a:endParaRPr>
          </a:p>
        </p:txBody>
      </p:sp>
      <p:sp>
        <p:nvSpPr>
          <p:cNvPr id="4" name="Oval 5"/>
          <p:cNvSpPr>
            <a:spLocks noChangeArrowheads="1"/>
          </p:cNvSpPr>
          <p:nvPr/>
        </p:nvSpPr>
        <p:spPr bwMode="auto">
          <a:xfrm>
            <a:off x="2395538" y="1285875"/>
            <a:ext cx="4763473" cy="4779169"/>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 name="Line 11"/>
          <p:cNvSpPr>
            <a:spLocks noChangeShapeType="1"/>
          </p:cNvSpPr>
          <p:nvPr/>
        </p:nvSpPr>
        <p:spPr bwMode="auto">
          <a:xfrm flipH="1" flipV="1">
            <a:off x="4011613" y="1970087"/>
            <a:ext cx="578740" cy="57308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 name="Line 12"/>
          <p:cNvSpPr>
            <a:spLocks noChangeShapeType="1"/>
          </p:cNvSpPr>
          <p:nvPr/>
        </p:nvSpPr>
        <p:spPr bwMode="auto">
          <a:xfrm flipH="1">
            <a:off x="4030663" y="5130800"/>
            <a:ext cx="578740" cy="571600"/>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 name="Line 13"/>
          <p:cNvSpPr>
            <a:spLocks noChangeShapeType="1"/>
          </p:cNvSpPr>
          <p:nvPr/>
        </p:nvSpPr>
        <p:spPr bwMode="auto">
          <a:xfrm>
            <a:off x="2894013" y="3840163"/>
            <a:ext cx="1160447"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 name="Line 14"/>
          <p:cNvSpPr>
            <a:spLocks noChangeShapeType="1"/>
          </p:cNvSpPr>
          <p:nvPr/>
        </p:nvSpPr>
        <p:spPr bwMode="auto">
          <a:xfrm>
            <a:off x="3168651" y="2790825"/>
            <a:ext cx="1043216" cy="374138"/>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 name="Line 15"/>
          <p:cNvSpPr>
            <a:spLocks noChangeShapeType="1"/>
          </p:cNvSpPr>
          <p:nvPr/>
        </p:nvSpPr>
        <p:spPr bwMode="auto">
          <a:xfrm flipV="1">
            <a:off x="3160714" y="4511675"/>
            <a:ext cx="1041732" cy="374138"/>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 name="Oval 16"/>
          <p:cNvSpPr>
            <a:spLocks noChangeArrowheads="1"/>
          </p:cNvSpPr>
          <p:nvPr/>
        </p:nvSpPr>
        <p:spPr bwMode="auto">
          <a:xfrm>
            <a:off x="4518025" y="1285875"/>
            <a:ext cx="4761990" cy="4779169"/>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 name="Line 22"/>
          <p:cNvSpPr>
            <a:spLocks noChangeShapeType="1"/>
          </p:cNvSpPr>
          <p:nvPr/>
        </p:nvSpPr>
        <p:spPr bwMode="auto">
          <a:xfrm flipV="1">
            <a:off x="7199138" y="1897856"/>
            <a:ext cx="578740" cy="57308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12" name="Line 23"/>
          <p:cNvSpPr>
            <a:spLocks noChangeShapeType="1"/>
          </p:cNvSpPr>
          <p:nvPr/>
        </p:nvSpPr>
        <p:spPr bwMode="auto">
          <a:xfrm>
            <a:off x="7178501" y="5058569"/>
            <a:ext cx="578740" cy="571600"/>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13" name="Line 24"/>
          <p:cNvSpPr>
            <a:spLocks noChangeShapeType="1"/>
          </p:cNvSpPr>
          <p:nvPr/>
        </p:nvSpPr>
        <p:spPr bwMode="auto">
          <a:xfrm flipH="1">
            <a:off x="7692849" y="3767932"/>
            <a:ext cx="1160447"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14" name="Line 25"/>
          <p:cNvSpPr>
            <a:spLocks noChangeShapeType="1"/>
          </p:cNvSpPr>
          <p:nvPr/>
        </p:nvSpPr>
        <p:spPr bwMode="auto">
          <a:xfrm flipH="1">
            <a:off x="7545212" y="2718594"/>
            <a:ext cx="1041732" cy="374138"/>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15" name="Line 26"/>
          <p:cNvSpPr>
            <a:spLocks noChangeShapeType="1"/>
          </p:cNvSpPr>
          <p:nvPr/>
        </p:nvSpPr>
        <p:spPr bwMode="auto">
          <a:xfrm flipH="1" flipV="1">
            <a:off x="7553150" y="4439444"/>
            <a:ext cx="1043216" cy="374138"/>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16" name="Oval 27"/>
          <p:cNvSpPr>
            <a:spLocks noChangeArrowheads="1"/>
          </p:cNvSpPr>
          <p:nvPr/>
        </p:nvSpPr>
        <p:spPr bwMode="auto">
          <a:xfrm>
            <a:off x="4195764" y="2027238"/>
            <a:ext cx="3380434" cy="33909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4630738" y="4020919"/>
            <a:ext cx="2529311" cy="923330"/>
          </a:xfrm>
          <a:prstGeom prst="rect">
            <a:avLst/>
          </a:prstGeom>
          <a:noFill/>
        </p:spPr>
        <p:txBody>
          <a:bodyPr wrap="square" rtlCol="0">
            <a:spAutoFit/>
          </a:bodyPr>
          <a:lstStyle/>
          <a:p>
            <a:pPr algn="ctr"/>
            <a:r>
              <a:rPr lang="zh-CN" altLang="en-US" dirty="0" smtClean="0">
                <a:solidFill>
                  <a:srgbClr val="F8F8F8"/>
                </a:solidFill>
                <a:latin typeface="+mn-ea"/>
              </a:rPr>
              <a:t>主要用于营销</a:t>
            </a:r>
            <a:r>
              <a:rPr lang="zh-CN" altLang="en-US" dirty="0">
                <a:solidFill>
                  <a:srgbClr val="F8F8F8"/>
                </a:solidFill>
                <a:latin typeface="+mn-ea"/>
              </a:rPr>
              <a:t>推广、</a:t>
            </a:r>
            <a:r>
              <a:rPr lang="zh-CN" altLang="en-US" dirty="0" smtClean="0">
                <a:solidFill>
                  <a:srgbClr val="F8F8F8"/>
                </a:solidFill>
                <a:latin typeface="+mn-ea"/>
              </a:rPr>
              <a:t>团队建设</a:t>
            </a:r>
            <a:r>
              <a:rPr lang="zh-CN" altLang="en-US" dirty="0">
                <a:solidFill>
                  <a:srgbClr val="F8F8F8"/>
                </a:solidFill>
                <a:latin typeface="+mn-ea"/>
              </a:rPr>
              <a:t>、软件开发、管理</a:t>
            </a:r>
            <a:r>
              <a:rPr lang="zh-CN" altLang="en-US" dirty="0" smtClean="0">
                <a:solidFill>
                  <a:srgbClr val="F8F8F8"/>
                </a:solidFill>
                <a:latin typeface="+mn-ea"/>
              </a:rPr>
              <a:t>升级等</a:t>
            </a:r>
            <a:r>
              <a:rPr lang="en-US" altLang="zh-CN" dirty="0" smtClean="0">
                <a:solidFill>
                  <a:srgbClr val="F8F8F8"/>
                </a:solidFill>
                <a:latin typeface="+mn-ea"/>
              </a:rPr>
              <a:t>10</a:t>
            </a:r>
            <a:r>
              <a:rPr lang="zh-CN" altLang="en-US" dirty="0" smtClean="0">
                <a:solidFill>
                  <a:srgbClr val="F8F8F8"/>
                </a:solidFill>
                <a:latin typeface="+mn-ea"/>
              </a:rPr>
              <a:t>项具体内容</a:t>
            </a:r>
            <a:endParaRPr lang="zh-CN" altLang="en-US" dirty="0">
              <a:solidFill>
                <a:srgbClr val="F8F8F8"/>
              </a:solidFill>
              <a:latin typeface="+mn-ea"/>
            </a:endParaRPr>
          </a:p>
        </p:txBody>
      </p:sp>
      <p:sp>
        <p:nvSpPr>
          <p:cNvPr id="19" name="TextBox 18"/>
          <p:cNvSpPr txBox="1"/>
          <p:nvPr/>
        </p:nvSpPr>
        <p:spPr>
          <a:xfrm>
            <a:off x="4408843" y="3420062"/>
            <a:ext cx="2944153" cy="461665"/>
          </a:xfrm>
          <a:prstGeom prst="rect">
            <a:avLst/>
          </a:prstGeom>
          <a:noFill/>
        </p:spPr>
        <p:txBody>
          <a:bodyPr wrap="square" rtlCol="0">
            <a:spAutoFit/>
          </a:bodyPr>
          <a:lstStyle/>
          <a:p>
            <a:pPr algn="ctr"/>
            <a:r>
              <a:rPr lang="zh-CN" altLang="en-US" sz="2400" b="1" dirty="0" smtClean="0">
                <a:solidFill>
                  <a:schemeClr val="accent2"/>
                </a:solidFill>
                <a:latin typeface="+mn-ea"/>
                <a:ea typeface="+mn-ea"/>
              </a:rPr>
              <a:t>资金主要用途</a:t>
            </a:r>
            <a:endParaRPr lang="zh-CN" altLang="en-US" sz="2400" b="1" dirty="0">
              <a:solidFill>
                <a:schemeClr val="accent2"/>
              </a:solidFill>
              <a:latin typeface="+mn-ea"/>
              <a:ea typeface="+mn-ea"/>
            </a:endParaRPr>
          </a:p>
        </p:txBody>
      </p:sp>
      <p:grpSp>
        <p:nvGrpSpPr>
          <p:cNvPr id="20" name="组合 19"/>
          <p:cNvGrpSpPr/>
          <p:nvPr/>
        </p:nvGrpSpPr>
        <p:grpSpPr>
          <a:xfrm>
            <a:off x="3279775" y="1196975"/>
            <a:ext cx="782041" cy="783908"/>
            <a:chOff x="3279775" y="1196975"/>
            <a:chExt cx="836613" cy="838200"/>
          </a:xfrm>
        </p:grpSpPr>
        <p:sp>
          <p:nvSpPr>
            <p:cNvPr id="21" name="Oval 9"/>
            <p:cNvSpPr>
              <a:spLocks noChangeArrowheads="1"/>
            </p:cNvSpPr>
            <p:nvPr/>
          </p:nvSpPr>
          <p:spPr bwMode="auto">
            <a:xfrm>
              <a:off x="3279775"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2" name="矩形 21"/>
            <p:cNvSpPr/>
            <p:nvPr/>
          </p:nvSpPr>
          <p:spPr>
            <a:xfrm>
              <a:off x="3338041" y="1330236"/>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人员开支</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23" name="组合 22"/>
          <p:cNvGrpSpPr/>
          <p:nvPr/>
        </p:nvGrpSpPr>
        <p:grpSpPr>
          <a:xfrm>
            <a:off x="2314575" y="2176463"/>
            <a:ext cx="782041" cy="783908"/>
            <a:chOff x="2314575" y="2176463"/>
            <a:chExt cx="836613" cy="838200"/>
          </a:xfrm>
        </p:grpSpPr>
        <p:sp>
          <p:nvSpPr>
            <p:cNvPr id="24" name="Oval 7"/>
            <p:cNvSpPr>
              <a:spLocks noChangeArrowheads="1"/>
            </p:cNvSpPr>
            <p:nvPr/>
          </p:nvSpPr>
          <p:spPr bwMode="auto">
            <a:xfrm>
              <a:off x="2314575"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矩形 24"/>
            <p:cNvSpPr/>
            <p:nvPr/>
          </p:nvSpPr>
          <p:spPr>
            <a:xfrm>
              <a:off x="2355402" y="2340330"/>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平台开发</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26" name="组合 25"/>
          <p:cNvGrpSpPr/>
          <p:nvPr/>
        </p:nvGrpSpPr>
        <p:grpSpPr>
          <a:xfrm>
            <a:off x="1993900" y="3421063"/>
            <a:ext cx="780557" cy="783908"/>
            <a:chOff x="1993900" y="3421063"/>
            <a:chExt cx="835025" cy="838200"/>
          </a:xfrm>
        </p:grpSpPr>
        <p:sp>
          <p:nvSpPr>
            <p:cNvPr id="27" name="Oval 6"/>
            <p:cNvSpPr>
              <a:spLocks noChangeArrowheads="1"/>
            </p:cNvSpPr>
            <p:nvPr/>
          </p:nvSpPr>
          <p:spPr bwMode="auto">
            <a:xfrm>
              <a:off x="1993900" y="3421063"/>
              <a:ext cx="835025"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矩形 27"/>
            <p:cNvSpPr/>
            <p:nvPr/>
          </p:nvSpPr>
          <p:spPr>
            <a:xfrm>
              <a:off x="2027855" y="3563049"/>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软件开发</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29" name="组合 28"/>
          <p:cNvGrpSpPr/>
          <p:nvPr/>
        </p:nvGrpSpPr>
        <p:grpSpPr>
          <a:xfrm>
            <a:off x="2314575" y="4667251"/>
            <a:ext cx="782041" cy="782424"/>
            <a:chOff x="2314575" y="4667250"/>
            <a:chExt cx="836613" cy="836613"/>
          </a:xfrm>
        </p:grpSpPr>
        <p:sp>
          <p:nvSpPr>
            <p:cNvPr id="30" name="Oval 8"/>
            <p:cNvSpPr>
              <a:spLocks noChangeArrowheads="1"/>
            </p:cNvSpPr>
            <p:nvPr/>
          </p:nvSpPr>
          <p:spPr bwMode="auto">
            <a:xfrm>
              <a:off x="2314575"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矩形 30"/>
            <p:cNvSpPr/>
            <p:nvPr/>
          </p:nvSpPr>
          <p:spPr>
            <a:xfrm>
              <a:off x="2355402" y="4785656"/>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门店租金</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32" name="组合 31"/>
          <p:cNvGrpSpPr/>
          <p:nvPr/>
        </p:nvGrpSpPr>
        <p:grpSpPr>
          <a:xfrm>
            <a:off x="3279775" y="5646739"/>
            <a:ext cx="782041" cy="782424"/>
            <a:chOff x="3279775" y="5646738"/>
            <a:chExt cx="836613" cy="836613"/>
          </a:xfrm>
        </p:grpSpPr>
        <p:sp>
          <p:nvSpPr>
            <p:cNvPr id="33" name="Oval 10"/>
            <p:cNvSpPr>
              <a:spLocks noChangeArrowheads="1"/>
            </p:cNvSpPr>
            <p:nvPr/>
          </p:nvSpPr>
          <p:spPr bwMode="auto">
            <a:xfrm>
              <a:off x="3279775"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4" name="矩形 33"/>
            <p:cNvSpPr/>
            <p:nvPr/>
          </p:nvSpPr>
          <p:spPr>
            <a:xfrm>
              <a:off x="3324393" y="5795751"/>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办公场地</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35" name="组合 34"/>
          <p:cNvGrpSpPr/>
          <p:nvPr/>
        </p:nvGrpSpPr>
        <p:grpSpPr>
          <a:xfrm>
            <a:off x="7713487" y="5574508"/>
            <a:ext cx="782041" cy="782424"/>
            <a:chOff x="7893050" y="5646738"/>
            <a:chExt cx="836613" cy="836613"/>
          </a:xfrm>
        </p:grpSpPr>
        <p:sp>
          <p:nvSpPr>
            <p:cNvPr id="36" name="Oval 21"/>
            <p:cNvSpPr>
              <a:spLocks noChangeArrowheads="1"/>
            </p:cNvSpPr>
            <p:nvPr/>
          </p:nvSpPr>
          <p:spPr bwMode="auto">
            <a:xfrm>
              <a:off x="7893050"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矩形 36"/>
            <p:cNvSpPr/>
            <p:nvPr/>
          </p:nvSpPr>
          <p:spPr>
            <a:xfrm>
              <a:off x="7950984" y="5784812"/>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日常</a:t>
              </a:r>
              <a:endParaRPr lang="en-US" altLang="zh-CN" sz="1400" dirty="0" smtClean="0">
                <a:solidFill>
                  <a:schemeClr val="accent2"/>
                </a:solidFill>
                <a:latin typeface="微软雅黑" pitchFamily="34" charset="-122"/>
                <a:ea typeface="微软雅黑" pitchFamily="34" charset="-122"/>
                <a:sym typeface="微软雅黑" pitchFamily="34" charset="-122"/>
              </a:endParaRPr>
            </a:p>
            <a:p>
              <a:pPr algn="ctr"/>
              <a:r>
                <a:rPr lang="zh-CN" altLang="en-US" sz="1400" dirty="0" smtClean="0">
                  <a:solidFill>
                    <a:schemeClr val="accent2"/>
                  </a:solidFill>
                  <a:latin typeface="微软雅黑" pitchFamily="34" charset="-122"/>
                  <a:ea typeface="微软雅黑" pitchFamily="34" charset="-122"/>
                  <a:sym typeface="微软雅黑" pitchFamily="34" charset="-122"/>
                </a:rPr>
                <a:t>营运</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38" name="组合 37"/>
          <p:cNvGrpSpPr/>
          <p:nvPr/>
        </p:nvGrpSpPr>
        <p:grpSpPr>
          <a:xfrm>
            <a:off x="8677100" y="4595020"/>
            <a:ext cx="782041" cy="782424"/>
            <a:chOff x="8856663" y="4667250"/>
            <a:chExt cx="836613" cy="836613"/>
          </a:xfrm>
        </p:grpSpPr>
        <p:sp>
          <p:nvSpPr>
            <p:cNvPr id="39" name="Oval 19"/>
            <p:cNvSpPr>
              <a:spLocks noChangeArrowheads="1"/>
            </p:cNvSpPr>
            <p:nvPr/>
          </p:nvSpPr>
          <p:spPr bwMode="auto">
            <a:xfrm>
              <a:off x="8856663"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40" name="矩形 39"/>
            <p:cNvSpPr/>
            <p:nvPr/>
          </p:nvSpPr>
          <p:spPr>
            <a:xfrm>
              <a:off x="8948212" y="4806386"/>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广告宣传</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41" name="组合 40"/>
          <p:cNvGrpSpPr/>
          <p:nvPr/>
        </p:nvGrpSpPr>
        <p:grpSpPr>
          <a:xfrm>
            <a:off x="8999362" y="3348832"/>
            <a:ext cx="782041" cy="783908"/>
            <a:chOff x="9178925" y="3421063"/>
            <a:chExt cx="836613" cy="838200"/>
          </a:xfrm>
        </p:grpSpPr>
        <p:sp>
          <p:nvSpPr>
            <p:cNvPr id="42" name="Oval 17"/>
            <p:cNvSpPr>
              <a:spLocks noChangeArrowheads="1"/>
            </p:cNvSpPr>
            <p:nvPr/>
          </p:nvSpPr>
          <p:spPr bwMode="auto">
            <a:xfrm>
              <a:off x="9178925" y="3421063"/>
              <a:ext cx="836613"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43" name="矩形 42"/>
            <p:cNvSpPr/>
            <p:nvPr/>
          </p:nvSpPr>
          <p:spPr>
            <a:xfrm>
              <a:off x="9233873" y="3563287"/>
              <a:ext cx="720080" cy="559457"/>
            </a:xfrm>
            <a:prstGeom prst="rect">
              <a:avLst/>
            </a:prstGeom>
          </p:spPr>
          <p:txBody>
            <a:bodyPr wrap="square">
              <a:spAutoFit/>
            </a:bodyPr>
            <a:lstStyle/>
            <a:p>
              <a:pPr algn="ctr"/>
              <a:r>
                <a:rPr lang="zh-CN" altLang="en-US" sz="1400" dirty="0">
                  <a:solidFill>
                    <a:schemeClr val="accent2"/>
                  </a:solidFill>
                  <a:latin typeface="微软雅黑" pitchFamily="34" charset="-122"/>
                  <a:ea typeface="微软雅黑" pitchFamily="34" charset="-122"/>
                  <a:sym typeface="微软雅黑" pitchFamily="34" charset="-122"/>
                </a:rPr>
                <a:t>购买</a:t>
              </a:r>
            </a:p>
            <a:p>
              <a:pPr algn="ctr"/>
              <a:r>
                <a:rPr lang="zh-CN" altLang="en-US" sz="1400" dirty="0" smtClean="0">
                  <a:solidFill>
                    <a:schemeClr val="accent2"/>
                  </a:solidFill>
                  <a:latin typeface="微软雅黑" pitchFamily="34" charset="-122"/>
                  <a:ea typeface="微软雅黑" pitchFamily="34" charset="-122"/>
                  <a:sym typeface="微软雅黑" pitchFamily="34" charset="-122"/>
                </a:rPr>
                <a:t>设备</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44" name="组合 43"/>
          <p:cNvGrpSpPr/>
          <p:nvPr/>
        </p:nvGrpSpPr>
        <p:grpSpPr>
          <a:xfrm>
            <a:off x="8677100" y="2104232"/>
            <a:ext cx="782041" cy="783908"/>
            <a:chOff x="8856663" y="2176463"/>
            <a:chExt cx="836613" cy="838200"/>
          </a:xfrm>
        </p:grpSpPr>
        <p:sp>
          <p:nvSpPr>
            <p:cNvPr id="45" name="Oval 18"/>
            <p:cNvSpPr>
              <a:spLocks noChangeArrowheads="1"/>
            </p:cNvSpPr>
            <p:nvPr/>
          </p:nvSpPr>
          <p:spPr bwMode="auto">
            <a:xfrm>
              <a:off x="8856663"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46" name="矩形 45"/>
            <p:cNvSpPr/>
            <p:nvPr/>
          </p:nvSpPr>
          <p:spPr>
            <a:xfrm>
              <a:off x="8921428" y="2340568"/>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风险预备</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grpSp>
        <p:nvGrpSpPr>
          <p:cNvPr id="47" name="组合 46"/>
          <p:cNvGrpSpPr/>
          <p:nvPr/>
        </p:nvGrpSpPr>
        <p:grpSpPr>
          <a:xfrm>
            <a:off x="7713487" y="1124744"/>
            <a:ext cx="782041" cy="783908"/>
            <a:chOff x="7893050" y="1196975"/>
            <a:chExt cx="836613" cy="838200"/>
          </a:xfrm>
        </p:grpSpPr>
        <p:sp>
          <p:nvSpPr>
            <p:cNvPr id="48" name="Oval 20"/>
            <p:cNvSpPr>
              <a:spLocks noChangeArrowheads="1"/>
            </p:cNvSpPr>
            <p:nvPr/>
          </p:nvSpPr>
          <p:spPr bwMode="auto">
            <a:xfrm>
              <a:off x="7893050"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accent2"/>
                </a:solidFill>
              </a:endParaRPr>
            </a:p>
          </p:txBody>
        </p:sp>
        <p:sp>
          <p:nvSpPr>
            <p:cNvPr id="49" name="矩形 48"/>
            <p:cNvSpPr/>
            <p:nvPr/>
          </p:nvSpPr>
          <p:spPr>
            <a:xfrm>
              <a:off x="7950984" y="1330474"/>
              <a:ext cx="720080" cy="559457"/>
            </a:xfrm>
            <a:prstGeom prst="rect">
              <a:avLst/>
            </a:prstGeom>
          </p:spPr>
          <p:txBody>
            <a:bodyPr wrap="square">
              <a:spAutoFit/>
            </a:bodyPr>
            <a:lstStyle/>
            <a:p>
              <a:pPr algn="ctr"/>
              <a:r>
                <a:rPr lang="zh-CN" altLang="en-US" sz="1400" dirty="0" smtClean="0">
                  <a:solidFill>
                    <a:schemeClr val="accent2"/>
                  </a:solidFill>
                  <a:latin typeface="微软雅黑" pitchFamily="34" charset="-122"/>
                  <a:ea typeface="微软雅黑" pitchFamily="34" charset="-122"/>
                  <a:sym typeface="微软雅黑" pitchFamily="34" charset="-122"/>
                </a:rPr>
                <a:t>营销推广</a:t>
              </a:r>
              <a:endParaRPr lang="zh-CN" altLang="en-US" sz="1400" dirty="0">
                <a:solidFill>
                  <a:schemeClr val="accent2"/>
                </a:solidFill>
                <a:latin typeface="微软雅黑" pitchFamily="34" charset="-122"/>
                <a:ea typeface="微软雅黑" pitchFamily="34" charset="-122"/>
                <a:sym typeface="微软雅黑" pitchFamily="34" charset="-122"/>
              </a:endParaRPr>
            </a:p>
          </p:txBody>
        </p:sp>
      </p:grpSp>
      <p:sp>
        <p:nvSpPr>
          <p:cNvPr id="50" name="Freeform 16"/>
          <p:cNvSpPr>
            <a:spLocks noEditPoints="1"/>
          </p:cNvSpPr>
          <p:nvPr/>
        </p:nvSpPr>
        <p:spPr bwMode="auto">
          <a:xfrm>
            <a:off x="5513016" y="2442137"/>
            <a:ext cx="747910" cy="976916"/>
          </a:xfrm>
          <a:custGeom>
            <a:avLst/>
            <a:gdLst>
              <a:gd name="T0" fmla="*/ 742 w 1097"/>
              <a:gd name="T1" fmla="*/ 209 h 1435"/>
              <a:gd name="T2" fmla="*/ 1058 w 1097"/>
              <a:gd name="T3" fmla="*/ 264 h 1435"/>
              <a:gd name="T4" fmla="*/ 1033 w 1097"/>
              <a:gd name="T5" fmla="*/ 308 h 1435"/>
              <a:gd name="T6" fmla="*/ 843 w 1097"/>
              <a:gd name="T7" fmla="*/ 254 h 1435"/>
              <a:gd name="T8" fmla="*/ 945 w 1097"/>
              <a:gd name="T9" fmla="*/ 343 h 1435"/>
              <a:gd name="T10" fmla="*/ 893 w 1097"/>
              <a:gd name="T11" fmla="*/ 363 h 1435"/>
              <a:gd name="T12" fmla="*/ 741 w 1097"/>
              <a:gd name="T13" fmla="*/ 269 h 1435"/>
              <a:gd name="T14" fmla="*/ 691 w 1097"/>
              <a:gd name="T15" fmla="*/ 238 h 1435"/>
              <a:gd name="T16" fmla="*/ 742 w 1097"/>
              <a:gd name="T17" fmla="*/ 209 h 1435"/>
              <a:gd name="T18" fmla="*/ 555 w 1097"/>
              <a:gd name="T19" fmla="*/ 958 h 1435"/>
              <a:gd name="T20" fmla="*/ 555 w 1097"/>
              <a:gd name="T21" fmla="*/ 958 h 1435"/>
              <a:gd name="T22" fmla="*/ 585 w 1097"/>
              <a:gd name="T23" fmla="*/ 943 h 1435"/>
              <a:gd name="T24" fmla="*/ 594 w 1097"/>
              <a:gd name="T25" fmla="*/ 919 h 1435"/>
              <a:gd name="T26" fmla="*/ 586 w 1097"/>
              <a:gd name="T27" fmla="*/ 898 h 1435"/>
              <a:gd name="T28" fmla="*/ 555 w 1097"/>
              <a:gd name="T29" fmla="*/ 881 h 1435"/>
              <a:gd name="T30" fmla="*/ 555 w 1097"/>
              <a:gd name="T31" fmla="*/ 958 h 1435"/>
              <a:gd name="T32" fmla="*/ 519 w 1097"/>
              <a:gd name="T33" fmla="*/ 721 h 1435"/>
              <a:gd name="T34" fmla="*/ 519 w 1097"/>
              <a:gd name="T35" fmla="*/ 721 h 1435"/>
              <a:gd name="T36" fmla="*/ 498 w 1097"/>
              <a:gd name="T37" fmla="*/ 769 h 1435"/>
              <a:gd name="T38" fmla="*/ 519 w 1097"/>
              <a:gd name="T39" fmla="*/ 782 h 1435"/>
              <a:gd name="T40" fmla="*/ 519 w 1097"/>
              <a:gd name="T41" fmla="*/ 721 h 1435"/>
              <a:gd name="T42" fmla="*/ 674 w 1097"/>
              <a:gd name="T43" fmla="*/ 745 h 1435"/>
              <a:gd name="T44" fmla="*/ 674 w 1097"/>
              <a:gd name="T45" fmla="*/ 745 h 1435"/>
              <a:gd name="T46" fmla="*/ 585 w 1097"/>
              <a:gd name="T47" fmla="*/ 759 h 1435"/>
              <a:gd name="T48" fmla="*/ 555 w 1097"/>
              <a:gd name="T49" fmla="*/ 722 h 1435"/>
              <a:gd name="T50" fmla="*/ 555 w 1097"/>
              <a:gd name="T51" fmla="*/ 791 h 1435"/>
              <a:gd name="T52" fmla="*/ 653 w 1097"/>
              <a:gd name="T53" fmla="*/ 833 h 1435"/>
              <a:gd name="T54" fmla="*/ 633 w 1097"/>
              <a:gd name="T55" fmla="*/ 999 h 1435"/>
              <a:gd name="T56" fmla="*/ 555 w 1097"/>
              <a:gd name="T57" fmla="*/ 1020 h 1435"/>
              <a:gd name="T58" fmla="*/ 555 w 1097"/>
              <a:gd name="T59" fmla="*/ 1066 h 1435"/>
              <a:gd name="T60" fmla="*/ 519 w 1097"/>
              <a:gd name="T61" fmla="*/ 1066 h 1435"/>
              <a:gd name="T62" fmla="*/ 519 w 1097"/>
              <a:gd name="T63" fmla="*/ 1020 h 1435"/>
              <a:gd name="T64" fmla="*/ 386 w 1097"/>
              <a:gd name="T65" fmla="*/ 913 h 1435"/>
              <a:gd name="T66" fmla="*/ 484 w 1097"/>
              <a:gd name="T67" fmla="*/ 902 h 1435"/>
              <a:gd name="T68" fmla="*/ 519 w 1097"/>
              <a:gd name="T69" fmla="*/ 955 h 1435"/>
              <a:gd name="T70" fmla="*/ 519 w 1097"/>
              <a:gd name="T71" fmla="*/ 870 h 1435"/>
              <a:gd name="T72" fmla="*/ 450 w 1097"/>
              <a:gd name="T73" fmla="*/ 847 h 1435"/>
              <a:gd name="T74" fmla="*/ 430 w 1097"/>
              <a:gd name="T75" fmla="*/ 690 h 1435"/>
              <a:gd name="T76" fmla="*/ 519 w 1097"/>
              <a:gd name="T77" fmla="*/ 658 h 1435"/>
              <a:gd name="T78" fmla="*/ 519 w 1097"/>
              <a:gd name="T79" fmla="*/ 635 h 1435"/>
              <a:gd name="T80" fmla="*/ 555 w 1097"/>
              <a:gd name="T81" fmla="*/ 635 h 1435"/>
              <a:gd name="T82" fmla="*/ 555 w 1097"/>
              <a:gd name="T83" fmla="*/ 658 h 1435"/>
              <a:gd name="T84" fmla="*/ 674 w 1097"/>
              <a:gd name="T85" fmla="*/ 745 h 1435"/>
              <a:gd name="T86" fmla="*/ 19 w 1097"/>
              <a:gd name="T87" fmla="*/ 1010 h 1435"/>
              <a:gd name="T88" fmla="*/ 19 w 1097"/>
              <a:gd name="T89" fmla="*/ 1010 h 1435"/>
              <a:gd name="T90" fmla="*/ 1039 w 1097"/>
              <a:gd name="T91" fmla="*/ 1030 h 1435"/>
              <a:gd name="T92" fmla="*/ 645 w 1097"/>
              <a:gd name="T93" fmla="*/ 236 h 1435"/>
              <a:gd name="T94" fmla="*/ 790 w 1097"/>
              <a:gd name="T95" fmla="*/ 59 h 1435"/>
              <a:gd name="T96" fmla="*/ 547 w 1097"/>
              <a:gd name="T97" fmla="*/ 58 h 1435"/>
              <a:gd name="T98" fmla="*/ 353 w 1097"/>
              <a:gd name="T99" fmla="*/ 121 h 1435"/>
              <a:gd name="T100" fmla="*/ 444 w 1097"/>
              <a:gd name="T101" fmla="*/ 228 h 1435"/>
              <a:gd name="T102" fmla="*/ 19 w 1097"/>
              <a:gd name="T103" fmla="*/ 1010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42279277"/>
      </p:ext>
    </p:extLst>
  </p:cSld>
  <p:clrMapOvr>
    <a:masterClrMapping/>
  </p:clrMapOvr>
  <mc:AlternateContent xmlns:mc="http://schemas.openxmlformats.org/markup-compatibility/2006" xmlns:p14="http://schemas.microsoft.com/office/powerpoint/2010/main">
    <mc:Choice Requires="p14">
      <p:transition spd="slow" p14:dur="800" advTm="11971">
        <p:blinds dir="vert"/>
      </p:transition>
    </mc:Choice>
    <mc:Fallback xmlns="">
      <p:transition spd="slow" advTm="11971">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14:presetBounceEnd="40000">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14:bounceEnd="40000">
                                          <p:cBhvr additive="base">
                                            <p:cTn id="19" dur="500" fill="hold"/>
                                            <p:tgtEl>
                                              <p:spTgt spid="50"/>
                                            </p:tgtEl>
                                            <p:attrNameLst>
                                              <p:attrName>ppt_x</p:attrName>
                                            </p:attrNameLst>
                                          </p:cBhvr>
                                          <p:tavLst>
                                            <p:tav tm="0">
                                              <p:val>
                                                <p:strVal val="#ppt_x"/>
                                              </p:val>
                                            </p:tav>
                                            <p:tav tm="100000">
                                              <p:val>
                                                <p:strVal val="#ppt_x"/>
                                              </p:val>
                                            </p:tav>
                                          </p:tavLst>
                                        </p:anim>
                                        <p:anim calcmode="lin" valueType="num" p14:bounceEnd="40000">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5.4 </a:t>
            </a:r>
            <a:r>
              <a:rPr lang="zh-CN" altLang="en-US" sz="2800" dirty="0" smtClean="0">
                <a:solidFill>
                  <a:schemeClr val="accent2"/>
                </a:solidFill>
                <a:latin typeface="微软雅黑"/>
                <a:ea typeface="微软雅黑"/>
              </a:rPr>
              <a:t>投资回报</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5</a:t>
            </a:r>
            <a:endParaRPr lang="zh-CN" altLang="en-US" dirty="0">
              <a:solidFill>
                <a:schemeClr val="accent2"/>
              </a:solidFill>
            </a:endParaRPr>
          </a:p>
        </p:txBody>
      </p:sp>
      <p:graphicFrame>
        <p:nvGraphicFramePr>
          <p:cNvPr id="51" name="图示 50"/>
          <p:cNvGraphicFramePr/>
          <p:nvPr>
            <p:extLst>
              <p:ext uri="{D42A27DB-BD31-4B8C-83A1-F6EECF244321}">
                <p14:modId xmlns:p14="http://schemas.microsoft.com/office/powerpoint/2010/main" val="416597741"/>
              </p:ext>
            </p:extLst>
          </p:nvPr>
        </p:nvGraphicFramePr>
        <p:xfrm>
          <a:off x="1583897" y="786658"/>
          <a:ext cx="8618940" cy="523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011925"/>
      </p:ext>
    </p:extLst>
  </p:cSld>
  <p:clrMapOvr>
    <a:masterClrMapping/>
  </p:clrMapOvr>
  <mc:AlternateContent xmlns:mc="http://schemas.openxmlformats.org/markup-compatibility/2006" xmlns:p14="http://schemas.microsoft.com/office/powerpoint/2010/main">
    <mc:Choice Requires="p14">
      <p:transition spd="slow" p14:dur="800" advTm="11971">
        <p:blinds dir="vert"/>
      </p:transition>
    </mc:Choice>
    <mc:Fallback xmlns="">
      <p:transition spd="slow" advTm="11971">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5.5  </a:t>
            </a:r>
            <a:r>
              <a:rPr lang="zh-CN" altLang="en-US" sz="2800" dirty="0" smtClean="0">
                <a:solidFill>
                  <a:schemeClr val="accent2"/>
                </a:solidFill>
                <a:latin typeface="微软雅黑"/>
                <a:ea typeface="微软雅黑"/>
              </a:rPr>
              <a:t>退出方式</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5</a:t>
            </a:r>
            <a:endParaRPr lang="zh-CN" altLang="en-US" dirty="0">
              <a:solidFill>
                <a:schemeClr val="accent2"/>
              </a:solidFill>
            </a:endParaRPr>
          </a:p>
        </p:txBody>
      </p:sp>
      <p:sp>
        <p:nvSpPr>
          <p:cNvPr id="51" name="Freeform 6"/>
          <p:cNvSpPr>
            <a:spLocks/>
          </p:cNvSpPr>
          <p:nvPr/>
        </p:nvSpPr>
        <p:spPr bwMode="auto">
          <a:xfrm>
            <a:off x="1077913" y="16119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7"/>
          <p:cNvSpPr>
            <a:spLocks/>
          </p:cNvSpPr>
          <p:nvPr/>
        </p:nvSpPr>
        <p:spPr bwMode="auto">
          <a:xfrm>
            <a:off x="1077913" y="29200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8"/>
          <p:cNvSpPr>
            <a:spLocks/>
          </p:cNvSpPr>
          <p:nvPr/>
        </p:nvSpPr>
        <p:spPr bwMode="auto">
          <a:xfrm>
            <a:off x="1077913" y="4172636"/>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9"/>
          <p:cNvSpPr>
            <a:spLocks/>
          </p:cNvSpPr>
          <p:nvPr/>
        </p:nvSpPr>
        <p:spPr bwMode="auto">
          <a:xfrm>
            <a:off x="1077913" y="5395011"/>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
          <p:cNvSpPr>
            <a:spLocks noEditPoints="1"/>
          </p:cNvSpPr>
          <p:nvPr/>
        </p:nvSpPr>
        <p:spPr bwMode="auto">
          <a:xfrm>
            <a:off x="1789113" y="1256398"/>
            <a:ext cx="1868488" cy="1455738"/>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1"/>
          <p:cNvSpPr>
            <a:spLocks noEditPoints="1"/>
          </p:cNvSpPr>
          <p:nvPr/>
        </p:nvSpPr>
        <p:spPr bwMode="auto">
          <a:xfrm>
            <a:off x="1789113" y="2553386"/>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p:cNvSpPr>
            <a:spLocks noEditPoints="1"/>
          </p:cNvSpPr>
          <p:nvPr/>
        </p:nvSpPr>
        <p:spPr bwMode="auto">
          <a:xfrm>
            <a:off x="1789113" y="3794811"/>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3"/>
          <p:cNvSpPr>
            <a:spLocks noEditPoints="1"/>
          </p:cNvSpPr>
          <p:nvPr/>
        </p:nvSpPr>
        <p:spPr bwMode="auto">
          <a:xfrm>
            <a:off x="1789113" y="5020361"/>
            <a:ext cx="1868488" cy="1419225"/>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TextBox 60"/>
          <p:cNvSpPr txBox="1"/>
          <p:nvPr/>
        </p:nvSpPr>
        <p:spPr>
          <a:xfrm>
            <a:off x="4082157" y="1785368"/>
            <a:ext cx="6912768" cy="369332"/>
          </a:xfrm>
          <a:prstGeom prst="rect">
            <a:avLst/>
          </a:prstGeom>
          <a:noFill/>
        </p:spPr>
        <p:txBody>
          <a:bodyPr wrap="square" rtlCol="0">
            <a:spAutoFit/>
          </a:bodyPr>
          <a:lstStyle/>
          <a:p>
            <a:r>
              <a:rPr lang="zh-CN" altLang="en-US" dirty="0" smtClean="0">
                <a:solidFill>
                  <a:schemeClr val="accent1"/>
                </a:solidFill>
                <a:latin typeface="宋体" pitchFamily="2" charset="-122"/>
              </a:rPr>
              <a:t>公司上市后在股市退出。</a:t>
            </a:r>
            <a:endParaRPr lang="zh-CN" altLang="en-US" dirty="0">
              <a:solidFill>
                <a:schemeClr val="accent1"/>
              </a:solidFill>
              <a:latin typeface="宋体" pitchFamily="2" charset="-122"/>
            </a:endParaRPr>
          </a:p>
        </p:txBody>
      </p:sp>
      <p:sp>
        <p:nvSpPr>
          <p:cNvPr id="62" name="TextBox 61"/>
          <p:cNvSpPr txBox="1"/>
          <p:nvPr/>
        </p:nvSpPr>
        <p:spPr>
          <a:xfrm>
            <a:off x="1940621" y="1739454"/>
            <a:ext cx="1565472" cy="430887"/>
          </a:xfrm>
          <a:prstGeom prst="rect">
            <a:avLst/>
          </a:prstGeom>
          <a:noFill/>
        </p:spPr>
        <p:txBody>
          <a:bodyPr wrap="square" rtlCol="0">
            <a:spAutoFit/>
          </a:bodyPr>
          <a:lstStyle/>
          <a:p>
            <a:pPr algn="ctr"/>
            <a:r>
              <a:rPr lang="zh-CN" altLang="en-US" sz="2200" dirty="0" smtClean="0">
                <a:solidFill>
                  <a:schemeClr val="accent2"/>
                </a:solidFill>
                <a:latin typeface="+mn-ea"/>
                <a:ea typeface="+mn-ea"/>
              </a:rPr>
              <a:t>公司上市</a:t>
            </a:r>
            <a:endParaRPr lang="en-US" altLang="zh-CN" sz="2200" dirty="0" smtClean="0">
              <a:solidFill>
                <a:schemeClr val="accent2"/>
              </a:solidFill>
              <a:latin typeface="+mn-ea"/>
              <a:ea typeface="+mn-ea"/>
            </a:endParaRPr>
          </a:p>
        </p:txBody>
      </p:sp>
      <p:sp>
        <p:nvSpPr>
          <p:cNvPr id="63" name="TextBox 62"/>
          <p:cNvSpPr txBox="1"/>
          <p:nvPr/>
        </p:nvSpPr>
        <p:spPr>
          <a:xfrm>
            <a:off x="1940621" y="3090583"/>
            <a:ext cx="1565472" cy="430887"/>
          </a:xfrm>
          <a:prstGeom prst="rect">
            <a:avLst/>
          </a:prstGeom>
          <a:noFill/>
        </p:spPr>
        <p:txBody>
          <a:bodyPr wrap="square" rtlCol="0">
            <a:spAutoFit/>
          </a:bodyPr>
          <a:lstStyle/>
          <a:p>
            <a:pPr algn="ctr"/>
            <a:r>
              <a:rPr lang="zh-CN" altLang="en-US" sz="2200" dirty="0" smtClean="0">
                <a:solidFill>
                  <a:schemeClr val="accent2"/>
                </a:solidFill>
                <a:latin typeface="+mn-ea"/>
                <a:ea typeface="+mn-ea"/>
              </a:rPr>
              <a:t>收购兼并</a:t>
            </a:r>
            <a:endParaRPr lang="en-US" altLang="zh-CN" sz="2200" dirty="0" smtClean="0">
              <a:solidFill>
                <a:schemeClr val="accent2"/>
              </a:solidFill>
              <a:latin typeface="+mn-ea"/>
              <a:ea typeface="+mn-ea"/>
            </a:endParaRPr>
          </a:p>
        </p:txBody>
      </p:sp>
      <p:sp>
        <p:nvSpPr>
          <p:cNvPr id="64" name="TextBox 63"/>
          <p:cNvSpPr txBox="1"/>
          <p:nvPr/>
        </p:nvSpPr>
        <p:spPr>
          <a:xfrm>
            <a:off x="1940621" y="4346177"/>
            <a:ext cx="1565472" cy="400110"/>
          </a:xfrm>
          <a:prstGeom prst="rect">
            <a:avLst/>
          </a:prstGeom>
          <a:noFill/>
        </p:spPr>
        <p:txBody>
          <a:bodyPr wrap="square" rtlCol="0">
            <a:spAutoFit/>
          </a:bodyPr>
          <a:lstStyle/>
          <a:p>
            <a:pPr algn="ctr"/>
            <a:r>
              <a:rPr lang="zh-CN" altLang="en-US" sz="2000" dirty="0" smtClean="0">
                <a:solidFill>
                  <a:schemeClr val="accent2"/>
                </a:solidFill>
                <a:latin typeface="+mn-ea"/>
                <a:ea typeface="+mn-ea"/>
              </a:rPr>
              <a:t>管理层收购</a:t>
            </a:r>
            <a:endParaRPr lang="en-US" altLang="zh-CN" sz="2000" dirty="0" smtClean="0">
              <a:solidFill>
                <a:schemeClr val="accent2"/>
              </a:solidFill>
              <a:latin typeface="+mn-ea"/>
              <a:ea typeface="+mn-ea"/>
            </a:endParaRPr>
          </a:p>
        </p:txBody>
      </p:sp>
      <p:sp>
        <p:nvSpPr>
          <p:cNvPr id="65" name="TextBox 64"/>
          <p:cNvSpPr txBox="1"/>
          <p:nvPr/>
        </p:nvSpPr>
        <p:spPr>
          <a:xfrm>
            <a:off x="1940621" y="5533532"/>
            <a:ext cx="1565472" cy="369332"/>
          </a:xfrm>
          <a:prstGeom prst="rect">
            <a:avLst/>
          </a:prstGeom>
          <a:noFill/>
        </p:spPr>
        <p:txBody>
          <a:bodyPr wrap="square" rtlCol="0">
            <a:spAutoFit/>
          </a:bodyPr>
          <a:lstStyle/>
          <a:p>
            <a:pPr algn="ctr"/>
            <a:r>
              <a:rPr lang="zh-CN" altLang="en-US" dirty="0" smtClean="0">
                <a:solidFill>
                  <a:schemeClr val="accent2"/>
                </a:solidFill>
                <a:latin typeface="+mn-ea"/>
                <a:ea typeface="+mn-ea"/>
              </a:rPr>
              <a:t>剩余利益分红</a:t>
            </a:r>
            <a:endParaRPr lang="en-US" altLang="zh-CN" dirty="0" smtClean="0">
              <a:solidFill>
                <a:schemeClr val="accent2"/>
              </a:solidFill>
              <a:latin typeface="+mn-ea"/>
              <a:ea typeface="+mn-ea"/>
            </a:endParaRPr>
          </a:p>
        </p:txBody>
      </p:sp>
      <p:sp>
        <p:nvSpPr>
          <p:cNvPr id="66" name="TextBox 65"/>
          <p:cNvSpPr txBox="1"/>
          <p:nvPr/>
        </p:nvSpPr>
        <p:spPr>
          <a:xfrm>
            <a:off x="4089031" y="2968464"/>
            <a:ext cx="6912768" cy="646331"/>
          </a:xfrm>
          <a:prstGeom prst="rect">
            <a:avLst/>
          </a:prstGeom>
          <a:noFill/>
        </p:spPr>
        <p:txBody>
          <a:bodyPr wrap="square" rtlCol="0">
            <a:spAutoFit/>
          </a:bodyPr>
          <a:lstStyle/>
          <a:p>
            <a:r>
              <a:rPr lang="zh-CN" altLang="zh-CN" dirty="0"/>
              <a:t>主要采取的方式是股份转让。公司若进行下一轮融资，原投资者可通过股份转让的方式</a:t>
            </a:r>
            <a:r>
              <a:rPr lang="zh-CN" altLang="zh-CN" dirty="0" smtClean="0"/>
              <a:t>退出。</a:t>
            </a:r>
            <a:endParaRPr lang="zh-CN" altLang="zh-CN" dirty="0"/>
          </a:p>
        </p:txBody>
      </p:sp>
      <p:sp>
        <p:nvSpPr>
          <p:cNvPr id="67" name="TextBox 66"/>
          <p:cNvSpPr txBox="1"/>
          <p:nvPr/>
        </p:nvSpPr>
        <p:spPr>
          <a:xfrm>
            <a:off x="4108758" y="4320551"/>
            <a:ext cx="6912768" cy="369332"/>
          </a:xfrm>
          <a:prstGeom prst="rect">
            <a:avLst/>
          </a:prstGeom>
          <a:noFill/>
        </p:spPr>
        <p:txBody>
          <a:bodyPr wrap="square" rtlCol="0">
            <a:spAutoFit/>
          </a:bodyPr>
          <a:lstStyle/>
          <a:p>
            <a:r>
              <a:rPr lang="zh-CN" altLang="zh-CN" dirty="0"/>
              <a:t>采用管理层收购</a:t>
            </a:r>
            <a:r>
              <a:rPr lang="en-US" altLang="zh-CN" dirty="0"/>
              <a:t>(MBO)</a:t>
            </a:r>
            <a:r>
              <a:rPr lang="zh-CN" altLang="zh-CN" dirty="0"/>
              <a:t>方式来及时收回自己的投资</a:t>
            </a:r>
            <a:r>
              <a:rPr lang="zh-CN" altLang="zh-CN" dirty="0" smtClean="0"/>
              <a:t>资本</a:t>
            </a:r>
            <a:r>
              <a:rPr lang="zh-CN" altLang="en-US" dirty="0"/>
              <a:t>。</a:t>
            </a:r>
            <a:endParaRPr lang="zh-CN" altLang="en-US" dirty="0">
              <a:solidFill>
                <a:schemeClr val="accent1"/>
              </a:solidFill>
              <a:latin typeface="+mn-ea"/>
              <a:ea typeface="+mn-ea"/>
            </a:endParaRPr>
          </a:p>
        </p:txBody>
      </p:sp>
      <p:sp>
        <p:nvSpPr>
          <p:cNvPr id="68" name="TextBox 67"/>
          <p:cNvSpPr txBox="1"/>
          <p:nvPr/>
        </p:nvSpPr>
        <p:spPr>
          <a:xfrm>
            <a:off x="4074622" y="5519868"/>
            <a:ext cx="6912768" cy="369332"/>
          </a:xfrm>
          <a:prstGeom prst="rect">
            <a:avLst/>
          </a:prstGeom>
          <a:noFill/>
        </p:spPr>
        <p:txBody>
          <a:bodyPr wrap="square" rtlCol="0">
            <a:spAutoFit/>
          </a:bodyPr>
          <a:lstStyle/>
          <a:p>
            <a:r>
              <a:rPr lang="zh-CN" altLang="zh-CN" dirty="0"/>
              <a:t>根据公司每年利润差异进行利润分配</a:t>
            </a:r>
            <a:r>
              <a:rPr lang="en-US" altLang="zh-CN" dirty="0" smtClean="0"/>
              <a:t>,</a:t>
            </a:r>
            <a:r>
              <a:rPr lang="zh-CN" altLang="zh-CN" dirty="0" smtClean="0"/>
              <a:t> </a:t>
            </a:r>
            <a:r>
              <a:rPr lang="zh-CN" altLang="en-US" dirty="0" smtClean="0"/>
              <a:t>盈利之年起</a:t>
            </a:r>
            <a:r>
              <a:rPr lang="en-US" altLang="zh-CN" dirty="0" smtClean="0"/>
              <a:t>5</a:t>
            </a:r>
            <a:r>
              <a:rPr lang="zh-CN" altLang="zh-CN" dirty="0" smtClean="0"/>
              <a:t>年</a:t>
            </a:r>
            <a:r>
              <a:rPr lang="zh-CN" altLang="zh-CN" dirty="0"/>
              <a:t>分配股利。</a:t>
            </a:r>
            <a:endParaRPr lang="zh-CN" altLang="en-US" dirty="0">
              <a:solidFill>
                <a:schemeClr val="accent1"/>
              </a:solidFill>
              <a:latin typeface="+mn-ea"/>
              <a:ea typeface="+mn-ea"/>
            </a:endParaRPr>
          </a:p>
        </p:txBody>
      </p:sp>
      <p:sp>
        <p:nvSpPr>
          <p:cNvPr id="69" name="TextBox 68"/>
          <p:cNvSpPr txBox="1"/>
          <p:nvPr/>
        </p:nvSpPr>
        <p:spPr>
          <a:xfrm>
            <a:off x="1129829" y="1616091"/>
            <a:ext cx="605425" cy="707886"/>
          </a:xfrm>
          <a:prstGeom prst="rect">
            <a:avLst/>
          </a:prstGeom>
          <a:noFill/>
        </p:spPr>
        <p:txBody>
          <a:bodyPr wrap="square" rtlCol="0">
            <a:spAutoFit/>
          </a:bodyPr>
          <a:lstStyle/>
          <a:p>
            <a:pPr algn="ctr"/>
            <a:r>
              <a:rPr lang="en-US" altLang="zh-CN" sz="4000" dirty="0" smtClean="0">
                <a:solidFill>
                  <a:schemeClr val="accent1"/>
                </a:solidFill>
                <a:latin typeface="+mn-ea"/>
                <a:ea typeface="+mn-ea"/>
              </a:rPr>
              <a:t>1</a:t>
            </a:r>
          </a:p>
        </p:txBody>
      </p:sp>
      <p:sp>
        <p:nvSpPr>
          <p:cNvPr id="70" name="TextBox 69"/>
          <p:cNvSpPr txBox="1"/>
          <p:nvPr/>
        </p:nvSpPr>
        <p:spPr>
          <a:xfrm>
            <a:off x="1129829" y="2939924"/>
            <a:ext cx="605425" cy="707886"/>
          </a:xfrm>
          <a:prstGeom prst="rect">
            <a:avLst/>
          </a:prstGeom>
          <a:noFill/>
        </p:spPr>
        <p:txBody>
          <a:bodyPr wrap="square" rtlCol="0">
            <a:spAutoFit/>
          </a:bodyPr>
          <a:lstStyle/>
          <a:p>
            <a:pPr algn="ctr"/>
            <a:r>
              <a:rPr lang="en-US" altLang="zh-CN" sz="4000" dirty="0" smtClean="0">
                <a:solidFill>
                  <a:schemeClr val="accent1"/>
                </a:solidFill>
                <a:latin typeface="+mn-ea"/>
                <a:ea typeface="+mn-ea"/>
              </a:rPr>
              <a:t>2</a:t>
            </a:r>
          </a:p>
        </p:txBody>
      </p:sp>
      <p:sp>
        <p:nvSpPr>
          <p:cNvPr id="71" name="TextBox 70"/>
          <p:cNvSpPr txBox="1"/>
          <p:nvPr/>
        </p:nvSpPr>
        <p:spPr>
          <a:xfrm>
            <a:off x="1129829" y="4195518"/>
            <a:ext cx="605425" cy="707886"/>
          </a:xfrm>
          <a:prstGeom prst="rect">
            <a:avLst/>
          </a:prstGeom>
          <a:noFill/>
        </p:spPr>
        <p:txBody>
          <a:bodyPr wrap="square" rtlCol="0">
            <a:spAutoFit/>
          </a:bodyPr>
          <a:lstStyle/>
          <a:p>
            <a:pPr algn="ctr"/>
            <a:r>
              <a:rPr lang="en-US" altLang="zh-CN" sz="4000" dirty="0" smtClean="0">
                <a:solidFill>
                  <a:schemeClr val="accent1"/>
                </a:solidFill>
                <a:latin typeface="+mn-ea"/>
                <a:ea typeface="+mn-ea"/>
              </a:rPr>
              <a:t>3</a:t>
            </a:r>
          </a:p>
        </p:txBody>
      </p:sp>
      <p:sp>
        <p:nvSpPr>
          <p:cNvPr id="72" name="TextBox 71"/>
          <p:cNvSpPr txBox="1"/>
          <p:nvPr/>
        </p:nvSpPr>
        <p:spPr>
          <a:xfrm>
            <a:off x="1129829" y="5382873"/>
            <a:ext cx="605425" cy="707886"/>
          </a:xfrm>
          <a:prstGeom prst="rect">
            <a:avLst/>
          </a:prstGeom>
          <a:noFill/>
        </p:spPr>
        <p:txBody>
          <a:bodyPr wrap="square" rtlCol="0">
            <a:spAutoFit/>
          </a:bodyPr>
          <a:lstStyle/>
          <a:p>
            <a:pPr algn="ctr"/>
            <a:r>
              <a:rPr lang="en-US" altLang="zh-CN" sz="4000" dirty="0" smtClean="0">
                <a:solidFill>
                  <a:schemeClr val="accent1"/>
                </a:solidFill>
                <a:latin typeface="+mn-ea"/>
                <a:ea typeface="+mn-ea"/>
              </a:rPr>
              <a:t>4</a:t>
            </a:r>
          </a:p>
        </p:txBody>
      </p:sp>
    </p:spTree>
    <p:extLst>
      <p:ext uri="{BB962C8B-B14F-4D97-AF65-F5344CB8AC3E}">
        <p14:creationId xmlns:p14="http://schemas.microsoft.com/office/powerpoint/2010/main" val="2538615919"/>
      </p:ext>
    </p:extLst>
  </p:cSld>
  <p:clrMapOvr>
    <a:masterClrMapping/>
  </p:clrMapOvr>
  <mc:AlternateContent xmlns:mc="http://schemas.openxmlformats.org/markup-compatibility/2006" xmlns:p14="http://schemas.microsoft.com/office/powerpoint/2010/main">
    <mc:Choice Requires="p14">
      <p:transition spd="slow" p14:dur="800" advTm="11971">
        <p:blinds dir="vert"/>
      </p:transition>
    </mc:Choice>
    <mc:Fallback xmlns="">
      <p:transition spd="slow" advTm="11971">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par>
                                <p:cTn id="16" presetID="22" presetClass="entr" presetSubtype="8"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wipe(left)">
                                      <p:cBhvr>
                                        <p:cTn id="18" dur="500"/>
                                        <p:tgtEl>
                                          <p:spTgt spid="5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childTnLst>
                          </p:cTn>
                        </p:par>
                        <p:par>
                          <p:cTn id="25" fill="hold">
                            <p:stCondLst>
                              <p:cond delay="1440"/>
                            </p:stCondLst>
                            <p:childTnLst>
                              <p:par>
                                <p:cTn id="26" presetID="47"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1000"/>
                                        <p:tgtEl>
                                          <p:spTgt spid="57"/>
                                        </p:tgtEl>
                                      </p:cBhvr>
                                    </p:animEffect>
                                    <p:anim calcmode="lin" valueType="num">
                                      <p:cBhvr>
                                        <p:cTn id="29" dur="1000" fill="hold"/>
                                        <p:tgtEl>
                                          <p:spTgt spid="57"/>
                                        </p:tgtEl>
                                        <p:attrNameLst>
                                          <p:attrName>ppt_x</p:attrName>
                                        </p:attrNameLst>
                                      </p:cBhvr>
                                      <p:tavLst>
                                        <p:tav tm="0">
                                          <p:val>
                                            <p:strVal val="#ppt_x"/>
                                          </p:val>
                                        </p:tav>
                                        <p:tav tm="100000">
                                          <p:val>
                                            <p:strVal val="#ppt_x"/>
                                          </p:val>
                                        </p:tav>
                                      </p:tavLst>
                                    </p:anim>
                                    <p:anim calcmode="lin" valueType="num">
                                      <p:cBhvr>
                                        <p:cTn id="30" dur="1000" fill="hold"/>
                                        <p:tgtEl>
                                          <p:spTgt spid="57"/>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1000"/>
                                        <p:tgtEl>
                                          <p:spTgt spid="62"/>
                                        </p:tgtEl>
                                      </p:cBhvr>
                                    </p:animEffect>
                                    <p:anim calcmode="lin" valueType="num">
                                      <p:cBhvr>
                                        <p:cTn id="34" dur="1000" fill="hold"/>
                                        <p:tgtEl>
                                          <p:spTgt spid="62"/>
                                        </p:tgtEl>
                                        <p:attrNameLst>
                                          <p:attrName>ppt_x</p:attrName>
                                        </p:attrNameLst>
                                      </p:cBhvr>
                                      <p:tavLst>
                                        <p:tav tm="0">
                                          <p:val>
                                            <p:strVal val="#ppt_x"/>
                                          </p:val>
                                        </p:tav>
                                        <p:tav tm="100000">
                                          <p:val>
                                            <p:strVal val="#ppt_x"/>
                                          </p:val>
                                        </p:tav>
                                      </p:tavLst>
                                    </p:anim>
                                    <p:anim calcmode="lin" valueType="num">
                                      <p:cBhvr>
                                        <p:cTn id="35" dur="1000" fill="hold"/>
                                        <p:tgtEl>
                                          <p:spTgt spid="6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60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1000"/>
                                        <p:tgtEl>
                                          <p:spTgt spid="63"/>
                                        </p:tgtEl>
                                      </p:cBhvr>
                                    </p:animEffect>
                                    <p:anim calcmode="lin" valueType="num">
                                      <p:cBhvr>
                                        <p:cTn id="39" dur="1000" fill="hold"/>
                                        <p:tgtEl>
                                          <p:spTgt spid="63"/>
                                        </p:tgtEl>
                                        <p:attrNameLst>
                                          <p:attrName>ppt_x</p:attrName>
                                        </p:attrNameLst>
                                      </p:cBhvr>
                                      <p:tavLst>
                                        <p:tav tm="0">
                                          <p:val>
                                            <p:strVal val="#ppt_x"/>
                                          </p:val>
                                        </p:tav>
                                        <p:tav tm="100000">
                                          <p:val>
                                            <p:strVal val="#ppt_x"/>
                                          </p:val>
                                        </p:tav>
                                      </p:tavLst>
                                    </p:anim>
                                    <p:anim calcmode="lin" valueType="num">
                                      <p:cBhvr>
                                        <p:cTn id="40" dur="1000" fill="hold"/>
                                        <p:tgtEl>
                                          <p:spTgt spid="63"/>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6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1000"/>
                                        <p:tgtEl>
                                          <p:spTgt spid="58"/>
                                        </p:tgtEl>
                                      </p:cBhvr>
                                    </p:animEffect>
                                    <p:anim calcmode="lin" valueType="num">
                                      <p:cBhvr>
                                        <p:cTn id="44" dur="1000" fill="hold"/>
                                        <p:tgtEl>
                                          <p:spTgt spid="58"/>
                                        </p:tgtEl>
                                        <p:attrNameLst>
                                          <p:attrName>ppt_x</p:attrName>
                                        </p:attrNameLst>
                                      </p:cBhvr>
                                      <p:tavLst>
                                        <p:tav tm="0">
                                          <p:val>
                                            <p:strVal val="#ppt_x"/>
                                          </p:val>
                                        </p:tav>
                                        <p:tav tm="100000">
                                          <p:val>
                                            <p:strVal val="#ppt_x"/>
                                          </p:val>
                                        </p:tav>
                                      </p:tavLst>
                                    </p:anim>
                                    <p:anim calcmode="lin" valueType="num">
                                      <p:cBhvr>
                                        <p:cTn id="45" dur="1000" fill="hold"/>
                                        <p:tgtEl>
                                          <p:spTgt spid="5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40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1000"/>
                                        <p:tgtEl>
                                          <p:spTgt spid="64"/>
                                        </p:tgtEl>
                                      </p:cBhvr>
                                    </p:animEffect>
                                    <p:anim calcmode="lin" valueType="num">
                                      <p:cBhvr>
                                        <p:cTn id="49" dur="1000" fill="hold"/>
                                        <p:tgtEl>
                                          <p:spTgt spid="64"/>
                                        </p:tgtEl>
                                        <p:attrNameLst>
                                          <p:attrName>ppt_x</p:attrName>
                                        </p:attrNameLst>
                                      </p:cBhvr>
                                      <p:tavLst>
                                        <p:tav tm="0">
                                          <p:val>
                                            <p:strVal val="#ppt_x"/>
                                          </p:val>
                                        </p:tav>
                                        <p:tav tm="100000">
                                          <p:val>
                                            <p:strVal val="#ppt_x"/>
                                          </p:val>
                                        </p:tav>
                                      </p:tavLst>
                                    </p:anim>
                                    <p:anim calcmode="lin" valueType="num">
                                      <p:cBhvr>
                                        <p:cTn id="50" dur="1000" fill="hold"/>
                                        <p:tgtEl>
                                          <p:spTgt spid="64"/>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40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1000"/>
                                        <p:tgtEl>
                                          <p:spTgt spid="59"/>
                                        </p:tgtEl>
                                      </p:cBhvr>
                                    </p:animEffect>
                                    <p:anim calcmode="lin" valueType="num">
                                      <p:cBhvr>
                                        <p:cTn id="54" dur="1000" fill="hold"/>
                                        <p:tgtEl>
                                          <p:spTgt spid="59"/>
                                        </p:tgtEl>
                                        <p:attrNameLst>
                                          <p:attrName>ppt_x</p:attrName>
                                        </p:attrNameLst>
                                      </p:cBhvr>
                                      <p:tavLst>
                                        <p:tav tm="0">
                                          <p:val>
                                            <p:strVal val="#ppt_x"/>
                                          </p:val>
                                        </p:tav>
                                        <p:tav tm="100000">
                                          <p:val>
                                            <p:strVal val="#ppt_x"/>
                                          </p:val>
                                        </p:tav>
                                      </p:tavLst>
                                    </p:anim>
                                    <p:anim calcmode="lin" valueType="num">
                                      <p:cBhvr>
                                        <p:cTn id="55" dur="1000" fill="hold"/>
                                        <p:tgtEl>
                                          <p:spTgt spid="59"/>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20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0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anim calcmode="lin" valueType="num">
                                      <p:cBhvr>
                                        <p:cTn id="64" dur="1000" fill="hold"/>
                                        <p:tgtEl>
                                          <p:spTgt spid="60"/>
                                        </p:tgtEl>
                                        <p:attrNameLst>
                                          <p:attrName>ppt_x</p:attrName>
                                        </p:attrNameLst>
                                      </p:cBhvr>
                                      <p:tavLst>
                                        <p:tav tm="0">
                                          <p:val>
                                            <p:strVal val="#ppt_x"/>
                                          </p:val>
                                        </p:tav>
                                        <p:tav tm="100000">
                                          <p:val>
                                            <p:strVal val="#ppt_x"/>
                                          </p:val>
                                        </p:tav>
                                      </p:tavLst>
                                    </p:anim>
                                    <p:anim calcmode="lin" valueType="num">
                                      <p:cBhvr>
                                        <p:cTn id="65" dur="1000" fill="hold"/>
                                        <p:tgtEl>
                                          <p:spTgt spid="60"/>
                                        </p:tgtEl>
                                        <p:attrNameLst>
                                          <p:attrName>ppt_y</p:attrName>
                                        </p:attrNameLst>
                                      </p:cBhvr>
                                      <p:tavLst>
                                        <p:tav tm="0">
                                          <p:val>
                                            <p:strVal val="#ppt_y-.1"/>
                                          </p:val>
                                        </p:tav>
                                        <p:tav tm="100000">
                                          <p:val>
                                            <p:strVal val="#ppt_y"/>
                                          </p:val>
                                        </p:tav>
                                      </p:tavLst>
                                    </p:anim>
                                  </p:childTnLst>
                                </p:cTn>
                              </p:par>
                            </p:childTnLst>
                          </p:cTn>
                        </p:par>
                        <p:par>
                          <p:cTn id="66" fill="hold">
                            <p:stCondLst>
                              <p:cond delay="3040"/>
                            </p:stCondLst>
                            <p:childTnLst>
                              <p:par>
                                <p:cTn id="67" presetID="31" presetClass="entr" presetSubtype="0"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p:cTn id="69" dur="400" fill="hold"/>
                                        <p:tgtEl>
                                          <p:spTgt spid="69"/>
                                        </p:tgtEl>
                                        <p:attrNameLst>
                                          <p:attrName>ppt_w</p:attrName>
                                        </p:attrNameLst>
                                      </p:cBhvr>
                                      <p:tavLst>
                                        <p:tav tm="0">
                                          <p:val>
                                            <p:fltVal val="0"/>
                                          </p:val>
                                        </p:tav>
                                        <p:tav tm="100000">
                                          <p:val>
                                            <p:strVal val="#ppt_w"/>
                                          </p:val>
                                        </p:tav>
                                      </p:tavLst>
                                    </p:anim>
                                    <p:anim calcmode="lin" valueType="num">
                                      <p:cBhvr>
                                        <p:cTn id="70" dur="400" fill="hold"/>
                                        <p:tgtEl>
                                          <p:spTgt spid="69"/>
                                        </p:tgtEl>
                                        <p:attrNameLst>
                                          <p:attrName>ppt_h</p:attrName>
                                        </p:attrNameLst>
                                      </p:cBhvr>
                                      <p:tavLst>
                                        <p:tav tm="0">
                                          <p:val>
                                            <p:fltVal val="0"/>
                                          </p:val>
                                        </p:tav>
                                        <p:tav tm="100000">
                                          <p:val>
                                            <p:strVal val="#ppt_h"/>
                                          </p:val>
                                        </p:tav>
                                      </p:tavLst>
                                    </p:anim>
                                    <p:anim calcmode="lin" valueType="num">
                                      <p:cBhvr>
                                        <p:cTn id="71" dur="400" fill="hold"/>
                                        <p:tgtEl>
                                          <p:spTgt spid="69"/>
                                        </p:tgtEl>
                                        <p:attrNameLst>
                                          <p:attrName>style.rotation</p:attrName>
                                        </p:attrNameLst>
                                      </p:cBhvr>
                                      <p:tavLst>
                                        <p:tav tm="0">
                                          <p:val>
                                            <p:fltVal val="90"/>
                                          </p:val>
                                        </p:tav>
                                        <p:tav tm="100000">
                                          <p:val>
                                            <p:fltVal val="0"/>
                                          </p:val>
                                        </p:tav>
                                      </p:tavLst>
                                    </p:anim>
                                    <p:animEffect transition="in" filter="fade">
                                      <p:cBhvr>
                                        <p:cTn id="72" dur="400"/>
                                        <p:tgtEl>
                                          <p:spTgt spid="69"/>
                                        </p:tgtEl>
                                      </p:cBhvr>
                                    </p:animEffect>
                                  </p:childTnLst>
                                </p:cTn>
                              </p:par>
                            </p:childTnLst>
                          </p:cTn>
                        </p:par>
                        <p:par>
                          <p:cTn id="73" fill="hold">
                            <p:stCondLst>
                              <p:cond delay="3440"/>
                            </p:stCondLst>
                            <p:childTnLst>
                              <p:par>
                                <p:cTn id="74" presetID="22" presetClass="entr" presetSubtype="8" fill="hold" grpId="0" nodeType="after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wipe(left)">
                                      <p:cBhvr>
                                        <p:cTn id="76" dur="500"/>
                                        <p:tgtEl>
                                          <p:spTgt spid="61"/>
                                        </p:tgtEl>
                                      </p:cBhvr>
                                    </p:animEffect>
                                  </p:childTnLst>
                                </p:cTn>
                              </p:par>
                            </p:childTnLst>
                          </p:cTn>
                        </p:par>
                        <p:par>
                          <p:cTn id="77" fill="hold">
                            <p:stCondLst>
                              <p:cond delay="3940"/>
                            </p:stCondLst>
                            <p:childTnLst>
                              <p:par>
                                <p:cTn id="78" presetID="31" presetClass="entr" presetSubtype="0" fill="hold" grpId="0" nodeType="afterEffect">
                                  <p:stCondLst>
                                    <p:cond delay="0"/>
                                  </p:stCondLst>
                                  <p:childTnLst>
                                    <p:set>
                                      <p:cBhvr>
                                        <p:cTn id="79" dur="1" fill="hold">
                                          <p:stCondLst>
                                            <p:cond delay="0"/>
                                          </p:stCondLst>
                                        </p:cTn>
                                        <p:tgtEl>
                                          <p:spTgt spid="70"/>
                                        </p:tgtEl>
                                        <p:attrNameLst>
                                          <p:attrName>style.visibility</p:attrName>
                                        </p:attrNameLst>
                                      </p:cBhvr>
                                      <p:to>
                                        <p:strVal val="visible"/>
                                      </p:to>
                                    </p:set>
                                    <p:anim calcmode="lin" valueType="num">
                                      <p:cBhvr>
                                        <p:cTn id="80" dur="400" fill="hold"/>
                                        <p:tgtEl>
                                          <p:spTgt spid="70"/>
                                        </p:tgtEl>
                                        <p:attrNameLst>
                                          <p:attrName>ppt_w</p:attrName>
                                        </p:attrNameLst>
                                      </p:cBhvr>
                                      <p:tavLst>
                                        <p:tav tm="0">
                                          <p:val>
                                            <p:fltVal val="0"/>
                                          </p:val>
                                        </p:tav>
                                        <p:tav tm="100000">
                                          <p:val>
                                            <p:strVal val="#ppt_w"/>
                                          </p:val>
                                        </p:tav>
                                      </p:tavLst>
                                    </p:anim>
                                    <p:anim calcmode="lin" valueType="num">
                                      <p:cBhvr>
                                        <p:cTn id="81" dur="400" fill="hold"/>
                                        <p:tgtEl>
                                          <p:spTgt spid="70"/>
                                        </p:tgtEl>
                                        <p:attrNameLst>
                                          <p:attrName>ppt_h</p:attrName>
                                        </p:attrNameLst>
                                      </p:cBhvr>
                                      <p:tavLst>
                                        <p:tav tm="0">
                                          <p:val>
                                            <p:fltVal val="0"/>
                                          </p:val>
                                        </p:tav>
                                        <p:tav tm="100000">
                                          <p:val>
                                            <p:strVal val="#ppt_h"/>
                                          </p:val>
                                        </p:tav>
                                      </p:tavLst>
                                    </p:anim>
                                    <p:anim calcmode="lin" valueType="num">
                                      <p:cBhvr>
                                        <p:cTn id="82" dur="400" fill="hold"/>
                                        <p:tgtEl>
                                          <p:spTgt spid="70"/>
                                        </p:tgtEl>
                                        <p:attrNameLst>
                                          <p:attrName>style.rotation</p:attrName>
                                        </p:attrNameLst>
                                      </p:cBhvr>
                                      <p:tavLst>
                                        <p:tav tm="0">
                                          <p:val>
                                            <p:fltVal val="90"/>
                                          </p:val>
                                        </p:tav>
                                        <p:tav tm="100000">
                                          <p:val>
                                            <p:fltVal val="0"/>
                                          </p:val>
                                        </p:tav>
                                      </p:tavLst>
                                    </p:anim>
                                    <p:animEffect transition="in" filter="fade">
                                      <p:cBhvr>
                                        <p:cTn id="83" dur="400"/>
                                        <p:tgtEl>
                                          <p:spTgt spid="70"/>
                                        </p:tgtEl>
                                      </p:cBhvr>
                                    </p:animEffect>
                                  </p:childTnLst>
                                </p:cTn>
                              </p:par>
                            </p:childTnLst>
                          </p:cTn>
                        </p:par>
                        <p:par>
                          <p:cTn id="84" fill="hold">
                            <p:stCondLst>
                              <p:cond delay="434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4840"/>
                            </p:stCondLst>
                            <p:childTnLst>
                              <p:par>
                                <p:cTn id="89" presetID="31" presetClass="entr" presetSubtype="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 calcmode="lin" valueType="num">
                                      <p:cBhvr>
                                        <p:cTn id="91" dur="400" fill="hold"/>
                                        <p:tgtEl>
                                          <p:spTgt spid="71"/>
                                        </p:tgtEl>
                                        <p:attrNameLst>
                                          <p:attrName>ppt_w</p:attrName>
                                        </p:attrNameLst>
                                      </p:cBhvr>
                                      <p:tavLst>
                                        <p:tav tm="0">
                                          <p:val>
                                            <p:fltVal val="0"/>
                                          </p:val>
                                        </p:tav>
                                        <p:tav tm="100000">
                                          <p:val>
                                            <p:strVal val="#ppt_w"/>
                                          </p:val>
                                        </p:tav>
                                      </p:tavLst>
                                    </p:anim>
                                    <p:anim calcmode="lin" valueType="num">
                                      <p:cBhvr>
                                        <p:cTn id="92" dur="400" fill="hold"/>
                                        <p:tgtEl>
                                          <p:spTgt spid="71"/>
                                        </p:tgtEl>
                                        <p:attrNameLst>
                                          <p:attrName>ppt_h</p:attrName>
                                        </p:attrNameLst>
                                      </p:cBhvr>
                                      <p:tavLst>
                                        <p:tav tm="0">
                                          <p:val>
                                            <p:fltVal val="0"/>
                                          </p:val>
                                        </p:tav>
                                        <p:tav tm="100000">
                                          <p:val>
                                            <p:strVal val="#ppt_h"/>
                                          </p:val>
                                        </p:tav>
                                      </p:tavLst>
                                    </p:anim>
                                    <p:anim calcmode="lin" valueType="num">
                                      <p:cBhvr>
                                        <p:cTn id="93" dur="400" fill="hold"/>
                                        <p:tgtEl>
                                          <p:spTgt spid="71"/>
                                        </p:tgtEl>
                                        <p:attrNameLst>
                                          <p:attrName>style.rotation</p:attrName>
                                        </p:attrNameLst>
                                      </p:cBhvr>
                                      <p:tavLst>
                                        <p:tav tm="0">
                                          <p:val>
                                            <p:fltVal val="90"/>
                                          </p:val>
                                        </p:tav>
                                        <p:tav tm="100000">
                                          <p:val>
                                            <p:fltVal val="0"/>
                                          </p:val>
                                        </p:tav>
                                      </p:tavLst>
                                    </p:anim>
                                    <p:animEffect transition="in" filter="fade">
                                      <p:cBhvr>
                                        <p:cTn id="94" dur="400"/>
                                        <p:tgtEl>
                                          <p:spTgt spid="71"/>
                                        </p:tgtEl>
                                      </p:cBhvr>
                                    </p:animEffect>
                                  </p:childTnLst>
                                </p:cTn>
                              </p:par>
                            </p:childTnLst>
                          </p:cTn>
                        </p:par>
                        <p:par>
                          <p:cTn id="95" fill="hold">
                            <p:stCondLst>
                              <p:cond delay="5240"/>
                            </p:stCondLst>
                            <p:childTnLst>
                              <p:par>
                                <p:cTn id="96" presetID="22" presetClass="entr" presetSubtype="8" fill="hold" grpId="0" nodeType="after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left)">
                                      <p:cBhvr>
                                        <p:cTn id="98" dur="500"/>
                                        <p:tgtEl>
                                          <p:spTgt spid="67"/>
                                        </p:tgtEl>
                                      </p:cBhvr>
                                    </p:animEffect>
                                  </p:childTnLst>
                                </p:cTn>
                              </p:par>
                            </p:childTnLst>
                          </p:cTn>
                        </p:par>
                        <p:par>
                          <p:cTn id="99" fill="hold">
                            <p:stCondLst>
                              <p:cond delay="5740"/>
                            </p:stCondLst>
                            <p:childTnLst>
                              <p:par>
                                <p:cTn id="100" presetID="31" presetClass="entr" presetSubtype="0" fill="hold" grpId="0" nodeType="afterEffect">
                                  <p:stCondLst>
                                    <p:cond delay="0"/>
                                  </p:stCondLst>
                                  <p:childTnLst>
                                    <p:set>
                                      <p:cBhvr>
                                        <p:cTn id="101" dur="1" fill="hold">
                                          <p:stCondLst>
                                            <p:cond delay="0"/>
                                          </p:stCondLst>
                                        </p:cTn>
                                        <p:tgtEl>
                                          <p:spTgt spid="72"/>
                                        </p:tgtEl>
                                        <p:attrNameLst>
                                          <p:attrName>style.visibility</p:attrName>
                                        </p:attrNameLst>
                                      </p:cBhvr>
                                      <p:to>
                                        <p:strVal val="visible"/>
                                      </p:to>
                                    </p:set>
                                    <p:anim calcmode="lin" valueType="num">
                                      <p:cBhvr>
                                        <p:cTn id="102" dur="400" fill="hold"/>
                                        <p:tgtEl>
                                          <p:spTgt spid="72"/>
                                        </p:tgtEl>
                                        <p:attrNameLst>
                                          <p:attrName>ppt_w</p:attrName>
                                        </p:attrNameLst>
                                      </p:cBhvr>
                                      <p:tavLst>
                                        <p:tav tm="0">
                                          <p:val>
                                            <p:fltVal val="0"/>
                                          </p:val>
                                        </p:tav>
                                        <p:tav tm="100000">
                                          <p:val>
                                            <p:strVal val="#ppt_w"/>
                                          </p:val>
                                        </p:tav>
                                      </p:tavLst>
                                    </p:anim>
                                    <p:anim calcmode="lin" valueType="num">
                                      <p:cBhvr>
                                        <p:cTn id="103" dur="400" fill="hold"/>
                                        <p:tgtEl>
                                          <p:spTgt spid="72"/>
                                        </p:tgtEl>
                                        <p:attrNameLst>
                                          <p:attrName>ppt_h</p:attrName>
                                        </p:attrNameLst>
                                      </p:cBhvr>
                                      <p:tavLst>
                                        <p:tav tm="0">
                                          <p:val>
                                            <p:fltVal val="0"/>
                                          </p:val>
                                        </p:tav>
                                        <p:tav tm="100000">
                                          <p:val>
                                            <p:strVal val="#ppt_h"/>
                                          </p:val>
                                        </p:tav>
                                      </p:tavLst>
                                    </p:anim>
                                    <p:anim calcmode="lin" valueType="num">
                                      <p:cBhvr>
                                        <p:cTn id="104" dur="400" fill="hold"/>
                                        <p:tgtEl>
                                          <p:spTgt spid="72"/>
                                        </p:tgtEl>
                                        <p:attrNameLst>
                                          <p:attrName>style.rotation</p:attrName>
                                        </p:attrNameLst>
                                      </p:cBhvr>
                                      <p:tavLst>
                                        <p:tav tm="0">
                                          <p:val>
                                            <p:fltVal val="90"/>
                                          </p:val>
                                        </p:tav>
                                        <p:tav tm="100000">
                                          <p:val>
                                            <p:fltVal val="0"/>
                                          </p:val>
                                        </p:tav>
                                      </p:tavLst>
                                    </p:anim>
                                    <p:animEffect transition="in" filter="fade">
                                      <p:cBhvr>
                                        <p:cTn id="105" dur="400"/>
                                        <p:tgtEl>
                                          <p:spTgt spid="72"/>
                                        </p:tgtEl>
                                      </p:cBhvr>
                                    </p:animEffect>
                                  </p:childTnLst>
                                </p:cTn>
                              </p:par>
                            </p:childTnLst>
                          </p:cTn>
                        </p:par>
                        <p:par>
                          <p:cTn id="106" fill="hold">
                            <p:stCondLst>
                              <p:cond delay="6140"/>
                            </p:stCondLst>
                            <p:childTnLst>
                              <p:par>
                                <p:cTn id="107" presetID="22" presetClass="entr" presetSubtype="8" fill="hold" grpId="0" nodeType="after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wipe(left)">
                                      <p:cBhvr>
                                        <p:cTn id="10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1" grpId="0" animBg="1"/>
      <p:bldP spid="52" grpId="0" animBg="1"/>
      <p:bldP spid="53" grpId="0" animBg="1"/>
      <p:bldP spid="54" grpId="0" animBg="1"/>
      <p:bldP spid="57" grpId="0" animBg="1"/>
      <p:bldP spid="58" grpId="0" animBg="1"/>
      <p:bldP spid="59" grpId="0" animBg="1"/>
      <p:bldP spid="60" grpId="0" animBg="1"/>
      <p:bldP spid="61" grpId="0"/>
      <p:bldP spid="62" grpId="0"/>
      <p:bldP spid="63" grpId="0"/>
      <p:bldP spid="64" grpId="0"/>
      <p:bldP spid="65" grpId="0"/>
      <p:bldP spid="66" grpId="0"/>
      <p:bldP spid="67" grpId="0"/>
      <p:bldP spid="68" grpId="0"/>
      <p:bldP spid="69" grpId="0"/>
      <p:bldP spid="70" grpId="0"/>
      <p:bldP spid="71" grpId="0"/>
      <p:bldP spid="7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600" b="1" dirty="0">
                <a:solidFill>
                  <a:srgbClr val="294A5A"/>
                </a:solidFill>
                <a:latin typeface="微软雅黑"/>
              </a:rPr>
              <a:t>演示完毕  感谢聆听</a:t>
            </a: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rgbClr val="294A5A"/>
                </a:solidFill>
              </a:rPr>
              <a:t>宁波知明服饰有限公司</a:t>
            </a:r>
            <a:endParaRPr lang="zh-CN" altLang="en-US" sz="2800" b="0" dirty="0">
              <a:solidFill>
                <a:srgbClr val="294A5A"/>
              </a:solidFill>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751" y="151800"/>
            <a:ext cx="759205" cy="809385"/>
          </a:xfrm>
          <a:prstGeom prst="rect">
            <a:avLst/>
          </a:prstGeom>
        </p:spPr>
      </p:pic>
    </p:spTree>
    <p:extLst>
      <p:ext uri="{BB962C8B-B14F-4D97-AF65-F5344CB8AC3E}">
        <p14:creationId xmlns:p14="http://schemas.microsoft.com/office/powerpoint/2010/main" val="1411828717"/>
      </p:ext>
    </p:extLst>
  </p:cSld>
  <p:clrMapOvr>
    <a:masterClrMapping/>
  </p:clrMapOvr>
  <mc:AlternateContent xmlns:mc="http://schemas.openxmlformats.org/markup-compatibility/2006" xmlns:p14="http://schemas.microsoft.com/office/powerpoint/2010/main">
    <mc:Choice Requires="p14">
      <p:transition spd="slow" p14:dur="2000" advTm="8843">
        <p14:flash/>
      </p:transition>
    </mc:Choice>
    <mc:Fallback xmlns="">
      <p:transition spd="slow" advTm="884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2" presetClass="entr" presetSubtype="12"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12" fill="hold" nodeType="withEffect">
                                      <p:stCondLst>
                                        <p:cond delay="10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0-#ppt_w/2"/>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par>
                                    <p:cTn id="51" presetID="2" presetClass="entr" presetSubtype="12" fill="hold" nodeType="withEffect">
                                      <p:stCondLst>
                                        <p:cond delay="20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0-#ppt_w/2"/>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30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0-#ppt_w/2"/>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par>
                                    <p:cTn id="59" presetID="2" presetClass="entr" presetSubtype="12" fill="hold" nodeType="withEffect">
                                      <p:stCondLst>
                                        <p:cond delay="4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par>
                              <p:cTn id="63" fill="hold">
                                <p:stCondLst>
                                  <p:cond delay="4200"/>
                                </p:stCondLst>
                                <p:childTnLst>
                                  <p:par>
                                    <p:cTn id="64" presetID="56" presetClass="entr" presetSubtype="0" fill="hold" grpId="0" nodeType="afterEffect">
                                      <p:stCondLst>
                                        <p:cond delay="0"/>
                                      </p:stCondLst>
                                      <p:iterate type="lt">
                                        <p:tmPct val="10000"/>
                                      </p:iterate>
                                      <p:childTnLst>
                                        <p:set>
                                          <p:cBhvr>
                                            <p:cTn id="65" dur="1" fill="hold">
                                              <p:stCondLst>
                                                <p:cond delay="0"/>
                                              </p:stCondLst>
                                            </p:cTn>
                                            <p:tgtEl>
                                              <p:spTgt spid="49"/>
                                            </p:tgtEl>
                                            <p:attrNameLst>
                                              <p:attrName>style.visibility</p:attrName>
                                            </p:attrNameLst>
                                          </p:cBhvr>
                                          <p:to>
                                            <p:strVal val="visible"/>
                                          </p:to>
                                        </p:set>
                                        <p:anim by="(-#ppt_w*2)" calcmode="lin" valueType="num">
                                          <p:cBhvr rctx="PPT">
                                            <p:cTn id="66" dur="500" autoRev="1" fill="hold">
                                              <p:stCondLst>
                                                <p:cond delay="0"/>
                                              </p:stCondLst>
                                            </p:cTn>
                                            <p:tgtEl>
                                              <p:spTgt spid="49"/>
                                            </p:tgtEl>
                                            <p:attrNameLst>
                                              <p:attrName>ppt_w</p:attrName>
                                            </p:attrNameLst>
                                          </p:cBhvr>
                                        </p:anim>
                                        <p:anim by="(#ppt_w*0.50)" calcmode="lin" valueType="num">
                                          <p:cBhvr>
                                            <p:cTn id="67" dur="500" decel="50000" autoRev="1" fill="hold">
                                              <p:stCondLst>
                                                <p:cond delay="0"/>
                                              </p:stCondLst>
                                            </p:cTn>
                                            <p:tgtEl>
                                              <p:spTgt spid="49"/>
                                            </p:tgtEl>
                                            <p:attrNameLst>
                                              <p:attrName>ppt_x</p:attrName>
                                            </p:attrNameLst>
                                          </p:cBhvr>
                                        </p:anim>
                                        <p:anim from="(-#ppt_h/2)" to="(#ppt_y)" calcmode="lin" valueType="num">
                                          <p:cBhvr>
                                            <p:cTn id="68" dur="1000" fill="hold">
                                              <p:stCondLst>
                                                <p:cond delay="0"/>
                                              </p:stCondLst>
                                            </p:cTn>
                                            <p:tgtEl>
                                              <p:spTgt spid="49"/>
                                            </p:tgtEl>
                                            <p:attrNameLst>
                                              <p:attrName>ppt_y</p:attrName>
                                            </p:attrNameLst>
                                          </p:cBhvr>
                                        </p:anim>
                                        <p:animRot by="21600000">
                                          <p:cBhvr>
                                            <p:cTn id="69" dur="1000" fill="hold">
                                              <p:stCondLst>
                                                <p:cond delay="0"/>
                                              </p:stCondLst>
                                            </p:cTn>
                                            <p:tgtEl>
                                              <p:spTgt spid="49"/>
                                            </p:tgtEl>
                                            <p:attrNameLst>
                                              <p:attrName>r</p:attrName>
                                            </p:attrNameLst>
                                          </p:cBhvr>
                                        </p:animRot>
                                      </p:childTnLst>
                                    </p:cTn>
                                  </p:par>
                                </p:childTnLst>
                              </p:cTn>
                            </p:par>
                            <p:par>
                              <p:cTn id="70" fill="hold">
                                <p:stCondLst>
                                  <p:cond delay="5900"/>
                                </p:stCondLst>
                                <p:childTnLst>
                                  <p:par>
                                    <p:cTn id="71" presetID="2" presetClass="entr" presetSubtype="6"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1+#ppt_w/2"/>
                                              </p:val>
                                            </p:tav>
                                            <p:tav tm="100000">
                                              <p:val>
                                                <p:strVal val="#ppt_x"/>
                                              </p:val>
                                            </p:tav>
                                          </p:tavLst>
                                        </p:anim>
                                        <p:anim calcmode="lin" valueType="num">
                                          <p:cBhvr additive="base">
                                            <p:cTn id="74" dur="500" fill="hold"/>
                                            <p:tgtEl>
                                              <p:spTgt spid="48"/>
                                            </p:tgtEl>
                                            <p:attrNameLst>
                                              <p:attrName>ppt_y</p:attrName>
                                            </p:attrNameLst>
                                          </p:cBhvr>
                                          <p:tavLst>
                                            <p:tav tm="0">
                                              <p:val>
                                                <p:strVal val="1+#ppt_h/2"/>
                                              </p:val>
                                            </p:tav>
                                            <p:tav tm="100000">
                                              <p:val>
                                                <p:strVal val="#ppt_y"/>
                                              </p:val>
                                            </p:tav>
                                          </p:tavLst>
                                        </p:anim>
                                      </p:childTnLst>
                                    </p:cTn>
                                  </p:par>
                                </p:childTnLst>
                              </p:cTn>
                            </p:par>
                            <p:par>
                              <p:cTn id="75" fill="hold">
                                <p:stCondLst>
                                  <p:cond delay="6400"/>
                                </p:stCondLst>
                                <p:childTnLst>
                                  <p:par>
                                    <p:cTn id="76" presetID="22" presetClass="entr" presetSubtype="8"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childTnLst>
                              </p:cTn>
                            </p:par>
                            <p:par>
                              <p:cTn id="79" fill="hold">
                                <p:stCondLst>
                                  <p:cond delay="6900"/>
                                </p:stCondLst>
                                <p:childTnLst>
                                  <p:par>
                                    <p:cTn id="80" presetID="2" presetClass="entr" presetSubtype="9" fill="hold" grpId="0" nodeType="afterEffect" p14:presetBounceEnd="40000">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14:bounceEnd="40000">
                                          <p:cBhvr additive="base">
                                            <p:cTn id="82"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83"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9" grpId="0"/>
          <p:bldP spid="50" grpId="0"/>
          <p:bldP spid="52" grpId="0" animBg="1"/>
          <p:bldP spid="6" grpId="0" animBg="1"/>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2" presetClass="entr" presetSubtype="12"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12" fill="hold" nodeType="withEffect">
                                      <p:stCondLst>
                                        <p:cond delay="10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0-#ppt_w/2"/>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par>
                                    <p:cTn id="51" presetID="2" presetClass="entr" presetSubtype="12" fill="hold" nodeType="withEffect">
                                      <p:stCondLst>
                                        <p:cond delay="20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0-#ppt_w/2"/>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30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0-#ppt_w/2"/>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par>
                                    <p:cTn id="59" presetID="2" presetClass="entr" presetSubtype="12" fill="hold" nodeType="withEffect">
                                      <p:stCondLst>
                                        <p:cond delay="4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par>
                              <p:cTn id="63" fill="hold">
                                <p:stCondLst>
                                  <p:cond delay="4200"/>
                                </p:stCondLst>
                                <p:childTnLst>
                                  <p:par>
                                    <p:cTn id="64" presetID="56" presetClass="entr" presetSubtype="0" fill="hold" grpId="0" nodeType="afterEffect">
                                      <p:stCondLst>
                                        <p:cond delay="0"/>
                                      </p:stCondLst>
                                      <p:iterate type="lt">
                                        <p:tmPct val="10000"/>
                                      </p:iterate>
                                      <p:childTnLst>
                                        <p:set>
                                          <p:cBhvr>
                                            <p:cTn id="65" dur="1" fill="hold">
                                              <p:stCondLst>
                                                <p:cond delay="0"/>
                                              </p:stCondLst>
                                            </p:cTn>
                                            <p:tgtEl>
                                              <p:spTgt spid="49"/>
                                            </p:tgtEl>
                                            <p:attrNameLst>
                                              <p:attrName>style.visibility</p:attrName>
                                            </p:attrNameLst>
                                          </p:cBhvr>
                                          <p:to>
                                            <p:strVal val="visible"/>
                                          </p:to>
                                        </p:set>
                                        <p:anim by="(-#ppt_w*2)" calcmode="lin" valueType="num">
                                          <p:cBhvr rctx="PPT">
                                            <p:cTn id="66" dur="500" autoRev="1" fill="hold">
                                              <p:stCondLst>
                                                <p:cond delay="0"/>
                                              </p:stCondLst>
                                            </p:cTn>
                                            <p:tgtEl>
                                              <p:spTgt spid="49"/>
                                            </p:tgtEl>
                                            <p:attrNameLst>
                                              <p:attrName>ppt_w</p:attrName>
                                            </p:attrNameLst>
                                          </p:cBhvr>
                                        </p:anim>
                                        <p:anim by="(#ppt_w*0.50)" calcmode="lin" valueType="num">
                                          <p:cBhvr>
                                            <p:cTn id="67" dur="500" decel="50000" autoRev="1" fill="hold">
                                              <p:stCondLst>
                                                <p:cond delay="0"/>
                                              </p:stCondLst>
                                            </p:cTn>
                                            <p:tgtEl>
                                              <p:spTgt spid="49"/>
                                            </p:tgtEl>
                                            <p:attrNameLst>
                                              <p:attrName>ppt_x</p:attrName>
                                            </p:attrNameLst>
                                          </p:cBhvr>
                                        </p:anim>
                                        <p:anim from="(-#ppt_h/2)" to="(#ppt_y)" calcmode="lin" valueType="num">
                                          <p:cBhvr>
                                            <p:cTn id="68" dur="1000" fill="hold">
                                              <p:stCondLst>
                                                <p:cond delay="0"/>
                                              </p:stCondLst>
                                            </p:cTn>
                                            <p:tgtEl>
                                              <p:spTgt spid="49"/>
                                            </p:tgtEl>
                                            <p:attrNameLst>
                                              <p:attrName>ppt_y</p:attrName>
                                            </p:attrNameLst>
                                          </p:cBhvr>
                                        </p:anim>
                                        <p:animRot by="21600000">
                                          <p:cBhvr>
                                            <p:cTn id="69" dur="1000" fill="hold">
                                              <p:stCondLst>
                                                <p:cond delay="0"/>
                                              </p:stCondLst>
                                            </p:cTn>
                                            <p:tgtEl>
                                              <p:spTgt spid="49"/>
                                            </p:tgtEl>
                                            <p:attrNameLst>
                                              <p:attrName>r</p:attrName>
                                            </p:attrNameLst>
                                          </p:cBhvr>
                                        </p:animRot>
                                      </p:childTnLst>
                                    </p:cTn>
                                  </p:par>
                                </p:childTnLst>
                              </p:cTn>
                            </p:par>
                            <p:par>
                              <p:cTn id="70" fill="hold">
                                <p:stCondLst>
                                  <p:cond delay="5900"/>
                                </p:stCondLst>
                                <p:childTnLst>
                                  <p:par>
                                    <p:cTn id="71" presetID="2" presetClass="entr" presetSubtype="6"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1+#ppt_w/2"/>
                                              </p:val>
                                            </p:tav>
                                            <p:tav tm="100000">
                                              <p:val>
                                                <p:strVal val="#ppt_x"/>
                                              </p:val>
                                            </p:tav>
                                          </p:tavLst>
                                        </p:anim>
                                        <p:anim calcmode="lin" valueType="num">
                                          <p:cBhvr additive="base">
                                            <p:cTn id="74" dur="500" fill="hold"/>
                                            <p:tgtEl>
                                              <p:spTgt spid="48"/>
                                            </p:tgtEl>
                                            <p:attrNameLst>
                                              <p:attrName>ppt_y</p:attrName>
                                            </p:attrNameLst>
                                          </p:cBhvr>
                                          <p:tavLst>
                                            <p:tav tm="0">
                                              <p:val>
                                                <p:strVal val="1+#ppt_h/2"/>
                                              </p:val>
                                            </p:tav>
                                            <p:tav tm="100000">
                                              <p:val>
                                                <p:strVal val="#ppt_y"/>
                                              </p:val>
                                            </p:tav>
                                          </p:tavLst>
                                        </p:anim>
                                      </p:childTnLst>
                                    </p:cTn>
                                  </p:par>
                                </p:childTnLst>
                              </p:cTn>
                            </p:par>
                            <p:par>
                              <p:cTn id="75" fill="hold">
                                <p:stCondLst>
                                  <p:cond delay="6400"/>
                                </p:stCondLst>
                                <p:childTnLst>
                                  <p:par>
                                    <p:cTn id="76" presetID="22" presetClass="entr" presetSubtype="8"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childTnLst>
                              </p:cTn>
                            </p:par>
                            <p:par>
                              <p:cTn id="79" fill="hold">
                                <p:stCondLst>
                                  <p:cond delay="6900"/>
                                </p:stCondLst>
                                <p:childTnLst>
                                  <p:par>
                                    <p:cTn id="80" presetID="2" presetClass="entr" presetSubtype="9" fill="hold" grpId="0" nodeType="after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additive="base">
                                            <p:cTn id="82" dur="500" fill="hold"/>
                                            <p:tgtEl>
                                              <p:spTgt spid="52"/>
                                            </p:tgtEl>
                                            <p:attrNameLst>
                                              <p:attrName>ppt_x</p:attrName>
                                            </p:attrNameLst>
                                          </p:cBhvr>
                                          <p:tavLst>
                                            <p:tav tm="0">
                                              <p:val>
                                                <p:strVal val="0-#ppt_w/2"/>
                                              </p:val>
                                            </p:tav>
                                            <p:tav tm="100000">
                                              <p:val>
                                                <p:strVal val="#ppt_x"/>
                                              </p:val>
                                            </p:tav>
                                          </p:tavLst>
                                        </p:anim>
                                        <p:anim calcmode="lin" valueType="num">
                                          <p:cBhvr additive="base">
                                            <p:cTn id="83"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9" grpId="0"/>
          <p:bldP spid="50" grpId="0"/>
          <p:bldP spid="52" grpId="0" animBg="1"/>
          <p:bldP spid="6" grpId="0" animBg="1"/>
          <p:bldP spid="7" grpId="0" animBg="1"/>
          <p:bldP spid="8" grpId="0" animBg="1"/>
          <p:bldP spid="9" grpId="0" animBg="1"/>
          <p:bldP spid="10" grpId="0" animBg="1"/>
        </p:bldLst>
      </p:timing>
    </mc:Fallback>
  </mc:AlternateContent>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1.2 </a:t>
            </a:r>
            <a:r>
              <a:rPr lang="zh-CN" altLang="en-US" sz="2800" dirty="0" smtClean="0">
                <a:solidFill>
                  <a:schemeClr val="accent2"/>
                </a:solidFill>
                <a:latin typeface="微软雅黑"/>
                <a:ea typeface="微软雅黑"/>
              </a:rPr>
              <a:t>核心团队</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1</a:t>
            </a:r>
            <a:endParaRPr lang="zh-CN" altLang="en-US" dirty="0">
              <a:solidFill>
                <a:schemeClr val="accent2"/>
              </a:solidFill>
            </a:endParaRPr>
          </a:p>
        </p:txBody>
      </p:sp>
      <p:sp>
        <p:nvSpPr>
          <p:cNvPr id="4" name="Oval 12"/>
          <p:cNvSpPr>
            <a:spLocks noChangeArrowheads="1"/>
          </p:cNvSpPr>
          <p:nvPr/>
        </p:nvSpPr>
        <p:spPr bwMode="auto">
          <a:xfrm>
            <a:off x="647513" y="993484"/>
            <a:ext cx="2109380" cy="2119952"/>
          </a:xfrm>
          <a:prstGeom prst="ellipse">
            <a:avLst/>
          </a:pr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7"/>
          <p:cNvSpPr>
            <a:spLocks noChangeArrowheads="1"/>
          </p:cNvSpPr>
          <p:nvPr/>
        </p:nvSpPr>
        <p:spPr bwMode="auto">
          <a:xfrm>
            <a:off x="3015495" y="1412776"/>
            <a:ext cx="71873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smtClean="0">
                <a:solidFill>
                  <a:schemeClr val="accent1"/>
                </a:solidFill>
                <a:latin typeface="微软雅黑" pitchFamily="34" charset="-122"/>
                <a:ea typeface="微软雅黑" pitchFamily="34" charset="-122"/>
              </a:rPr>
              <a:t>总经理   负责公司的整体发展，主管财务部、技术部和采购部</a:t>
            </a:r>
            <a:endParaRPr lang="zh-CN" altLang="en-US" sz="2000" dirty="0">
              <a:solidFill>
                <a:schemeClr val="accent1"/>
              </a:solidFill>
              <a:latin typeface="微软雅黑" pitchFamily="34" charset="-122"/>
              <a:ea typeface="微软雅黑" pitchFamily="34" charset="-122"/>
            </a:endParaRPr>
          </a:p>
        </p:txBody>
      </p:sp>
      <p:sp>
        <p:nvSpPr>
          <p:cNvPr id="7" name="矩形 9"/>
          <p:cNvSpPr>
            <a:spLocks noChangeArrowheads="1"/>
          </p:cNvSpPr>
          <p:nvPr/>
        </p:nvSpPr>
        <p:spPr bwMode="auto">
          <a:xfrm>
            <a:off x="3019610" y="989719"/>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smtClean="0">
                <a:solidFill>
                  <a:schemeClr val="accent1"/>
                </a:solidFill>
                <a:latin typeface="微软雅黑" pitchFamily="34" charset="-122"/>
                <a:ea typeface="微软雅黑" pitchFamily="34" charset="-122"/>
              </a:rPr>
              <a:t>王明芳</a:t>
            </a:r>
            <a:endParaRPr lang="zh-CN" altLang="en-US" sz="2400" b="1" dirty="0">
              <a:solidFill>
                <a:schemeClr val="accent1"/>
              </a:solidFill>
              <a:latin typeface="微软雅黑" pitchFamily="34" charset="-122"/>
              <a:ea typeface="微软雅黑" pitchFamily="34" charset="-122"/>
            </a:endParaRPr>
          </a:p>
        </p:txBody>
      </p:sp>
      <p:sp>
        <p:nvSpPr>
          <p:cNvPr id="9" name="TextBox 8"/>
          <p:cNvSpPr txBox="1"/>
          <p:nvPr/>
        </p:nvSpPr>
        <p:spPr>
          <a:xfrm>
            <a:off x="3015495" y="1910573"/>
            <a:ext cx="8339470" cy="954107"/>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en-US" altLang="zh-CN" sz="1400" dirty="0" smtClean="0">
                <a:solidFill>
                  <a:schemeClr val="accent1">
                    <a:lumMod val="50000"/>
                  </a:schemeClr>
                </a:solidFill>
              </a:rPr>
              <a:t>1965</a:t>
            </a:r>
            <a:r>
              <a:rPr lang="zh-CN" altLang="en-US" sz="1400" dirty="0" smtClean="0">
                <a:solidFill>
                  <a:schemeClr val="accent1">
                    <a:lumMod val="50000"/>
                  </a:schemeClr>
                </a:solidFill>
              </a:rPr>
              <a:t>年出生，毕业于西北纺织学院，红帮裁缝嫡传，宁波市企业家协会会员。善长中式服装的制作，以及红帮工艺的改良，是个实践型的企业家。研究红帮服装定制课题</a:t>
            </a:r>
            <a:r>
              <a:rPr lang="en-US" altLang="zh-CN" sz="1400" dirty="0" smtClean="0">
                <a:solidFill>
                  <a:schemeClr val="accent1">
                    <a:lumMod val="50000"/>
                  </a:schemeClr>
                </a:solidFill>
              </a:rPr>
              <a:t>30</a:t>
            </a:r>
            <a:r>
              <a:rPr lang="zh-CN" altLang="en-US" sz="1400" dirty="0" smtClean="0">
                <a:solidFill>
                  <a:schemeClr val="accent1">
                    <a:lumMod val="50000"/>
                  </a:schemeClr>
                </a:solidFill>
              </a:rPr>
              <a:t>余年，创造了独特的“王明芳工艺</a:t>
            </a:r>
            <a:r>
              <a:rPr lang="en-US" altLang="zh-CN" sz="1400" dirty="0" smtClean="0">
                <a:solidFill>
                  <a:schemeClr val="accent1">
                    <a:lumMod val="50000"/>
                  </a:schemeClr>
                </a:solidFill>
              </a:rPr>
              <a:t>8+1</a:t>
            </a:r>
            <a:r>
              <a:rPr lang="zh-CN" altLang="en-US" sz="1400" dirty="0" smtClean="0">
                <a:solidFill>
                  <a:schemeClr val="accent1">
                    <a:lumMod val="50000"/>
                  </a:schemeClr>
                </a:solidFill>
              </a:rPr>
              <a:t>模式”，优化工艺流程，使红帮服装制作工艺标准化、数据化。通过改良工艺，可明显提升工艺制造水平，降低制作对人员的要求。</a:t>
            </a:r>
            <a:endParaRPr lang="zh-CN" altLang="en-US" sz="1400" dirty="0">
              <a:solidFill>
                <a:schemeClr val="accent1">
                  <a:lumMod val="50000"/>
                </a:schemeClr>
              </a:solidFill>
            </a:endParaRPr>
          </a:p>
        </p:txBody>
      </p:sp>
      <p:sp>
        <p:nvSpPr>
          <p:cNvPr id="10" name="Oval 12"/>
          <p:cNvSpPr>
            <a:spLocks noChangeArrowheads="1"/>
          </p:cNvSpPr>
          <p:nvPr/>
        </p:nvSpPr>
        <p:spPr bwMode="auto">
          <a:xfrm>
            <a:off x="647513" y="3617092"/>
            <a:ext cx="2109380" cy="2119952"/>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7"/>
          <p:cNvSpPr>
            <a:spLocks noChangeArrowheads="1"/>
          </p:cNvSpPr>
          <p:nvPr/>
        </p:nvSpPr>
        <p:spPr bwMode="auto">
          <a:xfrm>
            <a:off x="3015495" y="4004746"/>
            <a:ext cx="71873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smtClean="0">
                <a:solidFill>
                  <a:schemeClr val="accent1"/>
                </a:solidFill>
                <a:latin typeface="微软雅黑" pitchFamily="34" charset="-122"/>
                <a:ea typeface="微软雅黑" pitchFamily="34" charset="-122"/>
              </a:rPr>
              <a:t>副总经理，分管公司行政、技术、研发、营运</a:t>
            </a:r>
            <a:endParaRPr lang="zh-CN" altLang="en-US" sz="2000" dirty="0">
              <a:solidFill>
                <a:schemeClr val="accent1"/>
              </a:solidFill>
              <a:latin typeface="微软雅黑" pitchFamily="34" charset="-122"/>
              <a:ea typeface="微软雅黑" pitchFamily="34" charset="-122"/>
            </a:endParaRPr>
          </a:p>
        </p:txBody>
      </p:sp>
      <p:sp>
        <p:nvSpPr>
          <p:cNvPr id="13" name="矩形 9"/>
          <p:cNvSpPr>
            <a:spLocks noChangeArrowheads="1"/>
          </p:cNvSpPr>
          <p:nvPr/>
        </p:nvSpPr>
        <p:spPr bwMode="auto">
          <a:xfrm>
            <a:off x="3019610" y="3560121"/>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smtClean="0">
                <a:solidFill>
                  <a:schemeClr val="accent1"/>
                </a:solidFill>
                <a:latin typeface="微软雅黑" pitchFamily="34" charset="-122"/>
                <a:ea typeface="微软雅黑" pitchFamily="34" charset="-122"/>
              </a:rPr>
              <a:t>童寅杰</a:t>
            </a:r>
            <a:endParaRPr lang="zh-CN" altLang="en-US" sz="2400" b="1" dirty="0">
              <a:solidFill>
                <a:schemeClr val="accent1"/>
              </a:solidFill>
              <a:latin typeface="微软雅黑" pitchFamily="34" charset="-122"/>
              <a:ea typeface="微软雅黑" pitchFamily="34" charset="-122"/>
            </a:endParaRPr>
          </a:p>
        </p:txBody>
      </p:sp>
      <p:sp>
        <p:nvSpPr>
          <p:cNvPr id="14" name="TextBox 13"/>
          <p:cNvSpPr txBox="1"/>
          <p:nvPr/>
        </p:nvSpPr>
        <p:spPr>
          <a:xfrm>
            <a:off x="3015495" y="4404856"/>
            <a:ext cx="8339470"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en-US" altLang="zh-CN" sz="1400" dirty="0" smtClean="0">
                <a:solidFill>
                  <a:schemeClr val="accent1">
                    <a:lumMod val="50000"/>
                  </a:schemeClr>
                </a:solidFill>
              </a:rPr>
              <a:t>1975</a:t>
            </a:r>
            <a:r>
              <a:rPr lang="zh-CN" altLang="en-US" sz="1400" dirty="0" smtClean="0">
                <a:solidFill>
                  <a:schemeClr val="accent1">
                    <a:lumMod val="50000"/>
                  </a:schemeClr>
                </a:solidFill>
              </a:rPr>
              <a:t>年出生，浙江大学计算机专业毕业，服装</a:t>
            </a:r>
            <a:r>
              <a:rPr lang="en-US" altLang="zh-CN" sz="1400" dirty="0" smtClean="0">
                <a:solidFill>
                  <a:schemeClr val="accent1">
                    <a:lumMod val="50000"/>
                  </a:schemeClr>
                </a:solidFill>
              </a:rPr>
              <a:t>CAD</a:t>
            </a:r>
            <a:r>
              <a:rPr lang="zh-CN" altLang="en-US" sz="1400" dirty="0" smtClean="0">
                <a:solidFill>
                  <a:schemeClr val="accent1">
                    <a:lumMod val="50000"/>
                  </a:schemeClr>
                </a:solidFill>
              </a:rPr>
              <a:t>、信息化领域的资深专家，</a:t>
            </a:r>
            <a:r>
              <a:rPr lang="en-US" altLang="zh-CN" sz="1400" dirty="0" smtClean="0">
                <a:solidFill>
                  <a:schemeClr val="accent1">
                    <a:lumMod val="50000"/>
                  </a:schemeClr>
                </a:solidFill>
              </a:rPr>
              <a:t>2000</a:t>
            </a:r>
            <a:r>
              <a:rPr lang="zh-CN" altLang="en-US" sz="1400" dirty="0" smtClean="0">
                <a:solidFill>
                  <a:schemeClr val="accent1">
                    <a:lumMod val="50000"/>
                  </a:schemeClr>
                </a:solidFill>
              </a:rPr>
              <a:t>年到</a:t>
            </a:r>
            <a:r>
              <a:rPr lang="en-US" altLang="zh-CN" sz="1400" dirty="0" smtClean="0">
                <a:solidFill>
                  <a:schemeClr val="accent1">
                    <a:lumMod val="50000"/>
                  </a:schemeClr>
                </a:solidFill>
              </a:rPr>
              <a:t>2004</a:t>
            </a:r>
            <a:r>
              <a:rPr lang="zh-CN" altLang="en-US" sz="1400" dirty="0" smtClean="0">
                <a:solidFill>
                  <a:schemeClr val="accent1">
                    <a:lumMod val="50000"/>
                  </a:schemeClr>
                </a:solidFill>
              </a:rPr>
              <a:t>年担任杭州爱科科技有限公司（当时国内最大的服装信息化公司）</a:t>
            </a:r>
            <a:r>
              <a:rPr lang="en-US" altLang="zh-CN" sz="1400" dirty="0" smtClean="0">
                <a:solidFill>
                  <a:schemeClr val="accent1">
                    <a:lumMod val="50000"/>
                  </a:schemeClr>
                </a:solidFill>
              </a:rPr>
              <a:t>CAD</a:t>
            </a:r>
            <a:r>
              <a:rPr lang="zh-CN" altLang="en-US" sz="1400" dirty="0" smtClean="0">
                <a:solidFill>
                  <a:schemeClr val="accent1">
                    <a:lumMod val="50000"/>
                  </a:schemeClr>
                </a:solidFill>
              </a:rPr>
              <a:t>项目经理、</a:t>
            </a:r>
            <a:r>
              <a:rPr lang="en-US" altLang="zh-CN" sz="1400" dirty="0" smtClean="0">
                <a:solidFill>
                  <a:schemeClr val="accent1">
                    <a:lumMod val="50000"/>
                  </a:schemeClr>
                </a:solidFill>
              </a:rPr>
              <a:t>3D</a:t>
            </a:r>
            <a:r>
              <a:rPr lang="zh-CN" altLang="en-US" sz="1400" dirty="0" smtClean="0">
                <a:solidFill>
                  <a:schemeClr val="accent1">
                    <a:lumMod val="50000"/>
                  </a:schemeClr>
                </a:solidFill>
              </a:rPr>
              <a:t>试衣项目经理、</a:t>
            </a:r>
            <a:r>
              <a:rPr lang="en-US" altLang="zh-CN" sz="1400" dirty="0" smtClean="0">
                <a:solidFill>
                  <a:schemeClr val="accent1">
                    <a:lumMod val="50000"/>
                  </a:schemeClr>
                </a:solidFill>
              </a:rPr>
              <a:t>ERP</a:t>
            </a:r>
            <a:r>
              <a:rPr lang="zh-CN" altLang="en-US" sz="1400" dirty="0" smtClean="0">
                <a:solidFill>
                  <a:schemeClr val="accent1">
                    <a:lumMod val="50000"/>
                  </a:schemeClr>
                </a:solidFill>
              </a:rPr>
              <a:t>项目经理、宁波分公司经理、浙江区经理、</a:t>
            </a:r>
            <a:r>
              <a:rPr lang="en-US" altLang="zh-CN" sz="1400" dirty="0" smtClean="0">
                <a:solidFill>
                  <a:schemeClr val="accent1">
                    <a:lumMod val="50000"/>
                  </a:schemeClr>
                </a:solidFill>
              </a:rPr>
              <a:t>CAD</a:t>
            </a:r>
            <a:r>
              <a:rPr lang="zh-CN" altLang="en-US" sz="1400" dirty="0" smtClean="0">
                <a:solidFill>
                  <a:schemeClr val="accent1">
                    <a:lumMod val="50000"/>
                  </a:schemeClr>
                </a:solidFill>
              </a:rPr>
              <a:t>事业部经理、副总经理等职，</a:t>
            </a:r>
            <a:r>
              <a:rPr lang="en-US" altLang="zh-CN" sz="1400" dirty="0" smtClean="0">
                <a:solidFill>
                  <a:schemeClr val="accent1">
                    <a:lumMod val="50000"/>
                  </a:schemeClr>
                </a:solidFill>
              </a:rPr>
              <a:t>2004</a:t>
            </a:r>
            <a:r>
              <a:rPr lang="zh-CN" altLang="en-US" sz="1400" dirty="0" smtClean="0">
                <a:solidFill>
                  <a:schemeClr val="accent1">
                    <a:lumMod val="50000"/>
                  </a:schemeClr>
                </a:solidFill>
              </a:rPr>
              <a:t>年到</a:t>
            </a:r>
            <a:r>
              <a:rPr lang="en-US" altLang="zh-CN" sz="1400" dirty="0" smtClean="0">
                <a:solidFill>
                  <a:schemeClr val="accent1">
                    <a:lumMod val="50000"/>
                  </a:schemeClr>
                </a:solidFill>
              </a:rPr>
              <a:t>2008</a:t>
            </a:r>
            <a:r>
              <a:rPr lang="zh-CN" altLang="en-US" sz="1400" dirty="0" smtClean="0">
                <a:solidFill>
                  <a:schemeClr val="accent1">
                    <a:lumMod val="50000"/>
                  </a:schemeClr>
                </a:solidFill>
              </a:rPr>
              <a:t>年任台湾度卡资讯有限公司（服装</a:t>
            </a:r>
            <a:r>
              <a:rPr lang="en-US" altLang="zh-CN" sz="1400" dirty="0" smtClean="0">
                <a:solidFill>
                  <a:schemeClr val="accent1">
                    <a:lumMod val="50000"/>
                  </a:schemeClr>
                </a:solidFill>
              </a:rPr>
              <a:t>CAD</a:t>
            </a:r>
            <a:r>
              <a:rPr lang="zh-CN" altLang="en-US" sz="1400" dirty="0" smtClean="0">
                <a:solidFill>
                  <a:schemeClr val="accent1">
                    <a:lumMod val="50000"/>
                  </a:schemeClr>
                </a:solidFill>
              </a:rPr>
              <a:t>世界三大顶尖品牌之一）大中华区副总经理，分管行政部、财务部，兼任山东分公司和浙江分公司经理；</a:t>
            </a:r>
            <a:r>
              <a:rPr lang="en-US" altLang="zh-CN" sz="1400" dirty="0" smtClean="0">
                <a:solidFill>
                  <a:schemeClr val="accent1">
                    <a:lumMod val="50000"/>
                  </a:schemeClr>
                </a:solidFill>
              </a:rPr>
              <a:t>2008</a:t>
            </a:r>
            <a:r>
              <a:rPr lang="zh-CN" altLang="en-US" sz="1400" dirty="0" smtClean="0">
                <a:solidFill>
                  <a:schemeClr val="accent1">
                    <a:lumMod val="50000"/>
                  </a:schemeClr>
                </a:solidFill>
              </a:rPr>
              <a:t>年至</a:t>
            </a:r>
            <a:r>
              <a:rPr lang="en-US" altLang="zh-CN" sz="1400" dirty="0" smtClean="0">
                <a:solidFill>
                  <a:schemeClr val="accent1">
                    <a:lumMod val="50000"/>
                  </a:schemeClr>
                </a:solidFill>
              </a:rPr>
              <a:t>2014</a:t>
            </a:r>
            <a:r>
              <a:rPr lang="zh-CN" altLang="en-US" sz="1400" dirty="0" smtClean="0">
                <a:solidFill>
                  <a:schemeClr val="accent1">
                    <a:lumMod val="50000"/>
                  </a:schemeClr>
                </a:solidFill>
              </a:rPr>
              <a:t>年任浙江宇辰信息科技有限公司副总经理，分管研发部、综合部和大客户部。</a:t>
            </a:r>
            <a:r>
              <a:rPr lang="en-US" altLang="zh-CN" sz="1400" dirty="0" smtClean="0">
                <a:solidFill>
                  <a:schemeClr val="accent1">
                    <a:lumMod val="50000"/>
                  </a:schemeClr>
                </a:solidFill>
              </a:rPr>
              <a:t>2001</a:t>
            </a:r>
            <a:r>
              <a:rPr lang="zh-CN" altLang="en-US" sz="1400" dirty="0" smtClean="0">
                <a:solidFill>
                  <a:schemeClr val="accent1">
                    <a:lumMod val="50000"/>
                  </a:schemeClr>
                </a:solidFill>
              </a:rPr>
              <a:t>年至</a:t>
            </a:r>
            <a:r>
              <a:rPr lang="en-US" altLang="zh-CN" sz="1400" dirty="0" smtClean="0">
                <a:solidFill>
                  <a:schemeClr val="accent1">
                    <a:lumMod val="50000"/>
                  </a:schemeClr>
                </a:solidFill>
              </a:rPr>
              <a:t>2004</a:t>
            </a:r>
            <a:r>
              <a:rPr lang="zh-CN" altLang="en-US" sz="1400" dirty="0" smtClean="0">
                <a:solidFill>
                  <a:schemeClr val="accent1">
                    <a:lumMod val="50000"/>
                  </a:schemeClr>
                </a:solidFill>
              </a:rPr>
              <a:t>年，兼任浙江省服装行业信息化工程中心副主任、浙江省服装</a:t>
            </a:r>
            <a:r>
              <a:rPr lang="en-US" altLang="zh-CN" sz="1400" dirty="0" smtClean="0">
                <a:solidFill>
                  <a:schemeClr val="accent1">
                    <a:lumMod val="50000"/>
                  </a:schemeClr>
                </a:solidFill>
              </a:rPr>
              <a:t>CAD</a:t>
            </a:r>
            <a:r>
              <a:rPr lang="zh-CN" altLang="en-US" sz="1400" dirty="0" smtClean="0">
                <a:solidFill>
                  <a:schemeClr val="accent1">
                    <a:lumMod val="50000"/>
                  </a:schemeClr>
                </a:solidFill>
              </a:rPr>
              <a:t>工程技术中心副主任。曾主持完成</a:t>
            </a:r>
            <a:r>
              <a:rPr lang="en-US" altLang="zh-CN" sz="1400" dirty="0" smtClean="0">
                <a:solidFill>
                  <a:schemeClr val="accent1">
                    <a:lumMod val="50000"/>
                  </a:schemeClr>
                </a:solidFill>
              </a:rPr>
              <a:t>ef800</a:t>
            </a:r>
            <a:r>
              <a:rPr lang="zh-CN" altLang="en-US" sz="1400" dirty="0" smtClean="0">
                <a:solidFill>
                  <a:schemeClr val="accent1">
                    <a:lumMod val="50000"/>
                  </a:schemeClr>
                </a:solidFill>
              </a:rPr>
              <a:t>服装辅料采购平台 、服装智能排版系统 、服装智能悬挂系统、</a:t>
            </a:r>
            <a:r>
              <a:rPr lang="en-US" altLang="zh-CN" sz="1400" dirty="0" smtClean="0">
                <a:solidFill>
                  <a:schemeClr val="accent1">
                    <a:lumMod val="50000"/>
                  </a:schemeClr>
                </a:solidFill>
              </a:rPr>
              <a:t>ef800</a:t>
            </a:r>
            <a:r>
              <a:rPr lang="zh-CN" altLang="en-US" sz="1400" dirty="0" smtClean="0">
                <a:solidFill>
                  <a:schemeClr val="accent1">
                    <a:lumMod val="50000"/>
                  </a:schemeClr>
                </a:solidFill>
              </a:rPr>
              <a:t>服装产业平台等十多项政府项目的研发和实施，其参与的三维服装试衣系统获</a:t>
            </a:r>
            <a:r>
              <a:rPr lang="en-US" altLang="zh-CN" sz="1400" dirty="0" smtClean="0">
                <a:solidFill>
                  <a:schemeClr val="accent1">
                    <a:lumMod val="50000"/>
                  </a:schemeClr>
                </a:solidFill>
              </a:rPr>
              <a:t>2001</a:t>
            </a:r>
            <a:r>
              <a:rPr lang="zh-CN" altLang="en-US" sz="1400" dirty="0" smtClean="0">
                <a:solidFill>
                  <a:schemeClr val="accent1">
                    <a:lumMod val="50000"/>
                  </a:schemeClr>
                </a:solidFill>
              </a:rPr>
              <a:t>年国家科技部重大发明奖。在浙江宇辰公司任职期间，完成近</a:t>
            </a:r>
            <a:r>
              <a:rPr lang="en-US" altLang="zh-CN" sz="1400" dirty="0" smtClean="0">
                <a:solidFill>
                  <a:schemeClr val="accent1">
                    <a:lumMod val="50000"/>
                  </a:schemeClr>
                </a:solidFill>
              </a:rPr>
              <a:t>30</a:t>
            </a:r>
            <a:r>
              <a:rPr lang="zh-CN" altLang="en-US" sz="1400" dirty="0" smtClean="0">
                <a:solidFill>
                  <a:schemeClr val="accent1">
                    <a:lumMod val="50000"/>
                  </a:schemeClr>
                </a:solidFill>
              </a:rPr>
              <a:t>项政府科研项目的申报，并全部通过验收。</a:t>
            </a:r>
            <a:endParaRPr lang="zh-CN" altLang="en-US" sz="1400" dirty="0">
              <a:solidFill>
                <a:schemeClr val="accent1">
                  <a:lumMod val="50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2" y="1056986"/>
            <a:ext cx="1948619" cy="199294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892" y="3689048"/>
            <a:ext cx="1970827" cy="1976039"/>
          </a:xfrm>
          <a:prstGeom prst="rect">
            <a:avLst/>
          </a:prstGeom>
        </p:spPr>
      </p:pic>
    </p:spTree>
    <p:extLst>
      <p:ext uri="{BB962C8B-B14F-4D97-AF65-F5344CB8AC3E}">
        <p14:creationId xmlns:p14="http://schemas.microsoft.com/office/powerpoint/2010/main" val="3064086378"/>
      </p:ext>
    </p:extLst>
  </p:cSld>
  <p:clrMapOvr>
    <a:masterClrMapping/>
  </p:clrMapOvr>
  <mc:AlternateContent xmlns:mc="http://schemas.openxmlformats.org/markup-compatibility/2006" xmlns:p14="http://schemas.microsoft.com/office/powerpoint/2010/main">
    <mc:Choice Requires="p14">
      <p:transition spd="slow" p14:dur="800" advTm="9002">
        <p14:gallery dir="l"/>
      </p:transition>
    </mc:Choice>
    <mc:Fallback xmlns="">
      <p:transition spd="slow" advTm="9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140"/>
                            </p:stCondLst>
                            <p:childTnLst>
                              <p:par>
                                <p:cTn id="19" presetID="56" presetClass="entr" presetSubtype="0" fill="hold" grpId="1" nodeType="after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 by="(-#ppt_w*2)" calcmode="lin" valueType="num">
                                      <p:cBhvr rctx="PPT">
                                        <p:cTn id="21" dur="500" autoRev="1" fill="hold">
                                          <p:stCondLst>
                                            <p:cond delay="0"/>
                                          </p:stCondLst>
                                        </p:cTn>
                                        <p:tgtEl>
                                          <p:spTgt spid="7"/>
                                        </p:tgtEl>
                                        <p:attrNameLst>
                                          <p:attrName>ppt_w</p:attrName>
                                        </p:attrNameLst>
                                      </p:cBhvr>
                                    </p:anim>
                                    <p:anim by="(#ppt_w*0.50)" calcmode="lin" valueType="num">
                                      <p:cBhvr>
                                        <p:cTn id="22" dur="500" decel="50000" autoRev="1" fill="hold">
                                          <p:stCondLst>
                                            <p:cond delay="0"/>
                                          </p:stCondLst>
                                        </p:cTn>
                                        <p:tgtEl>
                                          <p:spTgt spid="7"/>
                                        </p:tgtEl>
                                        <p:attrNameLst>
                                          <p:attrName>ppt_x</p:attrName>
                                        </p:attrNameLst>
                                      </p:cBhvr>
                                    </p:anim>
                                    <p:anim from="(-#ppt_h/2)" to="(#ppt_y)" calcmode="lin" valueType="num">
                                      <p:cBhvr>
                                        <p:cTn id="23" dur="1000" fill="hold">
                                          <p:stCondLst>
                                            <p:cond delay="0"/>
                                          </p:stCondLst>
                                        </p:cTn>
                                        <p:tgtEl>
                                          <p:spTgt spid="7"/>
                                        </p:tgtEl>
                                        <p:attrNameLst>
                                          <p:attrName>ppt_y</p:attrName>
                                        </p:attrNameLst>
                                      </p:cBhvr>
                                    </p:anim>
                                    <p:animRot by="21600000">
                                      <p:cBhvr>
                                        <p:cTn id="24" dur="1000" fill="hold">
                                          <p:stCondLst>
                                            <p:cond delay="0"/>
                                          </p:stCondLst>
                                        </p:cTn>
                                        <p:tgtEl>
                                          <p:spTgt spid="7"/>
                                        </p:tgtEl>
                                        <p:attrNameLst>
                                          <p:attrName>r</p:attrName>
                                        </p:attrNameLst>
                                      </p:cBhvr>
                                    </p:animRot>
                                  </p:childTnLst>
                                </p:cTn>
                              </p:par>
                            </p:childTnLst>
                          </p:cTn>
                        </p:par>
                        <p:par>
                          <p:cTn id="25" fill="hold">
                            <p:stCondLst>
                              <p:cond delay="234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par>
                          <p:cTn id="33" fill="hold">
                            <p:stCondLst>
                              <p:cond delay="409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459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par>
                          <p:cTn id="43" fill="hold">
                            <p:stCondLst>
                              <p:cond delay="5090"/>
                            </p:stCondLst>
                            <p:childTnLst>
                              <p:par>
                                <p:cTn id="44" presetID="56" presetClass="entr" presetSubtype="0" fill="hold" grpId="0" nodeType="afterEffect">
                                  <p:stCondLst>
                                    <p:cond delay="0"/>
                                  </p:stCondLst>
                                  <p:iterate type="lt">
                                    <p:tmPct val="10000"/>
                                  </p:iterate>
                                  <p:childTnLst>
                                    <p:set>
                                      <p:cBhvr>
                                        <p:cTn id="45" dur="1" fill="hold">
                                          <p:stCondLst>
                                            <p:cond delay="0"/>
                                          </p:stCondLst>
                                        </p:cTn>
                                        <p:tgtEl>
                                          <p:spTgt spid="13"/>
                                        </p:tgtEl>
                                        <p:attrNameLst>
                                          <p:attrName>style.visibility</p:attrName>
                                        </p:attrNameLst>
                                      </p:cBhvr>
                                      <p:to>
                                        <p:strVal val="visible"/>
                                      </p:to>
                                    </p:set>
                                    <p:anim by="(-#ppt_w*2)" calcmode="lin" valueType="num">
                                      <p:cBhvr rctx="PPT">
                                        <p:cTn id="46" dur="500" autoRev="1" fill="hold">
                                          <p:stCondLst>
                                            <p:cond delay="0"/>
                                          </p:stCondLst>
                                        </p:cTn>
                                        <p:tgtEl>
                                          <p:spTgt spid="13"/>
                                        </p:tgtEl>
                                        <p:attrNameLst>
                                          <p:attrName>ppt_w</p:attrName>
                                        </p:attrNameLst>
                                      </p:cBhvr>
                                    </p:anim>
                                    <p:anim by="(#ppt_w*0.50)" calcmode="lin" valueType="num">
                                      <p:cBhvr>
                                        <p:cTn id="47" dur="500" decel="50000" autoRev="1" fill="hold">
                                          <p:stCondLst>
                                            <p:cond delay="0"/>
                                          </p:stCondLst>
                                        </p:cTn>
                                        <p:tgtEl>
                                          <p:spTgt spid="13"/>
                                        </p:tgtEl>
                                        <p:attrNameLst>
                                          <p:attrName>ppt_x</p:attrName>
                                        </p:attrNameLst>
                                      </p:cBhvr>
                                    </p:anim>
                                    <p:anim from="(-#ppt_h/2)" to="(#ppt_y)" calcmode="lin" valueType="num">
                                      <p:cBhvr>
                                        <p:cTn id="48" dur="1000" fill="hold">
                                          <p:stCondLst>
                                            <p:cond delay="0"/>
                                          </p:stCondLst>
                                        </p:cTn>
                                        <p:tgtEl>
                                          <p:spTgt spid="13"/>
                                        </p:tgtEl>
                                        <p:attrNameLst>
                                          <p:attrName>ppt_y</p:attrName>
                                        </p:attrNameLst>
                                      </p:cBhvr>
                                    </p:anim>
                                    <p:animRot by="21600000">
                                      <p:cBhvr>
                                        <p:cTn id="49" dur="1000" fill="hold">
                                          <p:stCondLst>
                                            <p:cond delay="0"/>
                                          </p:stCondLst>
                                        </p:cTn>
                                        <p:tgtEl>
                                          <p:spTgt spid="13"/>
                                        </p:tgtEl>
                                        <p:attrNameLst>
                                          <p:attrName>r</p:attrName>
                                        </p:attrNameLst>
                                      </p:cBhvr>
                                    </p:animRot>
                                  </p:childTnLst>
                                </p:cTn>
                              </p:par>
                            </p:childTnLst>
                          </p:cTn>
                        </p:par>
                        <p:par>
                          <p:cTn id="50" fill="hold">
                            <p:stCondLst>
                              <p:cond delay="629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2"/>
                                        </p:tgtEl>
                                        <p:attrNameLst>
                                          <p:attrName>ppt_y</p:attrName>
                                        </p:attrNameLst>
                                      </p:cBhvr>
                                      <p:tavLst>
                                        <p:tav tm="0">
                                          <p:val>
                                            <p:strVal val="#ppt_y"/>
                                          </p:val>
                                        </p:tav>
                                        <p:tav tm="100000">
                                          <p:val>
                                            <p:strVal val="#ppt_y"/>
                                          </p:val>
                                        </p:tav>
                                      </p:tavLst>
                                    </p:anim>
                                    <p:anim calcmode="lin" valueType="num">
                                      <p:cBhvr>
                                        <p:cTn id="5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2"/>
                                        </p:tgtEl>
                                      </p:cBhvr>
                                    </p:animEffect>
                                  </p:childTnLst>
                                </p:cTn>
                              </p:par>
                            </p:childTnLst>
                          </p:cTn>
                        </p:par>
                        <p:par>
                          <p:cTn id="58" fill="hold">
                            <p:stCondLst>
                              <p:cond delay="7740"/>
                            </p:stCondLst>
                            <p:childTnLst>
                              <p:par>
                                <p:cTn id="59" presetID="22"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up)">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6" grpId="0"/>
      <p:bldP spid="7" grpId="1"/>
      <p:bldP spid="9" grpId="0"/>
      <p:bldP spid="10" grpId="0" animBg="1"/>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1.3 </a:t>
            </a:r>
            <a:r>
              <a:rPr lang="zh-CN" altLang="en-US" sz="2800" dirty="0" smtClean="0">
                <a:solidFill>
                  <a:schemeClr val="accent2"/>
                </a:solidFill>
                <a:latin typeface="微软雅黑"/>
                <a:ea typeface="微软雅黑"/>
              </a:rPr>
              <a:t>管理团队</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1</a:t>
            </a:r>
            <a:endParaRPr lang="zh-CN" altLang="en-US" dirty="0">
              <a:solidFill>
                <a:schemeClr val="accent2"/>
              </a:solidFill>
            </a:endParaRPr>
          </a:p>
        </p:txBody>
      </p:sp>
      <p:grpSp>
        <p:nvGrpSpPr>
          <p:cNvPr id="15" name="组合 14"/>
          <p:cNvGrpSpPr/>
          <p:nvPr/>
        </p:nvGrpSpPr>
        <p:grpSpPr>
          <a:xfrm>
            <a:off x="553765" y="1484783"/>
            <a:ext cx="10729192" cy="2064518"/>
            <a:chOff x="4470836" y="1005590"/>
            <a:chExt cx="3985091" cy="959917"/>
          </a:xfrm>
        </p:grpSpPr>
        <p:sp>
          <p:nvSpPr>
            <p:cNvPr id="19" name="文本框 185"/>
            <p:cNvSpPr txBox="1"/>
            <p:nvPr/>
          </p:nvSpPr>
          <p:spPr>
            <a:xfrm>
              <a:off x="4479850" y="1005590"/>
              <a:ext cx="3188493" cy="298027"/>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金军勇   行政总监，负责行政及人力资源建设</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20" name="矩形 19"/>
            <p:cNvSpPr/>
            <p:nvPr/>
          </p:nvSpPr>
          <p:spPr>
            <a:xfrm>
              <a:off x="4490673" y="1172616"/>
              <a:ext cx="3965254" cy="343449"/>
            </a:xfrm>
            <a:prstGeom prst="rect">
              <a:avLst/>
            </a:prstGeom>
          </p:spPr>
          <p:txBody>
            <a:bodyPr wrap="square">
              <a:spAutoFit/>
            </a:bodyPr>
            <a:lstStyle/>
            <a:p>
              <a:pPr algn="just"/>
              <a:r>
                <a:rPr lang="en-US" altLang="zh-CN" sz="1400" b="1" dirty="0">
                  <a:solidFill>
                    <a:schemeClr val="bg1"/>
                  </a:solidFill>
                  <a:latin typeface="微软雅黑" pitchFamily="34" charset="-122"/>
                  <a:ea typeface="微软雅黑" pitchFamily="34" charset="-122"/>
                </a:rPr>
                <a:t>1985</a:t>
              </a:r>
              <a:r>
                <a:rPr lang="zh-CN" altLang="en-US" sz="1400" b="1" dirty="0">
                  <a:solidFill>
                    <a:schemeClr val="bg1"/>
                  </a:solidFill>
                  <a:latin typeface="微软雅黑" pitchFamily="34" charset="-122"/>
                  <a:ea typeface="微软雅黑" pitchFamily="34" charset="-122"/>
                </a:rPr>
                <a:t>年出生，善长团队建设、人力资源建设及行政管理。曾任浙江大学培训中心招生办主任、深圳汇海科技开发有限公司浙江区人力资源主管、意大利中文培训学校（孔子学院）副院长、行动成功管理技术股份有限公司浙江区人力资源总监、宁波爱屋及乌网络科技有限公司行政部经理等职。</a:t>
              </a:r>
            </a:p>
          </p:txBody>
        </p:sp>
        <p:sp>
          <p:nvSpPr>
            <p:cNvPr id="24" name="矩形 23"/>
            <p:cNvSpPr/>
            <p:nvPr/>
          </p:nvSpPr>
          <p:spPr>
            <a:xfrm>
              <a:off x="4470836" y="1674828"/>
              <a:ext cx="3965254" cy="290679"/>
            </a:xfrm>
            <a:prstGeom prst="rect">
              <a:avLst/>
            </a:prstGeom>
          </p:spPr>
          <p:txBody>
            <a:bodyPr wrap="square">
              <a:spAutoFit/>
            </a:bodyPr>
            <a:lstStyle/>
            <a:p>
              <a:pPr algn="just">
                <a:lnSpc>
                  <a:spcPct val="130000"/>
                </a:lnSpc>
              </a:pPr>
              <a:r>
                <a:rPr lang="zh-CN" altLang="en-US" sz="1400" b="1" dirty="0" smtClean="0">
                  <a:solidFill>
                    <a:schemeClr val="bg1"/>
                  </a:solidFill>
                  <a:latin typeface="微软雅黑" pitchFamily="34" charset="-122"/>
                  <a:ea typeface="微软雅黑" pitchFamily="34" charset="-122"/>
                </a:rPr>
                <a:t>大学本科学历，原宁波太平鸟时尚集团股份有限公司营销总监，总经理</a:t>
              </a:r>
              <a:r>
                <a:rPr lang="zh-CN" altLang="en-US" sz="1400" b="1" dirty="0">
                  <a:solidFill>
                    <a:schemeClr val="bg1"/>
                  </a:solidFill>
                  <a:latin typeface="微软雅黑" pitchFamily="34" charset="-122"/>
                  <a:ea typeface="微软雅黑" pitchFamily="34" charset="-122"/>
                </a:rPr>
                <a:t>助理。有十多年的专卖店管理</a:t>
              </a:r>
              <a:r>
                <a:rPr lang="zh-CN" altLang="en-US" sz="1400" b="1" dirty="0" smtClean="0">
                  <a:solidFill>
                    <a:schemeClr val="bg1"/>
                  </a:solidFill>
                  <a:latin typeface="微软雅黑" pitchFamily="34" charset="-122"/>
                  <a:ea typeface="微软雅黑" pitchFamily="34" charset="-122"/>
                </a:rPr>
                <a:t>经验，善长门店策划、门店管理以及门店营运。</a:t>
              </a:r>
              <a:endParaRPr lang="zh-CN" altLang="en-US" sz="1400" b="1" dirty="0">
                <a:solidFill>
                  <a:schemeClr val="bg1"/>
                </a:solidFill>
                <a:latin typeface="微软雅黑" pitchFamily="34" charset="-122"/>
                <a:ea typeface="微软雅黑" pitchFamily="34" charset="-122"/>
              </a:endParaRPr>
            </a:p>
          </p:txBody>
        </p:sp>
      </p:grpSp>
      <p:sp>
        <p:nvSpPr>
          <p:cNvPr id="26" name="文本框 185"/>
          <p:cNvSpPr txBox="1"/>
          <p:nvPr/>
        </p:nvSpPr>
        <p:spPr>
          <a:xfrm>
            <a:off x="553765" y="2627620"/>
            <a:ext cx="8301874" cy="369332"/>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徐维娜   营销总监，高级营销训练师</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28" name="文本框 185"/>
          <p:cNvSpPr txBox="1"/>
          <p:nvPr/>
        </p:nvSpPr>
        <p:spPr>
          <a:xfrm>
            <a:off x="553765" y="3645024"/>
            <a:ext cx="8044795" cy="369332"/>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蒋跃军  </a:t>
            </a:r>
            <a:r>
              <a:rPr lang="en-US" altLang="zh-CN" b="1" spc="300" dirty="0" smtClean="0">
                <a:solidFill>
                  <a:srgbClr val="40E0C5"/>
                </a:solidFill>
                <a:latin typeface="微软雅黑" panose="020B0503020204020204" pitchFamily="34" charset="-122"/>
                <a:ea typeface="微软雅黑" panose="020B0503020204020204" pitchFamily="34" charset="-122"/>
              </a:rPr>
              <a:t>IT</a:t>
            </a:r>
            <a:r>
              <a:rPr lang="zh-CN" altLang="en-US" b="1" spc="300" dirty="0" smtClean="0">
                <a:solidFill>
                  <a:srgbClr val="40E0C5"/>
                </a:solidFill>
                <a:latin typeface="微软雅黑" panose="020B0503020204020204" pitchFamily="34" charset="-122"/>
                <a:ea typeface="微软雅黑" panose="020B0503020204020204" pitchFamily="34" charset="-122"/>
              </a:rPr>
              <a:t>总监，高级工程师，全面负责公司的技术研发</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29" name="矩形 28"/>
          <p:cNvSpPr/>
          <p:nvPr/>
        </p:nvSpPr>
        <p:spPr>
          <a:xfrm>
            <a:off x="551218" y="4005064"/>
            <a:ext cx="10678331" cy="923330"/>
          </a:xfrm>
          <a:prstGeom prst="rect">
            <a:avLst/>
          </a:prstGeom>
        </p:spPr>
        <p:txBody>
          <a:bodyPr wrap="square">
            <a:spAutoFit/>
          </a:bodyPr>
          <a:lstStyle/>
          <a:p>
            <a:pPr algn="just"/>
            <a:r>
              <a:rPr lang="en-US" altLang="zh-CN" sz="1400" b="1" dirty="0">
                <a:solidFill>
                  <a:schemeClr val="bg1"/>
                </a:solidFill>
                <a:latin typeface="微软雅黑" pitchFamily="34" charset="-122"/>
                <a:ea typeface="微软雅黑" pitchFamily="34" charset="-122"/>
              </a:rPr>
              <a:t>1980</a:t>
            </a:r>
            <a:r>
              <a:rPr lang="zh-CN" altLang="en-US" sz="1400" b="1" dirty="0">
                <a:solidFill>
                  <a:schemeClr val="bg1"/>
                </a:solidFill>
                <a:latin typeface="微软雅黑" pitchFamily="34" charset="-122"/>
                <a:ea typeface="微软雅黑" pitchFamily="34" charset="-122"/>
              </a:rPr>
              <a:t>年出生，</a:t>
            </a:r>
            <a:r>
              <a:rPr lang="zh-CN" altLang="zh-CN" sz="1400" b="1" dirty="0">
                <a:solidFill>
                  <a:schemeClr val="bg1"/>
                </a:solidFill>
                <a:latin typeface="微软雅黑" pitchFamily="34" charset="-122"/>
                <a:ea typeface="微软雅黑" pitchFamily="34" charset="-122"/>
              </a:rPr>
              <a:t>南开大学计算机应用专业毕业，硕士学历，具有电信级服务程序开发维护经验，具有</a:t>
            </a:r>
            <a:r>
              <a:rPr lang="en-US" altLang="zh-CN" sz="1400" b="1" dirty="0">
                <a:solidFill>
                  <a:schemeClr val="bg1"/>
                </a:solidFill>
                <a:latin typeface="微软雅黑" pitchFamily="34" charset="-122"/>
                <a:ea typeface="微软雅黑" pitchFamily="34" charset="-122"/>
              </a:rPr>
              <a:t>SOA/EAI</a:t>
            </a:r>
            <a:r>
              <a:rPr lang="zh-CN" altLang="zh-CN" sz="1400" b="1" dirty="0">
                <a:solidFill>
                  <a:schemeClr val="bg1"/>
                </a:solidFill>
                <a:latin typeface="微软雅黑" pitchFamily="34" charset="-122"/>
                <a:ea typeface="微软雅黑" pitchFamily="34" charset="-122"/>
              </a:rPr>
              <a:t>大型架构平台开发经验。</a:t>
            </a:r>
            <a:r>
              <a:rPr lang="zh-CN" altLang="en-US" sz="1400" b="1" dirty="0">
                <a:solidFill>
                  <a:schemeClr val="bg1"/>
                </a:solidFill>
                <a:latin typeface="微软雅黑" pitchFamily="34" charset="-122"/>
                <a:ea typeface="微软雅黑" pitchFamily="34" charset="-122"/>
              </a:rPr>
              <a:t>曾任</a:t>
            </a:r>
            <a:r>
              <a:rPr lang="zh-CN" altLang="zh-CN" sz="1400" b="1" dirty="0">
                <a:solidFill>
                  <a:schemeClr val="bg1"/>
                </a:solidFill>
                <a:latin typeface="微软雅黑" pitchFamily="34" charset="-122"/>
                <a:ea typeface="微软雅黑" pitchFamily="34" charset="-122"/>
              </a:rPr>
              <a:t>青牛</a:t>
            </a:r>
            <a:r>
              <a:rPr lang="en-US" altLang="zh-CN" sz="1400" b="1" dirty="0">
                <a:solidFill>
                  <a:schemeClr val="bg1"/>
                </a:solidFill>
                <a:latin typeface="微软雅黑" pitchFamily="34" charset="-122"/>
                <a:ea typeface="微软雅黑" pitchFamily="34" charset="-122"/>
              </a:rPr>
              <a:t>(</a:t>
            </a:r>
            <a:r>
              <a:rPr lang="zh-CN" altLang="zh-CN" sz="1400" b="1" dirty="0">
                <a:solidFill>
                  <a:schemeClr val="bg1"/>
                </a:solidFill>
                <a:latin typeface="微软雅黑" pitchFamily="34" charset="-122"/>
                <a:ea typeface="微软雅黑" pitchFamily="34" charset="-122"/>
              </a:rPr>
              <a:t>北京</a:t>
            </a:r>
            <a:r>
              <a:rPr lang="en-US" altLang="zh-CN" sz="1400" b="1" dirty="0">
                <a:solidFill>
                  <a:schemeClr val="bg1"/>
                </a:solidFill>
                <a:latin typeface="微软雅黑" pitchFamily="34" charset="-122"/>
                <a:ea typeface="微软雅黑" pitchFamily="34" charset="-122"/>
              </a:rPr>
              <a:t>)</a:t>
            </a:r>
            <a:r>
              <a:rPr lang="zh-CN" altLang="zh-CN" sz="1400" b="1" dirty="0">
                <a:solidFill>
                  <a:schemeClr val="bg1"/>
                </a:solidFill>
                <a:latin typeface="微软雅黑" pitchFamily="34" charset="-122"/>
                <a:ea typeface="微软雅黑" pitchFamily="34" charset="-122"/>
              </a:rPr>
              <a:t>技术有限公司软件工程师</a:t>
            </a:r>
            <a:r>
              <a:rPr lang="zh-CN" altLang="en-US" sz="1400" b="1" dirty="0">
                <a:solidFill>
                  <a:schemeClr val="bg1"/>
                </a:solidFill>
                <a:latin typeface="微软雅黑" pitchFamily="34" charset="-122"/>
                <a:ea typeface="微软雅黑" pitchFamily="34" charset="-122"/>
              </a:rPr>
              <a:t>、</a:t>
            </a:r>
            <a:r>
              <a:rPr lang="en-US" altLang="zh-CN" sz="1400" b="1" dirty="0" err="1">
                <a:solidFill>
                  <a:schemeClr val="bg1"/>
                </a:solidFill>
                <a:latin typeface="微软雅黑" pitchFamily="34" charset="-122"/>
                <a:ea typeface="微软雅黑" pitchFamily="34" charset="-122"/>
              </a:rPr>
              <a:t>Tibco</a:t>
            </a:r>
            <a:r>
              <a:rPr lang="zh-CN" altLang="zh-CN" sz="1400" b="1" dirty="0">
                <a:solidFill>
                  <a:schemeClr val="bg1"/>
                </a:solidFill>
                <a:latin typeface="微软雅黑" pitchFamily="34" charset="-122"/>
                <a:ea typeface="微软雅黑" pitchFamily="34" charset="-122"/>
              </a:rPr>
              <a:t>中国开发中心</a:t>
            </a:r>
            <a:r>
              <a:rPr lang="en-US" altLang="zh-CN" sz="1400" b="1" dirty="0">
                <a:solidFill>
                  <a:schemeClr val="bg1"/>
                </a:solidFill>
                <a:latin typeface="微软雅黑" pitchFamily="34" charset="-122"/>
                <a:ea typeface="微软雅黑" pitchFamily="34" charset="-122"/>
              </a:rPr>
              <a:t>(</a:t>
            </a:r>
            <a:r>
              <a:rPr lang="zh-CN" altLang="zh-CN" sz="1400" b="1" dirty="0">
                <a:solidFill>
                  <a:schemeClr val="bg1"/>
                </a:solidFill>
                <a:latin typeface="微软雅黑" pitchFamily="34" charset="-122"/>
                <a:ea typeface="微软雅黑" pitchFamily="34" charset="-122"/>
              </a:rPr>
              <a:t>北京</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公司架构师、浙江宇辰信息科技有限公司总工程师，曾与童寅杰一起完成服装辅料采购平台、</a:t>
            </a:r>
            <a:r>
              <a:rPr lang="en-US" altLang="zh-CN" sz="1400" b="1" dirty="0">
                <a:solidFill>
                  <a:schemeClr val="bg1"/>
                </a:solidFill>
                <a:latin typeface="微软雅黑" pitchFamily="34" charset="-122"/>
                <a:ea typeface="微软雅黑" pitchFamily="34" charset="-122"/>
              </a:rPr>
              <a:t>EF800</a:t>
            </a:r>
            <a:r>
              <a:rPr lang="zh-CN" altLang="en-US" sz="1400" b="1" dirty="0">
                <a:solidFill>
                  <a:schemeClr val="bg1"/>
                </a:solidFill>
                <a:latin typeface="微软雅黑" pitchFamily="34" charset="-122"/>
                <a:ea typeface="微软雅黑" pitchFamily="34" charset="-122"/>
              </a:rPr>
              <a:t>服装产业公共服务平台、服装</a:t>
            </a:r>
            <a:r>
              <a:rPr lang="en-US" altLang="zh-CN" sz="1400" b="1" dirty="0">
                <a:solidFill>
                  <a:schemeClr val="bg1"/>
                </a:solidFill>
                <a:latin typeface="微软雅黑" pitchFamily="34" charset="-122"/>
                <a:ea typeface="微软雅黑" pitchFamily="34" charset="-122"/>
              </a:rPr>
              <a:t>RFID</a:t>
            </a:r>
            <a:r>
              <a:rPr lang="zh-CN" altLang="en-US" sz="1400" b="1" dirty="0">
                <a:solidFill>
                  <a:schemeClr val="bg1"/>
                </a:solidFill>
                <a:latin typeface="微软雅黑" pitchFamily="34" charset="-122"/>
                <a:ea typeface="微软雅黑" pitchFamily="34" charset="-122"/>
              </a:rPr>
              <a:t>实时生产线系统等的研发。</a:t>
            </a:r>
          </a:p>
          <a:p>
            <a:pPr algn="just"/>
            <a:endParaRPr lang="zh-CN" altLang="en-US" sz="1200" dirty="0">
              <a:solidFill>
                <a:schemeClr val="bg1"/>
              </a:solidFill>
              <a:latin typeface="微软雅黑" pitchFamily="34" charset="-122"/>
              <a:ea typeface="微软雅黑" pitchFamily="34" charset="-122"/>
            </a:endParaRPr>
          </a:p>
        </p:txBody>
      </p:sp>
      <p:sp>
        <p:nvSpPr>
          <p:cNvPr id="30" name="文本框 185"/>
          <p:cNvSpPr txBox="1"/>
          <p:nvPr/>
        </p:nvSpPr>
        <p:spPr>
          <a:xfrm>
            <a:off x="577615" y="4869160"/>
            <a:ext cx="8617110" cy="369332"/>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江明珍  技术总监，全面负责技术部的管理以及高档服装的技术培训 </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31" name="矩形 30"/>
          <p:cNvSpPr/>
          <p:nvPr/>
        </p:nvSpPr>
        <p:spPr>
          <a:xfrm>
            <a:off x="551549" y="5229200"/>
            <a:ext cx="10731408" cy="738664"/>
          </a:xfrm>
          <a:prstGeom prst="rect">
            <a:avLst/>
          </a:prstGeom>
        </p:spPr>
        <p:txBody>
          <a:bodyPr wrap="square">
            <a:spAutoFit/>
          </a:bodyPr>
          <a:lstStyle/>
          <a:p>
            <a:pPr algn="just"/>
            <a:r>
              <a:rPr lang="en-US" altLang="zh-CN" sz="1400" b="1" dirty="0">
                <a:solidFill>
                  <a:schemeClr val="bg1"/>
                </a:solidFill>
                <a:latin typeface="微软雅黑" pitchFamily="34" charset="-122"/>
                <a:ea typeface="微软雅黑" pitchFamily="34" charset="-122"/>
              </a:rPr>
              <a:t>1966</a:t>
            </a:r>
            <a:r>
              <a:rPr lang="zh-CN" altLang="en-US" sz="1400" b="1" dirty="0">
                <a:solidFill>
                  <a:schemeClr val="bg1"/>
                </a:solidFill>
                <a:latin typeface="微软雅黑" pitchFamily="34" charset="-122"/>
                <a:ea typeface="微软雅黑" pitchFamily="34" charset="-122"/>
              </a:rPr>
              <a:t>年出生，王明芳董事长的弟子，高级工艺师。原雅戈尔高级定制经理</a:t>
            </a:r>
            <a:r>
              <a:rPr lang="zh-CN" altLang="en-US" sz="1400" b="1" dirty="0" smtClean="0">
                <a:solidFill>
                  <a:schemeClr val="bg1"/>
                </a:solidFill>
                <a:latin typeface="微软雅黑" pitchFamily="34" charset="-122"/>
                <a:ea typeface="微软雅黑" pitchFamily="34" charset="-122"/>
              </a:rPr>
              <a:t>。善长技术团队的管理。对中式服装研发、设计、制作有独特的见解，有管理团队的经验及整套的技术管理体系。江明珍</a:t>
            </a:r>
            <a:r>
              <a:rPr lang="zh-CN" altLang="en-US" sz="1400" b="1" dirty="0">
                <a:solidFill>
                  <a:schemeClr val="bg1"/>
                </a:solidFill>
                <a:latin typeface="微软雅黑" pitchFamily="34" charset="-122"/>
                <a:ea typeface="微软雅黑" pitchFamily="34" charset="-122"/>
              </a:rPr>
              <a:t>已连续</a:t>
            </a:r>
            <a:r>
              <a:rPr lang="en-US" altLang="zh-CN" sz="1400" b="1" dirty="0">
                <a:solidFill>
                  <a:schemeClr val="bg1"/>
                </a:solidFill>
                <a:latin typeface="微软雅黑" pitchFamily="34" charset="-122"/>
                <a:ea typeface="微软雅黑" pitchFamily="34" charset="-122"/>
              </a:rPr>
              <a:t>11</a:t>
            </a:r>
            <a:r>
              <a:rPr lang="zh-CN" altLang="en-US" sz="1400" b="1" dirty="0">
                <a:solidFill>
                  <a:schemeClr val="bg1"/>
                </a:solidFill>
                <a:latin typeface="微软雅黑" pitchFamily="34" charset="-122"/>
                <a:ea typeface="微软雅黑" pitchFamily="34" charset="-122"/>
              </a:rPr>
              <a:t>年为习近平主席等国家领导人定制服装。</a:t>
            </a:r>
            <a:r>
              <a:rPr lang="zh-CN" altLang="en-US" sz="1400" b="1" dirty="0" smtClean="0">
                <a:solidFill>
                  <a:schemeClr val="bg1"/>
                </a:solidFill>
                <a:latin typeface="微软雅黑" pitchFamily="34" charset="-122"/>
                <a:ea typeface="微软雅黑" pitchFamily="34" charset="-122"/>
              </a:rPr>
              <a:t>江师傅计划</a:t>
            </a:r>
            <a:r>
              <a:rPr lang="zh-CN" altLang="en-US" sz="1400" b="1" dirty="0">
                <a:solidFill>
                  <a:schemeClr val="bg1"/>
                </a:solidFill>
                <a:latin typeface="微软雅黑" pitchFamily="34" charset="-122"/>
                <a:ea typeface="微软雅黑" pitchFamily="34" charset="-122"/>
              </a:rPr>
              <a:t>于</a:t>
            </a:r>
            <a:r>
              <a:rPr lang="en-US" altLang="zh-CN" sz="1400" b="1" dirty="0">
                <a:solidFill>
                  <a:schemeClr val="bg1"/>
                </a:solidFill>
                <a:latin typeface="微软雅黑" pitchFamily="34" charset="-122"/>
                <a:ea typeface="微软雅黑" pitchFamily="34" charset="-122"/>
              </a:rPr>
              <a:t>2016</a:t>
            </a:r>
            <a:r>
              <a:rPr lang="zh-CN" altLang="en-US" sz="1400" b="1" dirty="0">
                <a:solidFill>
                  <a:schemeClr val="bg1"/>
                </a:solidFill>
                <a:latin typeface="微软雅黑" pitchFamily="34" charset="-122"/>
                <a:ea typeface="微软雅黑" pitchFamily="34" charset="-122"/>
              </a:rPr>
              <a:t>年</a:t>
            </a:r>
            <a:r>
              <a:rPr lang="en-US" altLang="zh-CN" sz="1400" b="1" dirty="0">
                <a:solidFill>
                  <a:schemeClr val="bg1"/>
                </a:solidFill>
                <a:latin typeface="微软雅黑" pitchFamily="34" charset="-122"/>
                <a:ea typeface="微软雅黑" pitchFamily="34" charset="-122"/>
              </a:rPr>
              <a:t>11</a:t>
            </a:r>
            <a:r>
              <a:rPr lang="zh-CN" altLang="en-US" sz="1400" b="1" dirty="0" smtClean="0">
                <a:solidFill>
                  <a:schemeClr val="bg1"/>
                </a:solidFill>
                <a:latin typeface="微软雅黑" pitchFamily="34" charset="-122"/>
                <a:ea typeface="微软雅黑" pitchFamily="34" charset="-122"/>
              </a:rPr>
              <a:t>月份携</a:t>
            </a:r>
            <a:r>
              <a:rPr lang="en-US" altLang="zh-CN" sz="1400" b="1" dirty="0" smtClean="0">
                <a:solidFill>
                  <a:schemeClr val="bg1"/>
                </a:solidFill>
                <a:latin typeface="微软雅黑" pitchFamily="34" charset="-122"/>
                <a:ea typeface="微软雅黑" pitchFamily="34" charset="-122"/>
              </a:rPr>
              <a:t>6-8</a:t>
            </a:r>
            <a:r>
              <a:rPr lang="zh-CN" altLang="en-US" sz="1400" b="1" dirty="0" smtClean="0">
                <a:solidFill>
                  <a:schemeClr val="bg1"/>
                </a:solidFill>
                <a:latin typeface="微软雅黑" pitchFamily="34" charset="-122"/>
                <a:ea typeface="微软雅黑" pitchFamily="34" charset="-122"/>
              </a:rPr>
              <a:t>名核心成员正式加盟</a:t>
            </a:r>
            <a:r>
              <a:rPr lang="zh-CN" altLang="en-US" sz="1400" b="1" dirty="0">
                <a:solidFill>
                  <a:schemeClr val="bg1"/>
                </a:solidFill>
                <a:latin typeface="微软雅黑" pitchFamily="34" charset="-122"/>
                <a:ea typeface="微软雅黑" pitchFamily="34" charset="-122"/>
              </a:rPr>
              <a:t>本公司，全面负责技术部的工作，以及高端男装的设计及制作。</a:t>
            </a:r>
          </a:p>
        </p:txBody>
      </p:sp>
    </p:spTree>
    <p:extLst>
      <p:ext uri="{BB962C8B-B14F-4D97-AF65-F5344CB8AC3E}">
        <p14:creationId xmlns:p14="http://schemas.microsoft.com/office/powerpoint/2010/main" val="870380179"/>
      </p:ext>
    </p:extLst>
  </p:cSld>
  <p:clrMapOvr>
    <a:masterClrMapping/>
  </p:clrMapOvr>
  <mc:AlternateContent xmlns:mc="http://schemas.openxmlformats.org/markup-compatibility/2006" xmlns:p14="http://schemas.microsoft.com/office/powerpoint/2010/main">
    <mc:Choice Requires="p14">
      <p:transition spd="slow" p14:dur="800" advTm="10055">
        <p14:gallery dir="l"/>
      </p:transition>
    </mc:Choice>
    <mc:Fallback xmlns="">
      <p:transition spd="slow" advTm="1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edge">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1.4 </a:t>
            </a:r>
            <a:r>
              <a:rPr lang="zh-CN" altLang="en-US" sz="2800" dirty="0" smtClean="0">
                <a:solidFill>
                  <a:schemeClr val="accent2"/>
                </a:solidFill>
                <a:latin typeface="微软雅黑"/>
                <a:ea typeface="微软雅黑"/>
              </a:rPr>
              <a:t>技术团队</a:t>
            </a:r>
            <a:endParaRPr lang="zh-CN" altLang="en-US" sz="2800" dirty="0">
              <a:solidFill>
                <a:schemeClr val="accent2"/>
              </a:solidFill>
              <a:latin typeface="微软雅黑"/>
              <a:ea typeface="微软雅黑"/>
            </a:endParaRPr>
          </a:p>
        </p:txBody>
      </p:sp>
      <p:grpSp>
        <p:nvGrpSpPr>
          <p:cNvPr id="13" name="组合 12"/>
          <p:cNvGrpSpPr/>
          <p:nvPr/>
        </p:nvGrpSpPr>
        <p:grpSpPr>
          <a:xfrm>
            <a:off x="404300" y="1363325"/>
            <a:ext cx="10950664" cy="3217804"/>
            <a:chOff x="4527948" y="963646"/>
            <a:chExt cx="3991500" cy="1496149"/>
          </a:xfrm>
        </p:grpSpPr>
        <p:sp>
          <p:nvSpPr>
            <p:cNvPr id="17" name="文本框 185"/>
            <p:cNvSpPr txBox="1"/>
            <p:nvPr/>
          </p:nvSpPr>
          <p:spPr>
            <a:xfrm>
              <a:off x="4543551" y="963646"/>
              <a:ext cx="3188493" cy="171724"/>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赵振国，负责女装样板及</a:t>
              </a:r>
              <a:r>
                <a:rPr lang="en-US" altLang="zh-CN" b="1" spc="300" dirty="0" smtClean="0">
                  <a:solidFill>
                    <a:srgbClr val="40E0C5"/>
                  </a:solidFill>
                  <a:latin typeface="微软雅黑" panose="020B0503020204020204" pitchFamily="34" charset="-122"/>
                  <a:ea typeface="微软雅黑" panose="020B0503020204020204" pitchFamily="34" charset="-122"/>
                </a:rPr>
                <a:t>CAD</a:t>
              </a:r>
              <a:r>
                <a:rPr lang="zh-CN" altLang="en-US" b="1" spc="300" dirty="0" smtClean="0">
                  <a:solidFill>
                    <a:srgbClr val="40E0C5"/>
                  </a:solidFill>
                  <a:latin typeface="微软雅黑" panose="020B0503020204020204" pitchFamily="34" charset="-122"/>
                  <a:ea typeface="微软雅黑" panose="020B0503020204020204" pitchFamily="34" charset="-122"/>
                </a:rPr>
                <a:t>应用</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18" name="矩形 17"/>
            <p:cNvSpPr/>
            <p:nvPr/>
          </p:nvSpPr>
          <p:spPr>
            <a:xfrm>
              <a:off x="4527948" y="1135370"/>
              <a:ext cx="3965254" cy="343449"/>
            </a:xfrm>
            <a:prstGeom prst="rect">
              <a:avLst/>
            </a:prstGeom>
          </p:spPr>
          <p:txBody>
            <a:bodyPr wrap="square">
              <a:spAutoFit/>
            </a:bodyPr>
            <a:lstStyle/>
            <a:p>
              <a:pPr algn="just"/>
              <a:r>
                <a:rPr lang="zh-CN" altLang="zh-CN" sz="1400" dirty="0">
                  <a:solidFill>
                    <a:schemeClr val="bg1"/>
                  </a:solidFill>
                  <a:latin typeface="+mn-ea"/>
                  <a:ea typeface="+mn-ea"/>
                </a:rPr>
                <a:t> </a:t>
              </a:r>
              <a:r>
                <a:rPr lang="en-US" altLang="zh-CN" sz="1400" dirty="0">
                  <a:solidFill>
                    <a:schemeClr val="bg1"/>
                  </a:solidFill>
                  <a:latin typeface="+mn-ea"/>
                  <a:ea typeface="+mn-ea"/>
                </a:rPr>
                <a:t>30</a:t>
              </a:r>
              <a:r>
                <a:rPr lang="zh-CN" altLang="zh-CN" sz="1400" dirty="0">
                  <a:solidFill>
                    <a:schemeClr val="bg1"/>
                  </a:solidFill>
                  <a:latin typeface="+mn-ea"/>
                  <a:ea typeface="+mn-ea"/>
                </a:rPr>
                <a:t>多年资深女装样板师。</a:t>
              </a:r>
              <a:r>
                <a:rPr lang="en-US" altLang="zh-CN" sz="1400" dirty="0">
                  <a:solidFill>
                    <a:schemeClr val="bg1"/>
                  </a:solidFill>
                  <a:latin typeface="+mn-ea"/>
                  <a:ea typeface="+mn-ea"/>
                </a:rPr>
                <a:t>2001</a:t>
              </a:r>
              <a:r>
                <a:rPr lang="zh-CN" altLang="zh-CN" sz="1400" dirty="0">
                  <a:solidFill>
                    <a:schemeClr val="bg1"/>
                  </a:solidFill>
                  <a:latin typeface="+mn-ea"/>
                  <a:ea typeface="+mn-ea"/>
                </a:rPr>
                <a:t>年至</a:t>
              </a:r>
              <a:r>
                <a:rPr lang="en-US" altLang="zh-CN" sz="1400" dirty="0">
                  <a:solidFill>
                    <a:schemeClr val="bg1"/>
                  </a:solidFill>
                  <a:latin typeface="+mn-ea"/>
                  <a:ea typeface="+mn-ea"/>
                </a:rPr>
                <a:t>2008</a:t>
              </a:r>
              <a:r>
                <a:rPr lang="zh-CN" altLang="zh-CN" sz="1400" dirty="0">
                  <a:solidFill>
                    <a:schemeClr val="bg1"/>
                  </a:solidFill>
                  <a:latin typeface="+mn-ea"/>
                  <a:ea typeface="+mn-ea"/>
                </a:rPr>
                <a:t>年就业于杭州爱科科技有限公司，负责服装</a:t>
              </a:r>
              <a:r>
                <a:rPr lang="en-US" altLang="zh-CN" sz="1400" dirty="0">
                  <a:solidFill>
                    <a:schemeClr val="bg1"/>
                  </a:solidFill>
                  <a:latin typeface="+mn-ea"/>
                  <a:ea typeface="+mn-ea"/>
                </a:rPr>
                <a:t>CAD</a:t>
              </a:r>
              <a:r>
                <a:rPr lang="zh-CN" altLang="zh-CN" sz="1400" dirty="0">
                  <a:solidFill>
                    <a:schemeClr val="bg1"/>
                  </a:solidFill>
                  <a:latin typeface="+mn-ea"/>
                  <a:ea typeface="+mn-ea"/>
                </a:rPr>
                <a:t>的需求分析、产品测试，等工作。赵</a:t>
              </a:r>
              <a:r>
                <a:rPr lang="zh-CN" altLang="en-US" sz="1400" dirty="0">
                  <a:solidFill>
                    <a:schemeClr val="bg1"/>
                  </a:solidFill>
                  <a:latin typeface="+mn-ea"/>
                  <a:ea typeface="+mn-ea"/>
                </a:rPr>
                <a:t>振国</a:t>
              </a:r>
              <a:r>
                <a:rPr lang="zh-CN" altLang="zh-CN" sz="1400" dirty="0">
                  <a:solidFill>
                    <a:schemeClr val="bg1"/>
                  </a:solidFill>
                  <a:latin typeface="+mn-ea"/>
                  <a:ea typeface="+mn-ea"/>
                </a:rPr>
                <a:t>先生精通所有的服装</a:t>
              </a:r>
              <a:r>
                <a:rPr lang="en-US" altLang="zh-CN" sz="1400" dirty="0">
                  <a:solidFill>
                    <a:schemeClr val="bg1"/>
                  </a:solidFill>
                  <a:latin typeface="+mn-ea"/>
                  <a:ea typeface="+mn-ea"/>
                </a:rPr>
                <a:t>CAD</a:t>
              </a:r>
              <a:r>
                <a:rPr lang="zh-CN" altLang="zh-CN" sz="1400" dirty="0">
                  <a:solidFill>
                    <a:schemeClr val="bg1"/>
                  </a:solidFill>
                  <a:latin typeface="+mn-ea"/>
                  <a:ea typeface="+mn-ea"/>
                </a:rPr>
                <a:t>软件，是国内少数能在服装</a:t>
              </a:r>
              <a:r>
                <a:rPr lang="en-US" altLang="zh-CN" sz="1400" dirty="0">
                  <a:solidFill>
                    <a:schemeClr val="bg1"/>
                  </a:solidFill>
                  <a:latin typeface="+mn-ea"/>
                  <a:ea typeface="+mn-ea"/>
                </a:rPr>
                <a:t>CAD</a:t>
              </a:r>
              <a:r>
                <a:rPr lang="zh-CN" altLang="zh-CN" sz="1400" dirty="0">
                  <a:solidFill>
                    <a:schemeClr val="bg1"/>
                  </a:solidFill>
                  <a:latin typeface="+mn-ea"/>
                  <a:ea typeface="+mn-ea"/>
                </a:rPr>
                <a:t>软件中制作西服样板并进行自动放码的专家之一，也是唯一把服装</a:t>
              </a:r>
              <a:r>
                <a:rPr lang="en-US" altLang="zh-CN" sz="1400" dirty="0">
                  <a:solidFill>
                    <a:schemeClr val="bg1"/>
                  </a:solidFill>
                  <a:latin typeface="+mn-ea"/>
                  <a:ea typeface="+mn-ea"/>
                </a:rPr>
                <a:t>CAD</a:t>
              </a:r>
              <a:r>
                <a:rPr lang="zh-CN" altLang="zh-CN" sz="1400" dirty="0">
                  <a:solidFill>
                    <a:schemeClr val="bg1"/>
                  </a:solidFill>
                  <a:latin typeface="+mn-ea"/>
                  <a:ea typeface="+mn-ea"/>
                </a:rPr>
                <a:t>技术跟服装活性数据相结合的专家可在他与技</a:t>
              </a:r>
              <a:r>
                <a:rPr lang="en-US" altLang="zh-CN" sz="1400" dirty="0">
                  <a:solidFill>
                    <a:schemeClr val="bg1"/>
                  </a:solidFill>
                  <a:latin typeface="+mn-ea"/>
                  <a:ea typeface="+mn-ea"/>
                </a:rPr>
                <a:t>CAD</a:t>
              </a:r>
              <a:r>
                <a:rPr lang="zh-CN" altLang="zh-CN" sz="1400" dirty="0">
                  <a:solidFill>
                    <a:schemeClr val="bg1"/>
                  </a:solidFill>
                  <a:latin typeface="+mn-ea"/>
                  <a:ea typeface="+mn-ea"/>
                </a:rPr>
                <a:t>研发工程师合作开发的</a:t>
              </a:r>
              <a:r>
                <a:rPr lang="en-US" altLang="zh-CN" sz="1400" dirty="0">
                  <a:solidFill>
                    <a:schemeClr val="bg1"/>
                  </a:solidFill>
                  <a:latin typeface="+mn-ea"/>
                  <a:ea typeface="+mn-ea"/>
                </a:rPr>
                <a:t>CAD</a:t>
              </a:r>
              <a:r>
                <a:rPr lang="zh-CN" altLang="zh-CN" sz="1400" dirty="0">
                  <a:solidFill>
                    <a:schemeClr val="bg1"/>
                  </a:solidFill>
                  <a:latin typeface="+mn-ea"/>
                  <a:ea typeface="+mn-ea"/>
                </a:rPr>
                <a:t>软件中实现。</a:t>
              </a:r>
              <a:endParaRPr lang="zh-CN" altLang="en-US" sz="1400" dirty="0">
                <a:solidFill>
                  <a:schemeClr val="bg1"/>
                </a:solidFill>
                <a:latin typeface="+mn-ea"/>
                <a:ea typeface="+mn-ea"/>
              </a:endParaRPr>
            </a:p>
          </p:txBody>
        </p:sp>
        <p:sp>
          <p:nvSpPr>
            <p:cNvPr id="19" name="矩形 18"/>
            <p:cNvSpPr/>
            <p:nvPr/>
          </p:nvSpPr>
          <p:spPr>
            <a:xfrm>
              <a:off x="4554194" y="1680825"/>
              <a:ext cx="3965254" cy="243276"/>
            </a:xfrm>
            <a:prstGeom prst="rect">
              <a:avLst/>
            </a:prstGeom>
          </p:spPr>
          <p:txBody>
            <a:bodyPr wrap="square">
              <a:spAutoFit/>
            </a:bodyPr>
            <a:lstStyle/>
            <a:p>
              <a:pPr algn="just"/>
              <a:r>
                <a:rPr lang="en-US" altLang="zh-CN" sz="1400" dirty="0" smtClean="0">
                  <a:solidFill>
                    <a:schemeClr val="bg1"/>
                  </a:solidFill>
                  <a:latin typeface="+mn-ea"/>
                  <a:ea typeface="+mn-ea"/>
                </a:rPr>
                <a:t>1979</a:t>
              </a:r>
              <a:r>
                <a:rPr lang="zh-CN" altLang="en-US" sz="1400" dirty="0" smtClean="0">
                  <a:solidFill>
                    <a:schemeClr val="bg1"/>
                  </a:solidFill>
                  <a:latin typeface="+mn-ea"/>
                  <a:ea typeface="+mn-ea"/>
                </a:rPr>
                <a:t>年</a:t>
              </a:r>
              <a:r>
                <a:rPr lang="zh-CN" altLang="en-US" sz="1400" dirty="0">
                  <a:solidFill>
                    <a:schemeClr val="bg1"/>
                  </a:solidFill>
                  <a:latin typeface="+mn-ea"/>
                  <a:ea typeface="+mn-ea"/>
                </a:rPr>
                <a:t>出生，浙江纺织职业 技术学院服装工程大</a:t>
              </a:r>
              <a:r>
                <a:rPr lang="zh-CN" altLang="zh-CN" sz="1400" dirty="0">
                  <a:solidFill>
                    <a:schemeClr val="bg1"/>
                  </a:solidFill>
                  <a:latin typeface="+mn-ea"/>
                  <a:ea typeface="+mn-ea"/>
                </a:rPr>
                <a:t>毕业，</a:t>
              </a:r>
              <a:r>
                <a:rPr lang="zh-CN" altLang="en-US" sz="1400" dirty="0">
                  <a:solidFill>
                    <a:schemeClr val="bg1"/>
                  </a:solidFill>
                  <a:latin typeface="+mn-ea"/>
                  <a:ea typeface="+mn-ea"/>
                </a:rPr>
                <a:t>曾就业于雅戈尔集团技术科、杭州爱科</a:t>
              </a:r>
              <a:r>
                <a:rPr lang="zh-CN" altLang="en-US" sz="1400" dirty="0" smtClean="0">
                  <a:solidFill>
                    <a:schemeClr val="bg1"/>
                  </a:solidFill>
                  <a:latin typeface="+mn-ea"/>
                  <a:ea typeface="+mn-ea"/>
                </a:rPr>
                <a:t>科技、</a:t>
              </a:r>
              <a:r>
                <a:rPr lang="zh-CN" altLang="en-US" sz="1400" dirty="0">
                  <a:solidFill>
                    <a:schemeClr val="bg1"/>
                  </a:solidFill>
                  <a:latin typeface="+mn-ea"/>
                  <a:ea typeface="+mn-ea"/>
                </a:rPr>
                <a:t>台湾度卡资讯公司、</a:t>
              </a:r>
              <a:r>
                <a:rPr lang="zh-CN" altLang="en-US" sz="1400" dirty="0" smtClean="0">
                  <a:solidFill>
                    <a:schemeClr val="bg1"/>
                  </a:solidFill>
                  <a:latin typeface="+mn-ea"/>
                  <a:ea typeface="+mn-ea"/>
                </a:rPr>
                <a:t>浙江宇辰信息科技公司</a:t>
              </a:r>
              <a:r>
                <a:rPr lang="zh-CN" altLang="en-US" sz="1400" dirty="0">
                  <a:solidFill>
                    <a:schemeClr val="bg1"/>
                  </a:solidFill>
                  <a:latin typeface="+mn-ea"/>
                  <a:ea typeface="+mn-ea"/>
                </a:rPr>
                <a:t>，一直</a:t>
              </a:r>
              <a:r>
                <a:rPr lang="zh-CN" altLang="en-US" sz="1400" dirty="0" smtClean="0">
                  <a:solidFill>
                    <a:schemeClr val="bg1"/>
                  </a:solidFill>
                  <a:latin typeface="+mn-ea"/>
                  <a:ea typeface="+mn-ea"/>
                </a:rPr>
                <a:t>以来从事</a:t>
              </a:r>
              <a:r>
                <a:rPr lang="zh-CN" altLang="en-US" sz="1400" dirty="0">
                  <a:solidFill>
                    <a:schemeClr val="bg1"/>
                  </a:solidFill>
                  <a:latin typeface="+mn-ea"/>
                  <a:ea typeface="+mn-ea"/>
                </a:rPr>
                <a:t>服装</a:t>
              </a:r>
              <a:r>
                <a:rPr lang="en-US" altLang="zh-CN" sz="1400" dirty="0">
                  <a:solidFill>
                    <a:schemeClr val="bg1"/>
                  </a:solidFill>
                  <a:latin typeface="+mn-ea"/>
                  <a:ea typeface="+mn-ea"/>
                </a:rPr>
                <a:t>CAD</a:t>
              </a:r>
              <a:r>
                <a:rPr lang="zh-CN" altLang="en-US" sz="1400" dirty="0">
                  <a:solidFill>
                    <a:schemeClr val="bg1"/>
                  </a:solidFill>
                  <a:latin typeface="+mn-ea"/>
                  <a:ea typeface="+mn-ea"/>
                </a:rPr>
                <a:t>的技术研究和客户培训，熟悉各种类型服装的版型，在服装</a:t>
              </a:r>
              <a:r>
                <a:rPr lang="en-US" altLang="zh-CN" sz="1400" dirty="0">
                  <a:solidFill>
                    <a:schemeClr val="bg1"/>
                  </a:solidFill>
                  <a:latin typeface="+mn-ea"/>
                  <a:ea typeface="+mn-ea"/>
                </a:rPr>
                <a:t>CAD</a:t>
              </a:r>
              <a:r>
                <a:rPr lang="zh-CN" altLang="en-US" sz="1400" dirty="0">
                  <a:solidFill>
                    <a:schemeClr val="bg1"/>
                  </a:solidFill>
                  <a:latin typeface="+mn-ea"/>
                  <a:ea typeface="+mn-ea"/>
                </a:rPr>
                <a:t>应用方面有一定的造诣</a:t>
              </a:r>
            </a:p>
          </p:txBody>
        </p:sp>
        <p:sp>
          <p:nvSpPr>
            <p:cNvPr id="20" name="矩形 19"/>
            <p:cNvSpPr/>
            <p:nvPr/>
          </p:nvSpPr>
          <p:spPr>
            <a:xfrm>
              <a:off x="4554194" y="2116346"/>
              <a:ext cx="3965254" cy="343449"/>
            </a:xfrm>
            <a:prstGeom prst="rect">
              <a:avLst/>
            </a:prstGeom>
          </p:spPr>
          <p:txBody>
            <a:bodyPr wrap="square">
              <a:spAutoFit/>
            </a:bodyPr>
            <a:lstStyle/>
            <a:p>
              <a:pPr algn="just"/>
              <a:r>
                <a:rPr lang="en-US" altLang="zh-CN" sz="1400" dirty="0">
                  <a:solidFill>
                    <a:schemeClr val="bg1"/>
                  </a:solidFill>
                  <a:latin typeface="+mn-ea"/>
                  <a:ea typeface="+mn-ea"/>
                </a:rPr>
                <a:t>1978</a:t>
              </a:r>
              <a:r>
                <a:rPr lang="zh-CN" altLang="en-US" sz="1400" dirty="0">
                  <a:solidFill>
                    <a:schemeClr val="bg1"/>
                  </a:solidFill>
                  <a:latin typeface="+mn-ea"/>
                  <a:ea typeface="+mn-ea"/>
                </a:rPr>
                <a:t>年出生，大专学历，杭州应用工程技术学院计算机专业毕业，童寅杰先生大弟子，曾任杭州爱科科技有限公司服装</a:t>
              </a:r>
              <a:r>
                <a:rPr lang="en-US" altLang="zh-CN" sz="1400" dirty="0">
                  <a:solidFill>
                    <a:schemeClr val="bg1"/>
                  </a:solidFill>
                  <a:latin typeface="+mn-ea"/>
                  <a:ea typeface="+mn-ea"/>
                </a:rPr>
                <a:t>CAD</a:t>
              </a:r>
              <a:r>
                <a:rPr lang="zh-CN" altLang="en-US" sz="1400" dirty="0">
                  <a:solidFill>
                    <a:schemeClr val="bg1"/>
                  </a:solidFill>
                  <a:latin typeface="+mn-ea"/>
                  <a:ea typeface="+mn-ea"/>
                </a:rPr>
                <a:t>项目经理、虹软（杭州）软件有限公司多媒体项目经理、杭州某知名直播间项目经理。善长</a:t>
              </a:r>
              <a:r>
                <a:rPr lang="en-US" altLang="zh-CN" sz="1400" dirty="0">
                  <a:solidFill>
                    <a:schemeClr val="bg1"/>
                  </a:solidFill>
                  <a:latin typeface="+mn-ea"/>
                  <a:ea typeface="+mn-ea"/>
                </a:rPr>
                <a:t>CAD</a:t>
              </a:r>
              <a:r>
                <a:rPr lang="zh-CN" altLang="en-US" sz="1400" dirty="0">
                  <a:solidFill>
                    <a:schemeClr val="bg1"/>
                  </a:solidFill>
                  <a:latin typeface="+mn-ea"/>
                  <a:ea typeface="+mn-ea"/>
                </a:rPr>
                <a:t>技术、人脸识别技术，多媒体技术，热爱服装</a:t>
              </a:r>
              <a:r>
                <a:rPr lang="en-US" altLang="zh-CN" sz="1400" dirty="0">
                  <a:solidFill>
                    <a:schemeClr val="bg1"/>
                  </a:solidFill>
                  <a:latin typeface="+mn-ea"/>
                  <a:ea typeface="+mn-ea"/>
                </a:rPr>
                <a:t>CAD</a:t>
              </a:r>
              <a:r>
                <a:rPr lang="zh-CN" altLang="en-US" sz="1400" dirty="0">
                  <a:solidFill>
                    <a:schemeClr val="bg1"/>
                  </a:solidFill>
                  <a:latin typeface="+mn-ea"/>
                  <a:ea typeface="+mn-ea"/>
                </a:rPr>
                <a:t>行业。</a:t>
              </a:r>
            </a:p>
          </p:txBody>
        </p:sp>
      </p:grpSp>
      <p:sp>
        <p:nvSpPr>
          <p:cNvPr id="21" name="文本框 185"/>
          <p:cNvSpPr txBox="1"/>
          <p:nvPr/>
        </p:nvSpPr>
        <p:spPr>
          <a:xfrm>
            <a:off x="460803" y="2483604"/>
            <a:ext cx="8301874" cy="369332"/>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虞梅   高级</a:t>
            </a:r>
            <a:r>
              <a:rPr lang="en-US" altLang="zh-CN" b="1" spc="300" dirty="0" smtClean="0">
                <a:solidFill>
                  <a:srgbClr val="40E0C5"/>
                </a:solidFill>
                <a:latin typeface="微软雅黑" panose="020B0503020204020204" pitchFamily="34" charset="-122"/>
                <a:ea typeface="微软雅黑" panose="020B0503020204020204" pitchFamily="34" charset="-122"/>
              </a:rPr>
              <a:t>CAD</a:t>
            </a:r>
            <a:r>
              <a:rPr lang="zh-CN" altLang="en-US" b="1" spc="300" dirty="0" smtClean="0">
                <a:solidFill>
                  <a:srgbClr val="40E0C5"/>
                </a:solidFill>
                <a:latin typeface="微软雅黑" panose="020B0503020204020204" pitchFamily="34" charset="-122"/>
                <a:ea typeface="微软雅黑" panose="020B0503020204020204" pitchFamily="34" charset="-122"/>
              </a:rPr>
              <a:t>技师</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22" name="文本框 185"/>
          <p:cNvSpPr txBox="1"/>
          <p:nvPr/>
        </p:nvSpPr>
        <p:spPr>
          <a:xfrm>
            <a:off x="404300" y="3430741"/>
            <a:ext cx="7566289" cy="646331"/>
          </a:xfrm>
          <a:prstGeom prst="rect">
            <a:avLst/>
          </a:prstGeom>
          <a:noFill/>
        </p:spPr>
        <p:txBody>
          <a:bodyPr wrap="square" rtlCol="0">
            <a:spAutoFit/>
          </a:bodyPr>
          <a:lstStyle/>
          <a:p>
            <a:r>
              <a:rPr lang="zh-CN" altLang="en-US" b="1" dirty="0" smtClean="0">
                <a:solidFill>
                  <a:srgbClr val="29D9C2"/>
                </a:solidFill>
                <a:latin typeface="微软雅黑" pitchFamily="34" charset="-122"/>
                <a:ea typeface="微软雅黑" pitchFamily="34" charset="-122"/>
              </a:rPr>
              <a:t>龙晓春，软件工程</a:t>
            </a:r>
            <a:r>
              <a:rPr lang="zh-CN" altLang="en-US" b="1" dirty="0">
                <a:solidFill>
                  <a:srgbClr val="29D9C2"/>
                </a:solidFill>
                <a:latin typeface="微软雅黑" pitchFamily="34" charset="-122"/>
                <a:ea typeface="微软雅黑" pitchFamily="34" charset="-122"/>
              </a:rPr>
              <a:t>师，</a:t>
            </a:r>
            <a:r>
              <a:rPr lang="en-US" altLang="zh-CN" b="1" dirty="0">
                <a:solidFill>
                  <a:srgbClr val="29D9C2"/>
                </a:solidFill>
                <a:latin typeface="微软雅黑" pitchFamily="34" charset="-122"/>
                <a:ea typeface="微软雅黑" pitchFamily="34" charset="-122"/>
              </a:rPr>
              <a:t>CAD</a:t>
            </a:r>
            <a:r>
              <a:rPr lang="zh-CN" altLang="en-US" b="1" dirty="0">
                <a:solidFill>
                  <a:srgbClr val="29D9C2"/>
                </a:solidFill>
                <a:latin typeface="微软雅黑" pitchFamily="34" charset="-122"/>
                <a:ea typeface="微软雅黑" pitchFamily="34" charset="-122"/>
              </a:rPr>
              <a:t>项目经理</a:t>
            </a:r>
          </a:p>
          <a:p>
            <a:pPr algn="ctr"/>
            <a:endParaRPr lang="zh-CN" altLang="en-US" b="1" dirty="0">
              <a:solidFill>
                <a:schemeClr val="accent1"/>
              </a:solidFill>
              <a:latin typeface="微软雅黑" pitchFamily="34" charset="-122"/>
              <a:ea typeface="微软雅黑" pitchFamily="34" charset="-122"/>
            </a:endParaRPr>
          </a:p>
        </p:txBody>
      </p:sp>
      <p:sp>
        <p:nvSpPr>
          <p:cNvPr id="23" name="文本框 185"/>
          <p:cNvSpPr txBox="1"/>
          <p:nvPr/>
        </p:nvSpPr>
        <p:spPr>
          <a:xfrm>
            <a:off x="429850" y="4582869"/>
            <a:ext cx="8044795" cy="646331"/>
          </a:xfrm>
          <a:prstGeom prst="rect">
            <a:avLst/>
          </a:prstGeom>
          <a:noFill/>
        </p:spPr>
        <p:txBody>
          <a:bodyPr wrap="square" rtlCol="0">
            <a:spAutoFit/>
          </a:bodyPr>
          <a:lstStyle/>
          <a:p>
            <a:r>
              <a:rPr lang="zh-CN" altLang="en-US" b="1" dirty="0" smtClean="0">
                <a:solidFill>
                  <a:srgbClr val="29D9C2"/>
                </a:solidFill>
                <a:latin typeface="微软雅黑" pitchFamily="34" charset="-122"/>
                <a:ea typeface="微软雅黑" pitchFamily="34" charset="-122"/>
              </a:rPr>
              <a:t>蒋金权，软件工程</a:t>
            </a:r>
            <a:r>
              <a:rPr lang="zh-CN" altLang="en-US" b="1" dirty="0">
                <a:solidFill>
                  <a:srgbClr val="29D9C2"/>
                </a:solidFill>
                <a:latin typeface="微软雅黑" pitchFamily="34" charset="-122"/>
                <a:ea typeface="微软雅黑" pitchFamily="34" charset="-122"/>
              </a:rPr>
              <a:t>师，服装款式设计系统项目经理</a:t>
            </a:r>
          </a:p>
          <a:p>
            <a:pPr algn="ctr"/>
            <a:endParaRPr lang="zh-CN" altLang="en-US" b="1" dirty="0">
              <a:solidFill>
                <a:schemeClr val="accent1"/>
              </a:solidFill>
              <a:latin typeface="微软雅黑" pitchFamily="34" charset="-122"/>
              <a:ea typeface="微软雅黑" pitchFamily="34" charset="-122"/>
            </a:endParaRPr>
          </a:p>
        </p:txBody>
      </p:sp>
      <p:sp>
        <p:nvSpPr>
          <p:cNvPr id="24" name="矩形 23"/>
          <p:cNvSpPr/>
          <p:nvPr/>
        </p:nvSpPr>
        <p:spPr>
          <a:xfrm>
            <a:off x="408211" y="5025370"/>
            <a:ext cx="10874746" cy="707886"/>
          </a:xfrm>
          <a:prstGeom prst="rect">
            <a:avLst/>
          </a:prstGeom>
        </p:spPr>
        <p:txBody>
          <a:bodyPr wrap="square">
            <a:spAutoFit/>
          </a:bodyPr>
          <a:lstStyle/>
          <a:p>
            <a:pPr algn="just"/>
            <a:r>
              <a:rPr lang="en-US" altLang="zh-CN" sz="1400" dirty="0">
                <a:solidFill>
                  <a:schemeClr val="bg1"/>
                </a:solidFill>
                <a:latin typeface="+mn-ea"/>
                <a:ea typeface="+mn-ea"/>
              </a:rPr>
              <a:t>1982</a:t>
            </a:r>
            <a:r>
              <a:rPr lang="zh-CN" altLang="en-US" sz="1400" dirty="0">
                <a:solidFill>
                  <a:schemeClr val="bg1"/>
                </a:solidFill>
                <a:latin typeface="+mn-ea"/>
                <a:ea typeface="+mn-ea"/>
              </a:rPr>
              <a:t>年出生，天津纺织大学服装设计专业毕业，硕士学历。曾任上海</a:t>
            </a:r>
            <a:r>
              <a:rPr lang="en-US" altLang="zh-CN" sz="1400" dirty="0">
                <a:solidFill>
                  <a:schemeClr val="bg1"/>
                </a:solidFill>
                <a:latin typeface="+mn-ea"/>
                <a:ea typeface="+mn-ea"/>
              </a:rPr>
              <a:t>PGM</a:t>
            </a:r>
            <a:r>
              <a:rPr lang="zh-CN" altLang="en-US" sz="1400" dirty="0">
                <a:solidFill>
                  <a:schemeClr val="bg1"/>
                </a:solidFill>
                <a:latin typeface="+mn-ea"/>
                <a:ea typeface="+mn-ea"/>
              </a:rPr>
              <a:t>服装科技有限公司服装款式设计项目经理，杭州爱科科技有限公司款式设计项目经理。拟担任在线服装款式设计项目经理。</a:t>
            </a:r>
          </a:p>
          <a:p>
            <a:pPr algn="just"/>
            <a:endParaRPr lang="zh-CN" altLang="en-US"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29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8"/>
                                        </p:tgtEl>
                                        <p:attrNameLst>
                                          <p:attrName>ppt_y</p:attrName>
                                        </p:attrNameLst>
                                      </p:cBhvr>
                                      <p:tavLst>
                                        <p:tav tm="0">
                                          <p:val>
                                            <p:strVal val="#ppt_y"/>
                                          </p:val>
                                        </p:tav>
                                        <p:tav tm="100000">
                                          <p:val>
                                            <p:strVal val="#ppt_y"/>
                                          </p:val>
                                        </p:tav>
                                      </p:tavLst>
                                    </p:anim>
                                    <p:anim calcmode="lin" valueType="num">
                                      <p:cBhvr>
                                        <p:cTn id="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8"/>
                                        </p:tgtEl>
                                      </p:cBhvr>
                                    </p:animEffect>
                                  </p:childTnLst>
                                </p:cTn>
                              </p:par>
                            </p:childTnLst>
                          </p:cTn>
                        </p:par>
                        <p:par>
                          <p:cTn id="12" fill="hold">
                            <p:stCondLst>
                              <p:cond delay="640"/>
                            </p:stCondLst>
                            <p:childTnLst>
                              <p:par>
                                <p:cTn id="13" presetID="2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edge">
                                      <p:cBhvr>
                                        <p:cTn id="1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1.5 </a:t>
            </a:r>
            <a:r>
              <a:rPr lang="zh-CN" altLang="en-US" sz="2800" dirty="0" smtClean="0">
                <a:solidFill>
                  <a:schemeClr val="accent2"/>
                </a:solidFill>
                <a:latin typeface="微软雅黑"/>
                <a:ea typeface="微软雅黑"/>
              </a:rPr>
              <a:t>顾问团队</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1</a:t>
            </a:r>
            <a:endParaRPr lang="zh-CN" altLang="en-US" dirty="0">
              <a:solidFill>
                <a:schemeClr val="accent2"/>
              </a:solidFill>
            </a:endParaRPr>
          </a:p>
        </p:txBody>
      </p:sp>
      <p:sp>
        <p:nvSpPr>
          <p:cNvPr id="13" name="文本框 185"/>
          <p:cNvSpPr txBox="1"/>
          <p:nvPr/>
        </p:nvSpPr>
        <p:spPr>
          <a:xfrm>
            <a:off x="476823" y="1259469"/>
            <a:ext cx="8921399" cy="369331"/>
          </a:xfrm>
          <a:prstGeom prst="rect">
            <a:avLst/>
          </a:prstGeom>
          <a:noFill/>
        </p:spPr>
        <p:txBody>
          <a:bodyPr wrap="square" rtlCol="0">
            <a:spAutoFit/>
          </a:bodyPr>
          <a:lstStyle/>
          <a:p>
            <a:r>
              <a:rPr lang="zh-CN" altLang="en-US" b="1" spc="300" dirty="0" smtClean="0">
                <a:solidFill>
                  <a:srgbClr val="40E0C5"/>
                </a:solidFill>
                <a:latin typeface="微软雅黑" panose="020B0503020204020204" pitchFamily="34" charset="-122"/>
                <a:ea typeface="微软雅黑" panose="020B0503020204020204" pitchFamily="34" charset="-122"/>
              </a:rPr>
              <a:t>童琪杰，技术顾问</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sp>
        <p:nvSpPr>
          <p:cNvPr id="14" name="文本框 185"/>
          <p:cNvSpPr txBox="1"/>
          <p:nvPr/>
        </p:nvSpPr>
        <p:spPr>
          <a:xfrm>
            <a:off x="445218" y="3052117"/>
            <a:ext cx="10909747" cy="369332"/>
          </a:xfrm>
          <a:prstGeom prst="rect">
            <a:avLst/>
          </a:prstGeom>
          <a:noFill/>
        </p:spPr>
        <p:txBody>
          <a:bodyPr wrap="square" rtlCol="0">
            <a:spAutoFit/>
          </a:bodyPr>
          <a:lstStyle/>
          <a:p>
            <a:r>
              <a:rPr lang="zh-CN" altLang="en-US" b="1" dirty="0" smtClean="0">
                <a:solidFill>
                  <a:srgbClr val="29D9C2"/>
                </a:solidFill>
                <a:latin typeface="微软雅黑" pitchFamily="34" charset="-122"/>
                <a:ea typeface="微软雅黑" pitchFamily="34" charset="-122"/>
              </a:rPr>
              <a:t>何学林，营销策划顾问</a:t>
            </a:r>
            <a:endParaRPr lang="zh-CN" altLang="en-US" b="1" dirty="0">
              <a:solidFill>
                <a:srgbClr val="29D9C2"/>
              </a:solidFill>
              <a:latin typeface="微软雅黑" pitchFamily="34" charset="-122"/>
              <a:ea typeface="微软雅黑" pitchFamily="34" charset="-122"/>
            </a:endParaRPr>
          </a:p>
        </p:txBody>
      </p:sp>
      <p:sp>
        <p:nvSpPr>
          <p:cNvPr id="15" name="文本框 185"/>
          <p:cNvSpPr txBox="1"/>
          <p:nvPr/>
        </p:nvSpPr>
        <p:spPr>
          <a:xfrm>
            <a:off x="394611" y="4139788"/>
            <a:ext cx="10185163" cy="369332"/>
          </a:xfrm>
          <a:prstGeom prst="rect">
            <a:avLst/>
          </a:prstGeom>
          <a:noFill/>
        </p:spPr>
        <p:txBody>
          <a:bodyPr wrap="square" rtlCol="0">
            <a:spAutoFit/>
          </a:bodyPr>
          <a:lstStyle/>
          <a:p>
            <a:r>
              <a:rPr lang="zh-CN" altLang="en-US" b="1" dirty="0" smtClean="0">
                <a:solidFill>
                  <a:srgbClr val="29D9C2"/>
                </a:solidFill>
                <a:latin typeface="微软雅黑" pitchFamily="34" charset="-122"/>
                <a:ea typeface="微软雅黑" pitchFamily="34" charset="-122"/>
              </a:rPr>
              <a:t>丁大德，财务顾问</a:t>
            </a:r>
            <a:endParaRPr lang="zh-CN" altLang="en-US" b="1" dirty="0">
              <a:solidFill>
                <a:schemeClr val="accent1"/>
              </a:solidFill>
              <a:latin typeface="微软雅黑" pitchFamily="34" charset="-122"/>
              <a:ea typeface="微软雅黑" pitchFamily="34" charset="-122"/>
            </a:endParaRPr>
          </a:p>
        </p:txBody>
      </p:sp>
      <p:sp>
        <p:nvSpPr>
          <p:cNvPr id="19" name="矩形 18"/>
          <p:cNvSpPr/>
          <p:nvPr/>
        </p:nvSpPr>
        <p:spPr>
          <a:xfrm>
            <a:off x="445037" y="1673513"/>
            <a:ext cx="10791573" cy="1323439"/>
          </a:xfrm>
          <a:prstGeom prst="rect">
            <a:avLst/>
          </a:prstGeom>
        </p:spPr>
        <p:txBody>
          <a:bodyPr wrap="square">
            <a:spAutoFit/>
          </a:bodyPr>
          <a:lstStyle/>
          <a:p>
            <a:r>
              <a:rPr lang="en-US" altLang="zh-CN" sz="1600" dirty="0" smtClean="0">
                <a:solidFill>
                  <a:schemeClr val="bg1"/>
                </a:solidFill>
                <a:latin typeface="微软雅黑" pitchFamily="34" charset="-122"/>
                <a:ea typeface="微软雅黑" pitchFamily="34" charset="-122"/>
              </a:rPr>
              <a:t>1977</a:t>
            </a:r>
            <a:r>
              <a:rPr lang="zh-CN" altLang="zh-CN" sz="1600" dirty="0">
                <a:solidFill>
                  <a:schemeClr val="bg1"/>
                </a:solidFill>
                <a:latin typeface="微软雅黑" pitchFamily="34" charset="-122"/>
                <a:ea typeface="微软雅黑" pitchFamily="34" charset="-122"/>
              </a:rPr>
              <a:t>年出生，童寅杰先生亲弟弟，西安交通大学信息通信专业毕业，正高职称，杭州市、浙江省有突出贡献专家，杭州市首届</a:t>
            </a:r>
            <a:r>
              <a:rPr lang="en-US" altLang="zh-CN" sz="1600" dirty="0">
                <a:solidFill>
                  <a:schemeClr val="bg1"/>
                </a:solidFill>
                <a:latin typeface="微软雅黑" pitchFamily="34" charset="-122"/>
                <a:ea typeface="微软雅黑" pitchFamily="34" charset="-122"/>
              </a:rPr>
              <a:t>131</a:t>
            </a:r>
            <a:r>
              <a:rPr lang="zh-CN" altLang="zh-CN" sz="1600" dirty="0">
                <a:solidFill>
                  <a:schemeClr val="bg1"/>
                </a:solidFill>
                <a:latin typeface="微软雅黑" pitchFamily="34" charset="-122"/>
                <a:ea typeface="微软雅黑" pitchFamily="34" charset="-122"/>
              </a:rPr>
              <a:t>青年人才基金培养人才，已连续</a:t>
            </a:r>
            <a:r>
              <a:rPr lang="zh-CN" altLang="zh-CN" sz="1600" dirty="0" smtClean="0">
                <a:solidFill>
                  <a:schemeClr val="bg1"/>
                </a:solidFill>
                <a:latin typeface="微软雅黑" pitchFamily="34" charset="-122"/>
                <a:ea typeface="微软雅黑" pitchFamily="34" charset="-122"/>
              </a:rPr>
              <a:t>十多年</a:t>
            </a:r>
            <a:r>
              <a:rPr lang="zh-CN" altLang="en-US" sz="1600" dirty="0" smtClean="0">
                <a:solidFill>
                  <a:schemeClr val="bg1"/>
                </a:solidFill>
                <a:latin typeface="微软雅黑" pitchFamily="34" charset="-122"/>
                <a:ea typeface="微软雅黑" pitchFamily="34" charset="-122"/>
              </a:rPr>
              <a:t>被</a:t>
            </a:r>
            <a:r>
              <a:rPr lang="zh-CN" altLang="zh-CN" sz="1600" dirty="0" smtClean="0">
                <a:solidFill>
                  <a:schemeClr val="bg1"/>
                </a:solidFill>
                <a:latin typeface="微软雅黑" pitchFamily="34" charset="-122"/>
                <a:ea typeface="微软雅黑" pitchFamily="34" charset="-122"/>
              </a:rPr>
              <a:t>评为</a:t>
            </a:r>
            <a:r>
              <a:rPr lang="zh-CN" altLang="zh-CN" sz="1600" dirty="0">
                <a:solidFill>
                  <a:schemeClr val="bg1"/>
                </a:solidFill>
                <a:latin typeface="微软雅黑" pitchFamily="34" charset="-122"/>
                <a:ea typeface="微软雅黑" pitchFamily="34" charset="-122"/>
              </a:rPr>
              <a:t>杭州市优秀科技工作者和优秀科技管理者。善长网络通信技术、交换技术、摄像技术、人脸识别技术的研发和应用。曾担任普天东方通信技术总监、浙江大华总工程师、</a:t>
            </a:r>
            <a:r>
              <a:rPr lang="zh-CN" altLang="zh-CN" sz="1600" dirty="0" smtClean="0">
                <a:solidFill>
                  <a:schemeClr val="bg1"/>
                </a:solidFill>
                <a:latin typeface="微软雅黑" pitchFamily="34" charset="-122"/>
                <a:ea typeface="微软雅黑" pitchFamily="34" charset="-122"/>
              </a:rPr>
              <a:t>摩托罗拉</a:t>
            </a:r>
            <a:r>
              <a:rPr lang="zh-CN" altLang="en-US" sz="1600" dirty="0" smtClean="0">
                <a:solidFill>
                  <a:schemeClr val="bg1"/>
                </a:solidFill>
                <a:latin typeface="微软雅黑" pitchFamily="34" charset="-122"/>
                <a:ea typeface="微软雅黑" pitchFamily="34" charset="-122"/>
              </a:rPr>
              <a:t>（中国）技术有限</a:t>
            </a:r>
            <a:r>
              <a:rPr lang="zh-CN" altLang="zh-CN" sz="1600" dirty="0" smtClean="0">
                <a:solidFill>
                  <a:schemeClr val="bg1"/>
                </a:solidFill>
                <a:latin typeface="微软雅黑" pitchFamily="34" charset="-122"/>
                <a:ea typeface="微软雅黑" pitchFamily="34" charset="-122"/>
              </a:rPr>
              <a:t>公司</a:t>
            </a:r>
            <a:r>
              <a:rPr lang="zh-CN" altLang="zh-CN" sz="1600" dirty="0">
                <a:solidFill>
                  <a:schemeClr val="bg1"/>
                </a:solidFill>
                <a:latin typeface="微软雅黑" pitchFamily="34" charset="-122"/>
                <a:ea typeface="微软雅黑" pitchFamily="34" charset="-122"/>
              </a:rPr>
              <a:t>总工程师等职</a:t>
            </a:r>
            <a:r>
              <a:rPr lang="zh-CN" altLang="zh-CN" sz="1600" dirty="0" smtClean="0">
                <a:solidFill>
                  <a:schemeClr val="bg1"/>
                </a:solidFill>
                <a:latin typeface="微软雅黑" pitchFamily="34" charset="-122"/>
                <a:ea typeface="微软雅黑" pitchFamily="34" charset="-122"/>
              </a:rPr>
              <a:t>，完成</a:t>
            </a:r>
            <a:r>
              <a:rPr lang="en-US" altLang="zh-CN" sz="1600" dirty="0" smtClean="0">
                <a:solidFill>
                  <a:schemeClr val="bg1"/>
                </a:solidFill>
                <a:latin typeface="微软雅黑" pitchFamily="34" charset="-122"/>
                <a:ea typeface="微软雅黑" pitchFamily="34" charset="-122"/>
              </a:rPr>
              <a:t>2001</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APEC</a:t>
            </a:r>
            <a:r>
              <a:rPr lang="zh-CN" altLang="zh-CN" sz="1600" dirty="0">
                <a:solidFill>
                  <a:schemeClr val="bg1"/>
                </a:solidFill>
                <a:latin typeface="微软雅黑" pitchFamily="34" charset="-122"/>
                <a:ea typeface="微软雅黑" pitchFamily="34" charset="-122"/>
              </a:rPr>
              <a:t>会议信息监测系统、杭州市</a:t>
            </a:r>
            <a:r>
              <a:rPr lang="en-US" altLang="zh-CN" sz="1600" dirty="0">
                <a:solidFill>
                  <a:schemeClr val="bg1"/>
                </a:solidFill>
                <a:latin typeface="微软雅黑" pitchFamily="34" charset="-122"/>
                <a:ea typeface="微软雅黑" pitchFamily="34" charset="-122"/>
              </a:rPr>
              <a:t>12345</a:t>
            </a:r>
            <a:r>
              <a:rPr lang="zh-CN" altLang="zh-CN" sz="1600" dirty="0">
                <a:solidFill>
                  <a:schemeClr val="bg1"/>
                </a:solidFill>
                <a:latin typeface="微软雅黑" pitchFamily="34" charset="-122"/>
                <a:ea typeface="微软雅黑" pitchFamily="34" charset="-122"/>
              </a:rPr>
              <a:t>市长热线</a:t>
            </a:r>
            <a:r>
              <a:rPr lang="zh-CN" altLang="zh-CN" sz="1600" dirty="0" smtClean="0">
                <a:solidFill>
                  <a:schemeClr val="bg1"/>
                </a:solidFill>
                <a:latin typeface="微软雅黑" pitchFamily="34" charset="-122"/>
                <a:ea typeface="微软雅黑" pitchFamily="34" charset="-122"/>
              </a:rPr>
              <a:t>、</a:t>
            </a:r>
            <a:r>
              <a:rPr lang="en-US" altLang="zh-CN" sz="1600" dirty="0" smtClean="0">
                <a:solidFill>
                  <a:schemeClr val="bg1"/>
                </a:solidFill>
                <a:latin typeface="微软雅黑" pitchFamily="34" charset="-122"/>
                <a:ea typeface="微软雅黑" pitchFamily="34" charset="-122"/>
              </a:rPr>
              <a:t>2.5</a:t>
            </a:r>
            <a:r>
              <a:rPr lang="zh-CN" altLang="zh-CN" sz="1600" dirty="0">
                <a:solidFill>
                  <a:schemeClr val="bg1"/>
                </a:solidFill>
                <a:latin typeface="微软雅黑" pitchFamily="34" charset="-122"/>
                <a:ea typeface="微软雅黑" pitchFamily="34" charset="-122"/>
              </a:rPr>
              <a:t>代</a:t>
            </a:r>
            <a:r>
              <a:rPr lang="en-US" altLang="zh-CN" sz="1600" dirty="0">
                <a:solidFill>
                  <a:schemeClr val="bg1"/>
                </a:solidFill>
                <a:latin typeface="微软雅黑" pitchFamily="34" charset="-122"/>
                <a:ea typeface="微软雅黑" pitchFamily="34" charset="-122"/>
              </a:rPr>
              <a:t>CDMA</a:t>
            </a:r>
            <a:r>
              <a:rPr lang="zh-CN" altLang="zh-CN" sz="1600" dirty="0">
                <a:solidFill>
                  <a:schemeClr val="bg1"/>
                </a:solidFill>
                <a:latin typeface="微软雅黑" pitchFamily="34" charset="-122"/>
                <a:ea typeface="微软雅黑" pitchFamily="34" charset="-122"/>
              </a:rPr>
              <a:t>核心交换技术</a:t>
            </a:r>
            <a:r>
              <a:rPr lang="zh-CN" altLang="zh-CN"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第</a:t>
            </a:r>
            <a:r>
              <a:rPr lang="en-US" altLang="zh-CN" sz="1600" dirty="0" smtClean="0">
                <a:solidFill>
                  <a:schemeClr val="bg1"/>
                </a:solidFill>
                <a:latin typeface="微软雅黑" pitchFamily="34" charset="-122"/>
                <a:ea typeface="微软雅黑" pitchFamily="34" charset="-122"/>
              </a:rPr>
              <a:t>1</a:t>
            </a:r>
            <a:r>
              <a:rPr lang="zh-CN" altLang="en-US" sz="1600" dirty="0" smtClean="0">
                <a:solidFill>
                  <a:schemeClr val="bg1"/>
                </a:solidFill>
                <a:latin typeface="微软雅黑" pitchFamily="34" charset="-122"/>
                <a:ea typeface="微软雅黑" pitchFamily="34" charset="-122"/>
              </a:rPr>
              <a:t>代</a:t>
            </a:r>
            <a:r>
              <a:rPr lang="zh-CN" altLang="zh-CN" sz="1600" dirty="0" smtClean="0">
                <a:solidFill>
                  <a:schemeClr val="bg1"/>
                </a:solidFill>
                <a:latin typeface="微软雅黑" pitchFamily="34" charset="-122"/>
                <a:ea typeface="微软雅黑" pitchFamily="34" charset="-122"/>
              </a:rPr>
              <a:t>网络</a:t>
            </a:r>
            <a:r>
              <a:rPr lang="zh-CN" altLang="zh-CN" sz="1600" dirty="0">
                <a:solidFill>
                  <a:schemeClr val="bg1"/>
                </a:solidFill>
                <a:latin typeface="微软雅黑" pitchFamily="34" charset="-122"/>
                <a:ea typeface="微软雅黑" pitchFamily="34" charset="-122"/>
              </a:rPr>
              <a:t>摄像机、第</a:t>
            </a:r>
            <a:r>
              <a:rPr lang="en-US" altLang="zh-CN" sz="1600" dirty="0">
                <a:solidFill>
                  <a:schemeClr val="bg1"/>
                </a:solidFill>
                <a:latin typeface="微软雅黑" pitchFamily="34" charset="-122"/>
                <a:ea typeface="微软雅黑" pitchFamily="34" charset="-122"/>
              </a:rPr>
              <a:t>9</a:t>
            </a:r>
            <a:r>
              <a:rPr lang="zh-CN" altLang="zh-CN" sz="1600" dirty="0">
                <a:solidFill>
                  <a:schemeClr val="bg1"/>
                </a:solidFill>
                <a:latin typeface="微软雅黑" pitchFamily="34" charset="-122"/>
                <a:ea typeface="微软雅黑" pitchFamily="34" charset="-122"/>
              </a:rPr>
              <a:t>代</a:t>
            </a:r>
            <a:r>
              <a:rPr lang="en-US" altLang="zh-CN" sz="1600" dirty="0">
                <a:solidFill>
                  <a:schemeClr val="bg1"/>
                </a:solidFill>
                <a:latin typeface="微软雅黑" pitchFamily="34" charset="-122"/>
                <a:ea typeface="微软雅黑" pitchFamily="34" charset="-122"/>
              </a:rPr>
              <a:t>C3</a:t>
            </a:r>
            <a:r>
              <a:rPr lang="zh-CN" altLang="zh-CN" sz="1600" dirty="0">
                <a:solidFill>
                  <a:schemeClr val="bg1"/>
                </a:solidFill>
                <a:latin typeface="微软雅黑" pitchFamily="34" charset="-122"/>
                <a:ea typeface="微软雅黑" pitchFamily="34" charset="-122"/>
              </a:rPr>
              <a:t>高清云机顶盒等一系列大型项目的开发实施。</a:t>
            </a:r>
            <a:endParaRPr lang="zh-CN" altLang="en-US" sz="1600" dirty="0">
              <a:solidFill>
                <a:schemeClr val="bg1"/>
              </a:solidFill>
              <a:latin typeface="微软雅黑" pitchFamily="34" charset="-122"/>
              <a:ea typeface="微软雅黑" pitchFamily="34" charset="-122"/>
            </a:endParaRPr>
          </a:p>
        </p:txBody>
      </p:sp>
      <p:sp>
        <p:nvSpPr>
          <p:cNvPr id="20" name="矩形 19"/>
          <p:cNvSpPr/>
          <p:nvPr/>
        </p:nvSpPr>
        <p:spPr>
          <a:xfrm>
            <a:off x="409749" y="3421449"/>
            <a:ext cx="10748322" cy="646331"/>
          </a:xfrm>
          <a:prstGeom prst="rect">
            <a:avLst/>
          </a:prstGeom>
        </p:spPr>
        <p:txBody>
          <a:bodyPr wrap="square">
            <a:spAutoFit/>
          </a:bodyPr>
          <a:lstStyle/>
          <a:p>
            <a:r>
              <a:rPr lang="zh-CN" altLang="zh-CN" dirty="0">
                <a:solidFill>
                  <a:schemeClr val="bg1"/>
                </a:solidFill>
              </a:rPr>
              <a:t>中国创意策划业的开创者、我国第一代著名策划家，他开创中国城市策划之先河，同时也是中国互联网产业最早的创意者和策动者，被誉为中国当代策划</a:t>
            </a:r>
            <a:r>
              <a:rPr lang="zh-CN" altLang="zh-CN" dirty="0" smtClean="0">
                <a:solidFill>
                  <a:schemeClr val="bg1"/>
                </a:solidFill>
              </a:rPr>
              <a:t>教父</a:t>
            </a:r>
            <a:r>
              <a:rPr lang="zh-CN" altLang="en-US" dirty="0">
                <a:solidFill>
                  <a:schemeClr val="bg1"/>
                </a:solidFill>
              </a:rPr>
              <a:t>。</a:t>
            </a:r>
            <a:endParaRPr lang="zh-CN" altLang="zh-CN" dirty="0">
              <a:solidFill>
                <a:schemeClr val="bg1"/>
              </a:solidFill>
            </a:endParaRPr>
          </a:p>
        </p:txBody>
      </p:sp>
      <p:sp>
        <p:nvSpPr>
          <p:cNvPr id="24" name="矩形 23"/>
          <p:cNvSpPr/>
          <p:nvPr/>
        </p:nvSpPr>
        <p:spPr>
          <a:xfrm>
            <a:off x="409749" y="4510861"/>
            <a:ext cx="10748323" cy="646331"/>
          </a:xfrm>
          <a:prstGeom prst="rect">
            <a:avLst/>
          </a:prstGeom>
        </p:spPr>
        <p:txBody>
          <a:bodyPr wrap="square">
            <a:spAutoFit/>
          </a:bodyPr>
          <a:lstStyle/>
          <a:p>
            <a:r>
              <a:rPr lang="en-US" altLang="zh-CN" dirty="0">
                <a:solidFill>
                  <a:schemeClr val="bg1"/>
                </a:solidFill>
                <a:latin typeface="+mn-ea"/>
                <a:ea typeface="+mn-ea"/>
              </a:rPr>
              <a:t>1975</a:t>
            </a:r>
            <a:r>
              <a:rPr lang="zh-CN" altLang="zh-CN" dirty="0">
                <a:solidFill>
                  <a:schemeClr val="bg1"/>
                </a:solidFill>
                <a:latin typeface="+mn-ea"/>
                <a:ea typeface="+mn-ea"/>
              </a:rPr>
              <a:t>年出生，浙江财经学院毕业，注册会计师，原雅戈尔福村制衣财务总监，现任宁波中哲集团（</a:t>
            </a:r>
            <a:r>
              <a:rPr lang="en-US" altLang="zh-CN" dirty="0">
                <a:solidFill>
                  <a:schemeClr val="bg1"/>
                </a:solidFill>
                <a:latin typeface="+mn-ea"/>
                <a:ea typeface="+mn-ea"/>
              </a:rPr>
              <a:t>GXG</a:t>
            </a:r>
            <a:r>
              <a:rPr lang="zh-CN" altLang="zh-CN" dirty="0">
                <a:solidFill>
                  <a:schemeClr val="bg1"/>
                </a:solidFill>
                <a:latin typeface="+mn-ea"/>
                <a:ea typeface="+mn-ea"/>
              </a:rPr>
              <a:t>）财务</a:t>
            </a:r>
            <a:r>
              <a:rPr lang="zh-CN" altLang="zh-CN" dirty="0" smtClean="0">
                <a:solidFill>
                  <a:schemeClr val="bg1"/>
                </a:solidFill>
                <a:latin typeface="+mn-ea"/>
                <a:ea typeface="+mn-ea"/>
              </a:rPr>
              <a:t>总监</a:t>
            </a:r>
            <a:r>
              <a:rPr lang="zh-CN" altLang="en-US" dirty="0" smtClean="0">
                <a:solidFill>
                  <a:schemeClr val="bg1"/>
                </a:solidFill>
                <a:latin typeface="+mn-ea"/>
                <a:ea typeface="+mn-ea"/>
              </a:rPr>
              <a:t>。</a:t>
            </a:r>
            <a:endParaRPr lang="zh-CN" altLang="en-US" dirty="0">
              <a:solidFill>
                <a:schemeClr val="bg1"/>
              </a:solidFill>
              <a:latin typeface="+mn-ea"/>
              <a:ea typeface="+mn-ea"/>
            </a:endParaRPr>
          </a:p>
        </p:txBody>
      </p:sp>
    </p:spTree>
    <p:extLst>
      <p:ext uri="{BB962C8B-B14F-4D97-AF65-F5344CB8AC3E}">
        <p14:creationId xmlns:p14="http://schemas.microsoft.com/office/powerpoint/2010/main" val="706576741"/>
      </p:ext>
    </p:extLst>
  </p:cSld>
  <p:clrMapOvr>
    <a:masterClrMapping/>
  </p:clrMapOvr>
  <mc:AlternateContent xmlns:mc="http://schemas.openxmlformats.org/markup-compatibility/2006" xmlns:p14="http://schemas.microsoft.com/office/powerpoint/2010/main">
    <mc:Choice Requires="p14">
      <p:transition spd="slow" p14:dur="800" advTm="10055">
        <p14:gallery dir="l"/>
      </p:transition>
    </mc:Choice>
    <mc:Fallback xmlns="">
      <p:transition spd="slow" advTm="1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smtClean="0">
                <a:solidFill>
                  <a:schemeClr val="accent2"/>
                </a:solidFill>
                <a:latin typeface="微软雅黑"/>
                <a:ea typeface="微软雅黑"/>
              </a:rPr>
              <a:t>1.6 </a:t>
            </a:r>
            <a:r>
              <a:rPr lang="zh-CN" altLang="en-US" sz="2800" dirty="0" smtClean="0">
                <a:solidFill>
                  <a:schemeClr val="accent2"/>
                </a:solidFill>
                <a:latin typeface="微软雅黑"/>
                <a:ea typeface="微软雅黑"/>
              </a:rPr>
              <a:t>组织构架</a:t>
            </a:r>
            <a:endParaRPr lang="zh-CN" altLang="en-US" sz="2800" dirty="0">
              <a:solidFill>
                <a:schemeClr val="accent2"/>
              </a:solidFill>
              <a:latin typeface="微软雅黑"/>
              <a:ea typeface="微软雅黑"/>
            </a:endParaRP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smtClean="0">
                <a:solidFill>
                  <a:schemeClr val="accent2"/>
                </a:solidFill>
              </a:rPr>
              <a:t>Part</a:t>
            </a:r>
            <a:r>
              <a:rPr lang="en-US" altLang="zh-CN" dirty="0" smtClean="0">
                <a:solidFill>
                  <a:schemeClr val="accent2"/>
                </a:solidFill>
              </a:rPr>
              <a:t> 1</a:t>
            </a:r>
            <a:endParaRPr lang="zh-CN" altLang="en-US" dirty="0">
              <a:solidFill>
                <a:schemeClr val="accent2"/>
              </a:solidFill>
            </a:endParaRPr>
          </a:p>
        </p:txBody>
      </p:sp>
      <p:sp>
        <p:nvSpPr>
          <p:cNvPr id="24" name="Line 104"/>
          <p:cNvSpPr>
            <a:spLocks noChangeShapeType="1"/>
          </p:cNvSpPr>
          <p:nvPr/>
        </p:nvSpPr>
        <p:spPr bwMode="auto">
          <a:xfrm>
            <a:off x="6357938" y="1600200"/>
            <a:ext cx="0" cy="33813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Line 105"/>
          <p:cNvSpPr>
            <a:spLocks noChangeShapeType="1"/>
          </p:cNvSpPr>
          <p:nvPr/>
        </p:nvSpPr>
        <p:spPr bwMode="auto">
          <a:xfrm>
            <a:off x="6357938" y="2493963"/>
            <a:ext cx="0" cy="469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26" name="组合 25"/>
          <p:cNvGrpSpPr/>
          <p:nvPr/>
        </p:nvGrpSpPr>
        <p:grpSpPr>
          <a:xfrm>
            <a:off x="2587629" y="2629625"/>
            <a:ext cx="7115171" cy="1278277"/>
            <a:chOff x="2599790" y="2728912"/>
            <a:chExt cx="7115171" cy="1278277"/>
          </a:xfrm>
        </p:grpSpPr>
        <p:sp>
          <p:nvSpPr>
            <p:cNvPr id="27" name="Line 106"/>
            <p:cNvSpPr>
              <a:spLocks noChangeShapeType="1"/>
            </p:cNvSpPr>
            <p:nvPr/>
          </p:nvSpPr>
          <p:spPr bwMode="auto">
            <a:xfrm flipH="1">
              <a:off x="2640198" y="2728912"/>
              <a:ext cx="7070539" cy="1"/>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Line 107"/>
            <p:cNvSpPr>
              <a:spLocks noChangeShapeType="1"/>
            </p:cNvSpPr>
            <p:nvPr/>
          </p:nvSpPr>
          <p:spPr bwMode="auto">
            <a:xfrm>
              <a:off x="9709150" y="2728912"/>
              <a:ext cx="5811" cy="33423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9" name="Line 108"/>
            <p:cNvSpPr>
              <a:spLocks noChangeShapeType="1"/>
            </p:cNvSpPr>
            <p:nvPr/>
          </p:nvSpPr>
          <p:spPr bwMode="auto">
            <a:xfrm>
              <a:off x="3675063" y="2728912"/>
              <a:ext cx="0" cy="127827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Line 110"/>
            <p:cNvSpPr>
              <a:spLocks noChangeShapeType="1"/>
            </p:cNvSpPr>
            <p:nvPr/>
          </p:nvSpPr>
          <p:spPr bwMode="auto">
            <a:xfrm flipH="1">
              <a:off x="2621196" y="3301228"/>
              <a:ext cx="19001" cy="554346"/>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Line 112"/>
            <p:cNvSpPr>
              <a:spLocks noChangeShapeType="1"/>
            </p:cNvSpPr>
            <p:nvPr/>
          </p:nvSpPr>
          <p:spPr bwMode="auto">
            <a:xfrm>
              <a:off x="2599790" y="2728913"/>
              <a:ext cx="0" cy="1"/>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4" name="组合 33"/>
          <p:cNvGrpSpPr/>
          <p:nvPr/>
        </p:nvGrpSpPr>
        <p:grpSpPr>
          <a:xfrm>
            <a:off x="5038726" y="3278188"/>
            <a:ext cx="2473325" cy="423862"/>
            <a:chOff x="5038726" y="3278188"/>
            <a:chExt cx="2473325" cy="423862"/>
          </a:xfrm>
        </p:grpSpPr>
        <p:sp>
          <p:nvSpPr>
            <p:cNvPr id="35" name="Line 116"/>
            <p:cNvSpPr>
              <a:spLocks noChangeShapeType="1"/>
            </p:cNvSpPr>
            <p:nvPr/>
          </p:nvSpPr>
          <p:spPr bwMode="auto">
            <a:xfrm>
              <a:off x="750887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Line 117"/>
            <p:cNvSpPr>
              <a:spLocks noChangeShapeType="1"/>
            </p:cNvSpPr>
            <p:nvPr/>
          </p:nvSpPr>
          <p:spPr bwMode="auto">
            <a:xfrm>
              <a:off x="503872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Line 118"/>
            <p:cNvSpPr>
              <a:spLocks noChangeShapeType="1"/>
            </p:cNvSpPr>
            <p:nvPr/>
          </p:nvSpPr>
          <p:spPr bwMode="auto">
            <a:xfrm flipH="1">
              <a:off x="5040313" y="3492500"/>
              <a:ext cx="247173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8" name="Line 119"/>
            <p:cNvSpPr>
              <a:spLocks noChangeShapeType="1"/>
            </p:cNvSpPr>
            <p:nvPr/>
          </p:nvSpPr>
          <p:spPr bwMode="auto">
            <a:xfrm>
              <a:off x="6357938" y="3278188"/>
              <a:ext cx="0" cy="2143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9" name="组合 38"/>
          <p:cNvGrpSpPr/>
          <p:nvPr/>
        </p:nvGrpSpPr>
        <p:grpSpPr>
          <a:xfrm>
            <a:off x="4038601" y="4630738"/>
            <a:ext cx="2014538" cy="384175"/>
            <a:chOff x="4038601" y="4630738"/>
            <a:chExt cx="2014538" cy="384175"/>
          </a:xfrm>
          <a:solidFill>
            <a:schemeClr val="tx1"/>
          </a:solidFill>
        </p:grpSpPr>
        <p:sp>
          <p:nvSpPr>
            <p:cNvPr id="40" name="Line 114"/>
            <p:cNvSpPr>
              <a:spLocks noChangeShapeType="1"/>
            </p:cNvSpPr>
            <p:nvPr/>
          </p:nvSpPr>
          <p:spPr bwMode="auto">
            <a:xfrm>
              <a:off x="5046663"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1" name="Line 120"/>
            <p:cNvSpPr>
              <a:spLocks noChangeShapeType="1"/>
            </p:cNvSpPr>
            <p:nvPr/>
          </p:nvSpPr>
          <p:spPr bwMode="auto">
            <a:xfrm flipH="1">
              <a:off x="4038601" y="4824413"/>
              <a:ext cx="2014538"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2" name="Line 121"/>
            <p:cNvSpPr>
              <a:spLocks noChangeShapeType="1"/>
            </p:cNvSpPr>
            <p:nvPr/>
          </p:nvSpPr>
          <p:spPr bwMode="auto">
            <a:xfrm>
              <a:off x="40433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Line 122"/>
            <p:cNvSpPr>
              <a:spLocks noChangeShapeType="1"/>
            </p:cNvSpPr>
            <p:nvPr/>
          </p:nvSpPr>
          <p:spPr bwMode="auto">
            <a:xfrm>
              <a:off x="45481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4" name="Line 123"/>
            <p:cNvSpPr>
              <a:spLocks noChangeShapeType="1"/>
            </p:cNvSpPr>
            <p:nvPr/>
          </p:nvSpPr>
          <p:spPr bwMode="auto">
            <a:xfrm>
              <a:off x="55546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Line 124"/>
            <p:cNvSpPr>
              <a:spLocks noChangeShapeType="1"/>
            </p:cNvSpPr>
            <p:nvPr/>
          </p:nvSpPr>
          <p:spPr bwMode="auto">
            <a:xfrm>
              <a:off x="605313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6" name="组合 45"/>
          <p:cNvGrpSpPr/>
          <p:nvPr/>
        </p:nvGrpSpPr>
        <p:grpSpPr>
          <a:xfrm>
            <a:off x="6948488" y="4630738"/>
            <a:ext cx="1108075" cy="384175"/>
            <a:chOff x="6948488" y="4630738"/>
            <a:chExt cx="1108075" cy="384175"/>
          </a:xfrm>
          <a:solidFill>
            <a:schemeClr val="tx1"/>
          </a:solidFill>
        </p:grpSpPr>
        <p:sp>
          <p:nvSpPr>
            <p:cNvPr id="47" name="Line 115"/>
            <p:cNvSpPr>
              <a:spLocks noChangeShapeType="1"/>
            </p:cNvSpPr>
            <p:nvPr/>
          </p:nvSpPr>
          <p:spPr bwMode="auto">
            <a:xfrm>
              <a:off x="7508876"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8" name="Line 125"/>
            <p:cNvSpPr>
              <a:spLocks noChangeShapeType="1"/>
            </p:cNvSpPr>
            <p:nvPr/>
          </p:nvSpPr>
          <p:spPr bwMode="auto">
            <a:xfrm flipH="1">
              <a:off x="6948488" y="4824413"/>
              <a:ext cx="1108075"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Line 126"/>
            <p:cNvSpPr>
              <a:spLocks noChangeShapeType="1"/>
            </p:cNvSpPr>
            <p:nvPr/>
          </p:nvSpPr>
          <p:spPr bwMode="auto">
            <a:xfrm>
              <a:off x="69484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0" name="Line 127"/>
            <p:cNvSpPr>
              <a:spLocks noChangeShapeType="1"/>
            </p:cNvSpPr>
            <p:nvPr/>
          </p:nvSpPr>
          <p:spPr bwMode="auto">
            <a:xfrm>
              <a:off x="80565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1" name="组合 50"/>
          <p:cNvGrpSpPr/>
          <p:nvPr/>
        </p:nvGrpSpPr>
        <p:grpSpPr>
          <a:xfrm>
            <a:off x="9004301" y="3278188"/>
            <a:ext cx="1339850" cy="419100"/>
            <a:chOff x="9004301" y="3278188"/>
            <a:chExt cx="1339850" cy="419100"/>
          </a:xfrm>
        </p:grpSpPr>
        <p:sp>
          <p:nvSpPr>
            <p:cNvPr id="52" name="Line 128"/>
            <p:cNvSpPr>
              <a:spLocks noChangeShapeType="1"/>
            </p:cNvSpPr>
            <p:nvPr/>
          </p:nvSpPr>
          <p:spPr bwMode="auto">
            <a:xfrm>
              <a:off x="9702801" y="3278188"/>
              <a:ext cx="0" cy="4175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3" name="Line 129"/>
            <p:cNvSpPr>
              <a:spLocks noChangeShapeType="1"/>
            </p:cNvSpPr>
            <p:nvPr/>
          </p:nvSpPr>
          <p:spPr bwMode="auto">
            <a:xfrm flipH="1">
              <a:off x="9004301" y="3492500"/>
              <a:ext cx="133985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4" name="Line 130"/>
            <p:cNvSpPr>
              <a:spLocks noChangeShapeType="1"/>
            </p:cNvSpPr>
            <p:nvPr/>
          </p:nvSpPr>
          <p:spPr bwMode="auto">
            <a:xfrm>
              <a:off x="9005888"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7" name="Line 131"/>
            <p:cNvSpPr>
              <a:spLocks noChangeShapeType="1"/>
            </p:cNvSpPr>
            <p:nvPr/>
          </p:nvSpPr>
          <p:spPr bwMode="auto">
            <a:xfrm>
              <a:off x="10334626"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58" name="Line 132"/>
          <p:cNvSpPr>
            <a:spLocks noChangeShapeType="1"/>
          </p:cNvSpPr>
          <p:nvPr/>
        </p:nvSpPr>
        <p:spPr bwMode="auto">
          <a:xfrm flipH="1">
            <a:off x="5475288" y="1809750"/>
            <a:ext cx="1885950" cy="0"/>
          </a:xfrm>
          <a:prstGeom prst="line">
            <a:avLst/>
          </a:prstGeom>
          <a:noFill/>
          <a:ln w="12700" cap="flat">
            <a:solidFill>
              <a:schemeClr val="accent1"/>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69" name="组合 68"/>
          <p:cNvGrpSpPr/>
          <p:nvPr/>
        </p:nvGrpSpPr>
        <p:grpSpPr>
          <a:xfrm>
            <a:off x="5734051" y="889000"/>
            <a:ext cx="1255713" cy="709613"/>
            <a:chOff x="5734051" y="889000"/>
            <a:chExt cx="1255713" cy="709613"/>
          </a:xfrm>
          <a:solidFill>
            <a:schemeClr val="bg2"/>
          </a:solidFill>
        </p:grpSpPr>
        <p:sp>
          <p:nvSpPr>
            <p:cNvPr id="70"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1" name="Rectangle 15"/>
            <p:cNvSpPr>
              <a:spLocks noChangeArrowheads="1"/>
            </p:cNvSpPr>
            <p:nvPr/>
          </p:nvSpPr>
          <p:spPr bwMode="auto">
            <a:xfrm>
              <a:off x="5919290" y="1085040"/>
              <a:ext cx="848615" cy="317531"/>
            </a:xfrm>
            <a:prstGeom prst="rect">
              <a:avLst/>
            </a:prstGeom>
            <a:grpFill/>
            <a:ln>
              <a:noFill/>
            </a:ln>
            <a:effectLst/>
            <a:extLst/>
          </p:spPr>
          <p:txBody>
            <a:bodyPr wrap="none" anchor="ctr"/>
            <a:lstStyle/>
            <a:p>
              <a:pPr algn="ctr"/>
              <a:r>
                <a:rPr lang="zh-CN" altLang="en-US" dirty="0" smtClean="0">
                  <a:solidFill>
                    <a:schemeClr val="accent2"/>
                  </a:solidFill>
                  <a:latin typeface="+mn-ea"/>
                  <a:ea typeface="+mn-ea"/>
                </a:rPr>
                <a:t>董事会</a:t>
              </a:r>
              <a:endParaRPr lang="zh-CN" altLang="en-US" dirty="0">
                <a:solidFill>
                  <a:schemeClr val="accent2"/>
                </a:solidFill>
                <a:latin typeface="+mn-ea"/>
                <a:ea typeface="+mn-ea"/>
              </a:endParaRPr>
            </a:p>
          </p:txBody>
        </p:sp>
      </p:grpSp>
      <p:grpSp>
        <p:nvGrpSpPr>
          <p:cNvPr id="72" name="组合 71"/>
          <p:cNvGrpSpPr/>
          <p:nvPr/>
        </p:nvGrpSpPr>
        <p:grpSpPr>
          <a:xfrm>
            <a:off x="3768726" y="1582738"/>
            <a:ext cx="1704975" cy="476250"/>
            <a:chOff x="3768726" y="1582738"/>
            <a:chExt cx="1704975" cy="476250"/>
          </a:xfrm>
          <a:solidFill>
            <a:schemeClr val="tx1"/>
          </a:solidFill>
        </p:grpSpPr>
        <p:sp>
          <p:nvSpPr>
            <p:cNvPr id="73"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4"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600" dirty="0" smtClean="0">
                  <a:solidFill>
                    <a:schemeClr val="accent2"/>
                  </a:solidFill>
                  <a:latin typeface="+mn-ea"/>
                  <a:ea typeface="+mn-ea"/>
                </a:rPr>
                <a:t>特许授权合作伙伴</a:t>
              </a:r>
              <a:endParaRPr lang="zh-CN" altLang="en-US" sz="1600" dirty="0">
                <a:solidFill>
                  <a:schemeClr val="accent2"/>
                </a:solidFill>
                <a:latin typeface="+mn-ea"/>
                <a:ea typeface="+mn-ea"/>
              </a:endParaRPr>
            </a:p>
          </p:txBody>
        </p:sp>
      </p:grpSp>
      <p:grpSp>
        <p:nvGrpSpPr>
          <p:cNvPr id="75" name="组合 74"/>
          <p:cNvGrpSpPr/>
          <p:nvPr/>
        </p:nvGrpSpPr>
        <p:grpSpPr>
          <a:xfrm>
            <a:off x="7375526" y="1582738"/>
            <a:ext cx="1704975" cy="476250"/>
            <a:chOff x="7375526" y="1582738"/>
            <a:chExt cx="1704975" cy="476250"/>
          </a:xfrm>
          <a:solidFill>
            <a:schemeClr val="tx1"/>
          </a:solidFill>
        </p:grpSpPr>
        <p:sp>
          <p:nvSpPr>
            <p:cNvPr id="76"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7" name="Rectangle 15"/>
            <p:cNvSpPr>
              <a:spLocks noChangeArrowheads="1"/>
            </p:cNvSpPr>
            <p:nvPr/>
          </p:nvSpPr>
          <p:spPr bwMode="auto">
            <a:xfrm>
              <a:off x="7492362" y="1666931"/>
              <a:ext cx="1492250" cy="317531"/>
            </a:xfrm>
            <a:prstGeom prst="rect">
              <a:avLst/>
            </a:prstGeom>
            <a:grpFill/>
            <a:ln>
              <a:noFill/>
            </a:ln>
            <a:effectLst/>
            <a:extLst/>
          </p:spPr>
          <p:txBody>
            <a:bodyPr wrap="none" anchor="ctr"/>
            <a:lstStyle/>
            <a:p>
              <a:pPr algn="ctr"/>
              <a:r>
                <a:rPr lang="zh-CN" altLang="en-US" sz="1600" dirty="0" smtClean="0">
                  <a:solidFill>
                    <a:schemeClr val="accent2"/>
                  </a:solidFill>
                  <a:latin typeface="+mn-ea"/>
                  <a:ea typeface="+mn-ea"/>
                </a:rPr>
                <a:t>法务部</a:t>
              </a:r>
              <a:endParaRPr lang="zh-CN" altLang="en-US" sz="1600" dirty="0">
                <a:solidFill>
                  <a:schemeClr val="accent2"/>
                </a:solidFill>
                <a:latin typeface="+mn-ea"/>
                <a:ea typeface="+mn-ea"/>
              </a:endParaRPr>
            </a:p>
          </p:txBody>
        </p:sp>
      </p:grpSp>
      <p:grpSp>
        <p:nvGrpSpPr>
          <p:cNvPr id="78" name="组合 77"/>
          <p:cNvGrpSpPr/>
          <p:nvPr/>
        </p:nvGrpSpPr>
        <p:grpSpPr>
          <a:xfrm>
            <a:off x="5867401" y="1936750"/>
            <a:ext cx="990600" cy="560388"/>
            <a:chOff x="5867401" y="1936750"/>
            <a:chExt cx="990600" cy="560388"/>
          </a:xfrm>
          <a:solidFill>
            <a:schemeClr val="tx1"/>
          </a:solidFill>
        </p:grpSpPr>
        <p:sp>
          <p:nvSpPr>
            <p:cNvPr id="79"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0" name="Rectangle 15"/>
            <p:cNvSpPr>
              <a:spLocks noChangeArrowheads="1"/>
            </p:cNvSpPr>
            <p:nvPr/>
          </p:nvSpPr>
          <p:spPr bwMode="auto">
            <a:xfrm>
              <a:off x="5919290" y="2035066"/>
              <a:ext cx="848615" cy="317531"/>
            </a:xfrm>
            <a:prstGeom prst="rect">
              <a:avLst/>
            </a:prstGeom>
            <a:grpFill/>
            <a:ln>
              <a:noFill/>
            </a:ln>
            <a:effectLst/>
            <a:extLst/>
          </p:spPr>
          <p:txBody>
            <a:bodyPr wrap="none" anchor="ctr"/>
            <a:lstStyle/>
            <a:p>
              <a:pPr algn="ctr"/>
              <a:r>
                <a:rPr lang="zh-CN" altLang="en-US" dirty="0" smtClean="0">
                  <a:solidFill>
                    <a:schemeClr val="accent2"/>
                  </a:solidFill>
                  <a:latin typeface="+mn-ea"/>
                  <a:ea typeface="+mn-ea"/>
                </a:rPr>
                <a:t>总经理</a:t>
              </a:r>
              <a:endParaRPr lang="zh-CN" altLang="en-US" dirty="0">
                <a:solidFill>
                  <a:schemeClr val="accent2"/>
                </a:solidFill>
                <a:latin typeface="+mn-ea"/>
                <a:ea typeface="+mn-ea"/>
              </a:endParaRPr>
            </a:p>
          </p:txBody>
        </p:sp>
      </p:grpSp>
      <p:grpSp>
        <p:nvGrpSpPr>
          <p:cNvPr id="81" name="组合 80"/>
          <p:cNvGrpSpPr/>
          <p:nvPr/>
        </p:nvGrpSpPr>
        <p:grpSpPr>
          <a:xfrm>
            <a:off x="2317271" y="2793139"/>
            <a:ext cx="628650" cy="436563"/>
            <a:chOff x="1593851" y="2887663"/>
            <a:chExt cx="628650" cy="436563"/>
          </a:xfrm>
        </p:grpSpPr>
        <p:sp>
          <p:nvSpPr>
            <p:cNvPr id="82"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3" name="Rectangle 15"/>
            <p:cNvSpPr>
              <a:spLocks noChangeArrowheads="1"/>
            </p:cNvSpPr>
            <p:nvPr/>
          </p:nvSpPr>
          <p:spPr bwMode="auto">
            <a:xfrm>
              <a:off x="1637554" y="2940912"/>
              <a:ext cx="558450" cy="317531"/>
            </a:xfrm>
            <a:prstGeom prst="rect">
              <a:avLst/>
            </a:prstGeom>
            <a:noFill/>
            <a:ln>
              <a:noFill/>
            </a:ln>
            <a:effectLst/>
            <a:extLst/>
          </p:spPr>
          <p:txBody>
            <a:bodyPr wrap="none" anchor="ctr"/>
            <a:lstStyle/>
            <a:p>
              <a:pPr algn="ctr"/>
              <a:r>
                <a:rPr lang="zh-CN" altLang="en-US" sz="1400" dirty="0" smtClean="0">
                  <a:solidFill>
                    <a:schemeClr val="accent2"/>
                  </a:solidFill>
                  <a:latin typeface="+mn-ea"/>
                  <a:ea typeface="+mn-ea"/>
                </a:rPr>
                <a:t>采购部</a:t>
              </a:r>
              <a:endParaRPr lang="en-US" altLang="zh-CN" sz="1400" dirty="0" smtClean="0">
                <a:solidFill>
                  <a:schemeClr val="accent2"/>
                </a:solidFill>
                <a:latin typeface="+mn-ea"/>
                <a:ea typeface="+mn-ea"/>
              </a:endParaRPr>
            </a:p>
            <a:p>
              <a:pPr algn="ctr"/>
              <a:r>
                <a:rPr lang="zh-CN" altLang="en-US" sz="1400" dirty="0" smtClean="0">
                  <a:solidFill>
                    <a:schemeClr val="accent2"/>
                  </a:solidFill>
                  <a:latin typeface="+mn-ea"/>
                  <a:ea typeface="+mn-ea"/>
                </a:rPr>
                <a:t>经理</a:t>
              </a:r>
              <a:endParaRPr lang="zh-CN" altLang="en-US" sz="1400" dirty="0">
                <a:solidFill>
                  <a:schemeClr val="accent2"/>
                </a:solidFill>
                <a:latin typeface="+mn-ea"/>
                <a:ea typeface="+mn-ea"/>
              </a:endParaRPr>
            </a:p>
          </p:txBody>
        </p:sp>
      </p:grpSp>
      <p:grpSp>
        <p:nvGrpSpPr>
          <p:cNvPr id="84" name="组合 83"/>
          <p:cNvGrpSpPr/>
          <p:nvPr/>
        </p:nvGrpSpPr>
        <p:grpSpPr>
          <a:xfrm>
            <a:off x="5357813" y="2968625"/>
            <a:ext cx="1831975" cy="317942"/>
            <a:chOff x="5357813" y="2968625"/>
            <a:chExt cx="1831975" cy="317942"/>
          </a:xfrm>
        </p:grpSpPr>
        <p:sp>
          <p:nvSpPr>
            <p:cNvPr id="85"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Rectangle 15"/>
            <p:cNvSpPr>
              <a:spLocks noChangeArrowheads="1"/>
            </p:cNvSpPr>
            <p:nvPr/>
          </p:nvSpPr>
          <p:spPr bwMode="auto">
            <a:xfrm>
              <a:off x="5386437" y="2969036"/>
              <a:ext cx="1706513" cy="317531"/>
            </a:xfrm>
            <a:prstGeom prst="rect">
              <a:avLst/>
            </a:prstGeom>
            <a:noFill/>
            <a:ln>
              <a:noFill/>
            </a:ln>
            <a:effectLst/>
            <a:extLst/>
          </p:spPr>
          <p:txBody>
            <a:bodyPr wrap="none" anchor="ctr"/>
            <a:lstStyle/>
            <a:p>
              <a:pPr algn="ctr"/>
              <a:r>
                <a:rPr lang="zh-CN" altLang="en-US" sz="1400" dirty="0" smtClean="0">
                  <a:solidFill>
                    <a:schemeClr val="accent2"/>
                  </a:solidFill>
                  <a:latin typeface="+mn-ea"/>
                  <a:ea typeface="+mn-ea"/>
                </a:rPr>
                <a:t>副总经理</a:t>
              </a:r>
              <a:endParaRPr lang="zh-CN" altLang="en-US" sz="1400" dirty="0">
                <a:solidFill>
                  <a:schemeClr val="accent2"/>
                </a:solidFill>
                <a:latin typeface="+mn-ea"/>
                <a:ea typeface="+mn-ea"/>
              </a:endParaRPr>
            </a:p>
          </p:txBody>
        </p:sp>
      </p:grpSp>
      <p:grpSp>
        <p:nvGrpSpPr>
          <p:cNvPr id="87" name="组合 86"/>
          <p:cNvGrpSpPr/>
          <p:nvPr/>
        </p:nvGrpSpPr>
        <p:grpSpPr>
          <a:xfrm>
            <a:off x="8778876" y="2968625"/>
            <a:ext cx="1833563" cy="317942"/>
            <a:chOff x="8778876" y="2968625"/>
            <a:chExt cx="1833563" cy="317942"/>
          </a:xfrm>
        </p:grpSpPr>
        <p:sp>
          <p:nvSpPr>
            <p:cNvPr id="88"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9"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r>
                <a:rPr lang="zh-CN" altLang="en-US" sz="1400" dirty="0" smtClean="0">
                  <a:solidFill>
                    <a:schemeClr val="accent2"/>
                  </a:solidFill>
                  <a:latin typeface="+mn-ea"/>
                  <a:ea typeface="+mn-ea"/>
                </a:rPr>
                <a:t>技术部经理</a:t>
              </a:r>
              <a:endParaRPr lang="zh-CN" altLang="en-US" sz="1400" dirty="0">
                <a:solidFill>
                  <a:schemeClr val="accent2"/>
                </a:solidFill>
                <a:latin typeface="+mn-ea"/>
                <a:ea typeface="+mn-ea"/>
              </a:endParaRPr>
            </a:p>
          </p:txBody>
        </p:sp>
      </p:grpSp>
      <p:grpSp>
        <p:nvGrpSpPr>
          <p:cNvPr id="90" name="组合 89"/>
          <p:cNvGrpSpPr/>
          <p:nvPr/>
        </p:nvGrpSpPr>
        <p:grpSpPr>
          <a:xfrm>
            <a:off x="1684706" y="3738040"/>
            <a:ext cx="400110" cy="1109663"/>
            <a:chOff x="1701771" y="3324225"/>
            <a:chExt cx="400110" cy="1109663"/>
          </a:xfrm>
          <a:solidFill>
            <a:schemeClr val="tx1"/>
          </a:solidFill>
        </p:grpSpPr>
        <p:sp>
          <p:nvSpPr>
            <p:cNvPr id="91"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2"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3" name="TextBox 92"/>
            <p:cNvSpPr txBox="1"/>
            <p:nvPr/>
          </p:nvSpPr>
          <p:spPr>
            <a:xfrm>
              <a:off x="1701771" y="3517097"/>
              <a:ext cx="400110" cy="810478"/>
            </a:xfrm>
            <a:prstGeom prst="rect">
              <a:avLst/>
            </a:prstGeom>
            <a:noFill/>
          </p:spPr>
          <p:txBody>
            <a:bodyPr vert="eaVert" wrap="none" rtlCol="0">
              <a:spAutoFit/>
            </a:bodyPr>
            <a:lstStyle/>
            <a:p>
              <a:r>
                <a:rPr lang="zh-CN" altLang="en-US" sz="1400" dirty="0" smtClean="0">
                  <a:solidFill>
                    <a:schemeClr val="accent2"/>
                  </a:solidFill>
                  <a:latin typeface="+mn-ea"/>
                  <a:ea typeface="+mn-ea"/>
                </a:rPr>
                <a:t>外协加工</a:t>
              </a:r>
              <a:endParaRPr lang="zh-CN" altLang="en-US" sz="1400" dirty="0">
                <a:solidFill>
                  <a:schemeClr val="accent2"/>
                </a:solidFill>
                <a:latin typeface="+mn-ea"/>
                <a:ea typeface="+mn-ea"/>
              </a:endParaRPr>
            </a:p>
          </p:txBody>
        </p:sp>
      </p:grpSp>
      <p:grpSp>
        <p:nvGrpSpPr>
          <p:cNvPr id="94" name="组合 93"/>
          <p:cNvGrpSpPr/>
          <p:nvPr/>
        </p:nvGrpSpPr>
        <p:grpSpPr>
          <a:xfrm>
            <a:off x="2174168" y="3912665"/>
            <a:ext cx="400110" cy="939800"/>
            <a:chOff x="2151216" y="3494088"/>
            <a:chExt cx="400110" cy="939800"/>
          </a:xfrm>
          <a:solidFill>
            <a:schemeClr val="tx1"/>
          </a:solidFill>
        </p:grpSpPr>
        <p:sp>
          <p:nvSpPr>
            <p:cNvPr id="95"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6" name="TextBox 95"/>
            <p:cNvSpPr txBox="1"/>
            <p:nvPr/>
          </p:nvSpPr>
          <p:spPr>
            <a:xfrm>
              <a:off x="2151216" y="3554682"/>
              <a:ext cx="400110" cy="630942"/>
            </a:xfrm>
            <a:prstGeom prst="rect">
              <a:avLst/>
            </a:prstGeom>
            <a:noFill/>
          </p:spPr>
          <p:txBody>
            <a:bodyPr vert="eaVert" wrap="none" rtlCol="0">
              <a:spAutoFit/>
            </a:bodyPr>
            <a:lstStyle/>
            <a:p>
              <a:r>
                <a:rPr lang="zh-CN" altLang="en-US" sz="1400" dirty="0" smtClean="0">
                  <a:solidFill>
                    <a:schemeClr val="accent2"/>
                  </a:solidFill>
                  <a:latin typeface="+mn-ea"/>
                  <a:ea typeface="+mn-ea"/>
                </a:rPr>
                <a:t>品质部</a:t>
              </a:r>
              <a:endParaRPr lang="zh-CN" altLang="en-US" sz="1400" dirty="0">
                <a:solidFill>
                  <a:schemeClr val="accent2"/>
                </a:solidFill>
                <a:latin typeface="+mn-ea"/>
                <a:ea typeface="+mn-ea"/>
              </a:endParaRPr>
            </a:p>
          </p:txBody>
        </p:sp>
      </p:grpSp>
      <p:grpSp>
        <p:nvGrpSpPr>
          <p:cNvPr id="97" name="组合 96"/>
          <p:cNvGrpSpPr/>
          <p:nvPr/>
        </p:nvGrpSpPr>
        <p:grpSpPr>
          <a:xfrm>
            <a:off x="2609036" y="3912665"/>
            <a:ext cx="400110" cy="1022830"/>
            <a:chOff x="2586084" y="3494088"/>
            <a:chExt cx="400110" cy="1022830"/>
          </a:xfrm>
          <a:solidFill>
            <a:schemeClr val="tx1"/>
          </a:solidFill>
        </p:grpSpPr>
        <p:sp>
          <p:nvSpPr>
            <p:cNvPr id="98"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9" name="TextBox 98"/>
            <p:cNvSpPr txBox="1"/>
            <p:nvPr/>
          </p:nvSpPr>
          <p:spPr>
            <a:xfrm>
              <a:off x="2586084" y="3526903"/>
              <a:ext cx="400110" cy="990015"/>
            </a:xfrm>
            <a:prstGeom prst="rect">
              <a:avLst/>
            </a:prstGeom>
            <a:noFill/>
          </p:spPr>
          <p:txBody>
            <a:bodyPr vert="eaVert" wrap="none" rtlCol="0">
              <a:spAutoFit/>
            </a:bodyPr>
            <a:lstStyle/>
            <a:p>
              <a:r>
                <a:rPr lang="zh-CN" altLang="en-US" sz="1400" dirty="0" smtClean="0">
                  <a:solidFill>
                    <a:schemeClr val="accent2"/>
                  </a:solidFill>
                  <a:latin typeface="+mn-ea"/>
                  <a:ea typeface="+mn-ea"/>
                </a:rPr>
                <a:t>面辅料采购</a:t>
              </a:r>
              <a:endParaRPr lang="zh-CN" altLang="en-US" sz="1400" dirty="0">
                <a:solidFill>
                  <a:schemeClr val="accent2"/>
                </a:solidFill>
                <a:latin typeface="+mn-ea"/>
                <a:ea typeface="+mn-ea"/>
              </a:endParaRPr>
            </a:p>
          </p:txBody>
        </p:sp>
      </p:grpSp>
      <p:grpSp>
        <p:nvGrpSpPr>
          <p:cNvPr id="100" name="组合 99"/>
          <p:cNvGrpSpPr/>
          <p:nvPr/>
        </p:nvGrpSpPr>
        <p:grpSpPr>
          <a:xfrm>
            <a:off x="3039736" y="3920700"/>
            <a:ext cx="400110" cy="939800"/>
            <a:chOff x="3040033" y="3494088"/>
            <a:chExt cx="400110" cy="939800"/>
          </a:xfrm>
          <a:solidFill>
            <a:schemeClr val="tx1"/>
          </a:solidFill>
        </p:grpSpPr>
        <p:sp>
          <p:nvSpPr>
            <p:cNvPr id="101"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2" name="TextBox 101"/>
            <p:cNvSpPr txBox="1"/>
            <p:nvPr/>
          </p:nvSpPr>
          <p:spPr>
            <a:xfrm>
              <a:off x="3040033" y="3577531"/>
              <a:ext cx="400110" cy="810478"/>
            </a:xfrm>
            <a:prstGeom prst="rect">
              <a:avLst/>
            </a:prstGeom>
            <a:noFill/>
          </p:spPr>
          <p:txBody>
            <a:bodyPr vert="eaVert" wrap="none" rtlCol="0">
              <a:spAutoFit/>
            </a:bodyPr>
            <a:lstStyle/>
            <a:p>
              <a:r>
                <a:rPr lang="zh-CN" altLang="en-US" sz="1400" dirty="0" smtClean="0">
                  <a:solidFill>
                    <a:schemeClr val="accent2"/>
                  </a:solidFill>
                  <a:latin typeface="+mn-ea"/>
                  <a:ea typeface="+mn-ea"/>
                </a:rPr>
                <a:t>理单中心</a:t>
              </a:r>
              <a:endParaRPr lang="zh-CN" altLang="en-US" sz="1400" dirty="0">
                <a:solidFill>
                  <a:schemeClr val="accent2"/>
                </a:solidFill>
                <a:latin typeface="+mn-ea"/>
                <a:ea typeface="+mn-ea"/>
              </a:endParaRPr>
            </a:p>
          </p:txBody>
        </p:sp>
      </p:grpSp>
      <p:grpSp>
        <p:nvGrpSpPr>
          <p:cNvPr id="103" name="组合 102"/>
          <p:cNvGrpSpPr/>
          <p:nvPr/>
        </p:nvGrpSpPr>
        <p:grpSpPr>
          <a:xfrm>
            <a:off x="3502228" y="3926717"/>
            <a:ext cx="400110" cy="939800"/>
            <a:chOff x="3488310" y="3494088"/>
            <a:chExt cx="400110" cy="939800"/>
          </a:xfrm>
          <a:solidFill>
            <a:schemeClr val="tx1"/>
          </a:solidFill>
        </p:grpSpPr>
        <p:sp>
          <p:nvSpPr>
            <p:cNvPr id="104"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5" name="TextBox 104"/>
            <p:cNvSpPr txBox="1"/>
            <p:nvPr/>
          </p:nvSpPr>
          <p:spPr>
            <a:xfrm>
              <a:off x="3488310" y="3554682"/>
              <a:ext cx="400110" cy="630942"/>
            </a:xfrm>
            <a:prstGeom prst="rect">
              <a:avLst/>
            </a:prstGeom>
            <a:noFill/>
          </p:spPr>
          <p:txBody>
            <a:bodyPr vert="eaVert" wrap="none" rtlCol="0">
              <a:spAutoFit/>
            </a:bodyPr>
            <a:lstStyle/>
            <a:p>
              <a:r>
                <a:rPr lang="zh-CN" altLang="en-US" sz="1400" dirty="0" smtClean="0">
                  <a:solidFill>
                    <a:schemeClr val="accent2"/>
                  </a:solidFill>
                  <a:latin typeface="+mn-ea"/>
                  <a:ea typeface="+mn-ea"/>
                </a:rPr>
                <a:t>财务部</a:t>
              </a:r>
              <a:endParaRPr lang="zh-CN" altLang="en-US" sz="1400" dirty="0">
                <a:solidFill>
                  <a:schemeClr val="accent2"/>
                </a:solidFill>
                <a:latin typeface="+mn-ea"/>
                <a:ea typeface="+mn-ea"/>
              </a:endParaRPr>
            </a:p>
          </p:txBody>
        </p:sp>
      </p:grpSp>
      <p:grpSp>
        <p:nvGrpSpPr>
          <p:cNvPr id="106" name="组合 105"/>
          <p:cNvGrpSpPr/>
          <p:nvPr/>
        </p:nvGrpSpPr>
        <p:grpSpPr>
          <a:xfrm>
            <a:off x="4840257" y="3689350"/>
            <a:ext cx="400110" cy="939800"/>
            <a:chOff x="4840257" y="3689350"/>
            <a:chExt cx="400110" cy="939800"/>
          </a:xfrm>
          <a:solidFill>
            <a:schemeClr val="tx1"/>
          </a:solidFill>
        </p:grpSpPr>
        <p:sp>
          <p:nvSpPr>
            <p:cNvPr id="107"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8" name="TextBox 107"/>
            <p:cNvSpPr txBox="1"/>
            <p:nvPr/>
          </p:nvSpPr>
          <p:spPr>
            <a:xfrm>
              <a:off x="4840257" y="3744463"/>
              <a:ext cx="400110" cy="630942"/>
            </a:xfrm>
            <a:prstGeom prst="rect">
              <a:avLst/>
            </a:prstGeom>
            <a:noFill/>
          </p:spPr>
          <p:txBody>
            <a:bodyPr vert="eaVert" wrap="none" rtlCol="0">
              <a:spAutoFit/>
            </a:bodyPr>
            <a:lstStyle/>
            <a:p>
              <a:r>
                <a:rPr lang="zh-CN" altLang="en-US" sz="1400" dirty="0" smtClean="0">
                  <a:solidFill>
                    <a:schemeClr val="accent2"/>
                  </a:solidFill>
                  <a:latin typeface="+mn-ea"/>
                  <a:ea typeface="+mn-ea"/>
                </a:rPr>
                <a:t>营运部</a:t>
              </a:r>
              <a:endParaRPr lang="zh-CN" altLang="en-US" sz="1400" dirty="0">
                <a:solidFill>
                  <a:schemeClr val="accent2"/>
                </a:solidFill>
                <a:latin typeface="+mn-ea"/>
                <a:ea typeface="+mn-ea"/>
              </a:endParaRPr>
            </a:p>
          </p:txBody>
        </p:sp>
      </p:grpSp>
      <p:grpSp>
        <p:nvGrpSpPr>
          <p:cNvPr id="109" name="组合 108"/>
          <p:cNvGrpSpPr/>
          <p:nvPr/>
        </p:nvGrpSpPr>
        <p:grpSpPr>
          <a:xfrm>
            <a:off x="7319387" y="3702050"/>
            <a:ext cx="400110" cy="939800"/>
            <a:chOff x="7298785" y="3689350"/>
            <a:chExt cx="400110" cy="939800"/>
          </a:xfrm>
          <a:solidFill>
            <a:schemeClr val="tx1"/>
          </a:solidFill>
        </p:grpSpPr>
        <p:sp>
          <p:nvSpPr>
            <p:cNvPr id="110"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1" name="TextBox 110"/>
            <p:cNvSpPr txBox="1"/>
            <p:nvPr/>
          </p:nvSpPr>
          <p:spPr>
            <a:xfrm>
              <a:off x="7298785" y="3744463"/>
              <a:ext cx="400110" cy="683842"/>
            </a:xfrm>
            <a:prstGeom prst="rect">
              <a:avLst/>
            </a:prstGeom>
            <a:noFill/>
          </p:spPr>
          <p:txBody>
            <a:bodyPr vert="eaVert" wrap="none" rtlCol="0">
              <a:spAutoFit/>
            </a:bodyPr>
            <a:lstStyle/>
            <a:p>
              <a:r>
                <a:rPr lang="zh-CN" altLang="en-US" sz="1400" dirty="0" smtClean="0">
                  <a:solidFill>
                    <a:schemeClr val="accent2"/>
                  </a:solidFill>
                  <a:latin typeface="+mn-ea"/>
                  <a:ea typeface="+mn-ea"/>
                </a:rPr>
                <a:t> 研发部</a:t>
              </a:r>
              <a:endParaRPr lang="zh-CN" altLang="en-US" sz="1400" dirty="0">
                <a:solidFill>
                  <a:schemeClr val="accent2"/>
                </a:solidFill>
                <a:latin typeface="+mn-ea"/>
                <a:ea typeface="+mn-ea"/>
              </a:endParaRPr>
            </a:p>
          </p:txBody>
        </p:sp>
      </p:grpSp>
      <p:grpSp>
        <p:nvGrpSpPr>
          <p:cNvPr id="112" name="组合 111"/>
          <p:cNvGrpSpPr/>
          <p:nvPr/>
        </p:nvGrpSpPr>
        <p:grpSpPr>
          <a:xfrm>
            <a:off x="8791155" y="3663121"/>
            <a:ext cx="400110" cy="1350055"/>
            <a:chOff x="8791155" y="3663121"/>
            <a:chExt cx="400110" cy="1169551"/>
          </a:xfrm>
          <a:solidFill>
            <a:schemeClr val="tx1"/>
          </a:solidFill>
        </p:grpSpPr>
        <p:sp>
          <p:nvSpPr>
            <p:cNvPr id="113"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4" name="TextBox 113"/>
            <p:cNvSpPr txBox="1"/>
            <p:nvPr/>
          </p:nvSpPr>
          <p:spPr>
            <a:xfrm>
              <a:off x="8791155" y="3663121"/>
              <a:ext cx="400110" cy="1169551"/>
            </a:xfrm>
            <a:prstGeom prst="rect">
              <a:avLst/>
            </a:prstGeom>
            <a:noFill/>
          </p:spPr>
          <p:txBody>
            <a:bodyPr vert="eaVert" wrap="none" rtlCol="0">
              <a:spAutoFit/>
            </a:bodyPr>
            <a:lstStyle/>
            <a:p>
              <a:r>
                <a:rPr lang="zh-CN" altLang="en-US" sz="1400" dirty="0" smtClean="0">
                  <a:solidFill>
                    <a:schemeClr val="accent2"/>
                  </a:solidFill>
                  <a:latin typeface="+mn-ea"/>
                  <a:ea typeface="+mn-ea"/>
                </a:rPr>
                <a:t>江明珍项目组</a:t>
              </a:r>
              <a:endParaRPr lang="zh-CN" altLang="en-US" sz="1400" dirty="0">
                <a:solidFill>
                  <a:schemeClr val="accent2"/>
                </a:solidFill>
                <a:latin typeface="+mn-ea"/>
                <a:ea typeface="+mn-ea"/>
              </a:endParaRPr>
            </a:p>
          </p:txBody>
        </p:sp>
      </p:grpSp>
      <p:grpSp>
        <p:nvGrpSpPr>
          <p:cNvPr id="115" name="组合 114"/>
          <p:cNvGrpSpPr/>
          <p:nvPr/>
        </p:nvGrpSpPr>
        <p:grpSpPr>
          <a:xfrm>
            <a:off x="9498521" y="3663116"/>
            <a:ext cx="400110" cy="1813957"/>
            <a:chOff x="9498521" y="3663121"/>
            <a:chExt cx="400110" cy="999576"/>
          </a:xfrm>
          <a:solidFill>
            <a:schemeClr val="tx1"/>
          </a:solidFill>
        </p:grpSpPr>
        <p:sp>
          <p:nvSpPr>
            <p:cNvPr id="116"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7" name="TextBox 116"/>
            <p:cNvSpPr txBox="1"/>
            <p:nvPr/>
          </p:nvSpPr>
          <p:spPr>
            <a:xfrm>
              <a:off x="9498521" y="3663121"/>
              <a:ext cx="400110" cy="999576"/>
            </a:xfrm>
            <a:prstGeom prst="rect">
              <a:avLst/>
            </a:prstGeom>
            <a:noFill/>
          </p:spPr>
          <p:txBody>
            <a:bodyPr vert="eaVert" wrap="none" rtlCol="0">
              <a:spAutoFit/>
            </a:bodyPr>
            <a:lstStyle/>
            <a:p>
              <a:r>
                <a:rPr lang="zh-CN" altLang="en-US" sz="1400" dirty="0" smtClean="0">
                  <a:solidFill>
                    <a:schemeClr val="accent2"/>
                  </a:solidFill>
                  <a:latin typeface="+mn-ea"/>
                  <a:ea typeface="+mn-ea"/>
                </a:rPr>
                <a:t>  设计、样版、裁剪组</a:t>
              </a:r>
              <a:endParaRPr lang="zh-CN" altLang="en-US" sz="1400" dirty="0">
                <a:solidFill>
                  <a:schemeClr val="accent2"/>
                </a:solidFill>
                <a:latin typeface="+mn-ea"/>
                <a:ea typeface="+mn-ea"/>
              </a:endParaRPr>
            </a:p>
          </p:txBody>
        </p:sp>
      </p:grpSp>
      <p:grpSp>
        <p:nvGrpSpPr>
          <p:cNvPr id="118" name="组合 117"/>
          <p:cNvGrpSpPr/>
          <p:nvPr/>
        </p:nvGrpSpPr>
        <p:grpSpPr>
          <a:xfrm>
            <a:off x="10136876" y="3663121"/>
            <a:ext cx="400110" cy="997780"/>
            <a:chOff x="10136876" y="3663121"/>
            <a:chExt cx="400110" cy="997780"/>
          </a:xfrm>
          <a:solidFill>
            <a:schemeClr val="tx1"/>
          </a:solidFill>
        </p:grpSpPr>
        <p:sp>
          <p:nvSpPr>
            <p:cNvPr id="119"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0" name="TextBox 119"/>
            <p:cNvSpPr txBox="1"/>
            <p:nvPr/>
          </p:nvSpPr>
          <p:spPr>
            <a:xfrm>
              <a:off x="10136876" y="3663121"/>
              <a:ext cx="400110" cy="916276"/>
            </a:xfrm>
            <a:prstGeom prst="rect">
              <a:avLst/>
            </a:prstGeom>
            <a:noFill/>
          </p:spPr>
          <p:txBody>
            <a:bodyPr vert="eaVert" wrap="none" rtlCol="0">
              <a:spAutoFit/>
            </a:bodyPr>
            <a:lstStyle/>
            <a:p>
              <a:r>
                <a:rPr lang="zh-CN" altLang="en-US" sz="1400" dirty="0" smtClean="0">
                  <a:solidFill>
                    <a:schemeClr val="accent2"/>
                  </a:solidFill>
                  <a:latin typeface="+mn-ea"/>
                  <a:ea typeface="+mn-ea"/>
                </a:rPr>
                <a:t>  面料中心</a:t>
              </a:r>
              <a:endParaRPr lang="zh-CN" altLang="en-US" sz="1400" dirty="0">
                <a:solidFill>
                  <a:schemeClr val="accent2"/>
                </a:solidFill>
                <a:latin typeface="+mn-ea"/>
                <a:ea typeface="+mn-ea"/>
              </a:endParaRPr>
            </a:p>
          </p:txBody>
        </p:sp>
      </p:grpSp>
      <p:grpSp>
        <p:nvGrpSpPr>
          <p:cNvPr id="133" name="组合 132"/>
          <p:cNvGrpSpPr/>
          <p:nvPr/>
        </p:nvGrpSpPr>
        <p:grpSpPr>
          <a:xfrm>
            <a:off x="3862464" y="5013176"/>
            <a:ext cx="369332" cy="1506687"/>
            <a:chOff x="3862464" y="5013176"/>
            <a:chExt cx="369332" cy="1506687"/>
          </a:xfrm>
          <a:solidFill>
            <a:schemeClr val="tx1"/>
          </a:solidFill>
        </p:grpSpPr>
        <p:sp>
          <p:nvSpPr>
            <p:cNvPr id="134" name="Freeform 96"/>
            <p:cNvSpPr>
              <a:spLocks/>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5" name="TextBox 134"/>
            <p:cNvSpPr txBox="1"/>
            <p:nvPr/>
          </p:nvSpPr>
          <p:spPr>
            <a:xfrm>
              <a:off x="3862464" y="5013176"/>
              <a:ext cx="369332" cy="861774"/>
            </a:xfrm>
            <a:prstGeom prst="rect">
              <a:avLst/>
            </a:prstGeom>
            <a:noFill/>
          </p:spPr>
          <p:txBody>
            <a:bodyPr vert="eaVert" wrap="none" rtlCol="0">
              <a:spAutoFit/>
            </a:bodyPr>
            <a:lstStyle/>
            <a:p>
              <a:r>
                <a:rPr lang="zh-CN" altLang="en-US" sz="1200" dirty="0" smtClean="0">
                  <a:solidFill>
                    <a:schemeClr val="accent2"/>
                  </a:solidFill>
                  <a:latin typeface="+mn-ea"/>
                  <a:ea typeface="+mn-ea"/>
                </a:rPr>
                <a:t>连锁加盟店</a:t>
              </a:r>
              <a:endParaRPr lang="zh-CN" altLang="en-US" sz="1200" dirty="0">
                <a:solidFill>
                  <a:schemeClr val="accent2"/>
                </a:solidFill>
                <a:latin typeface="+mn-ea"/>
                <a:ea typeface="+mn-ea"/>
              </a:endParaRPr>
            </a:p>
          </p:txBody>
        </p:sp>
      </p:grpSp>
      <p:grpSp>
        <p:nvGrpSpPr>
          <p:cNvPr id="136" name="组合 135"/>
          <p:cNvGrpSpPr/>
          <p:nvPr/>
        </p:nvGrpSpPr>
        <p:grpSpPr>
          <a:xfrm>
            <a:off x="4338714" y="5013176"/>
            <a:ext cx="369332" cy="1506687"/>
            <a:chOff x="4338714" y="5013176"/>
            <a:chExt cx="369332" cy="1506687"/>
          </a:xfrm>
          <a:solidFill>
            <a:schemeClr val="tx1"/>
          </a:solidFill>
        </p:grpSpPr>
        <p:sp>
          <p:nvSpPr>
            <p:cNvPr id="137" name="Freeform 97"/>
            <p:cNvSpPr>
              <a:spLocks/>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8" name="TextBox 137"/>
            <p:cNvSpPr txBox="1"/>
            <p:nvPr/>
          </p:nvSpPr>
          <p:spPr>
            <a:xfrm>
              <a:off x="4338714" y="5013176"/>
              <a:ext cx="369332" cy="1015663"/>
            </a:xfrm>
            <a:prstGeom prst="rect">
              <a:avLst/>
            </a:prstGeom>
            <a:noFill/>
          </p:spPr>
          <p:txBody>
            <a:bodyPr vert="eaVert" wrap="none" rtlCol="0">
              <a:spAutoFit/>
            </a:bodyPr>
            <a:lstStyle/>
            <a:p>
              <a:r>
                <a:rPr lang="zh-CN" altLang="en-US" sz="1200" dirty="0" smtClean="0">
                  <a:solidFill>
                    <a:schemeClr val="accent2"/>
                  </a:solidFill>
                  <a:latin typeface="+mn-ea"/>
                  <a:ea typeface="+mn-ea"/>
                </a:rPr>
                <a:t>线上线下营运</a:t>
              </a:r>
              <a:endParaRPr lang="zh-CN" altLang="en-US" sz="1200" dirty="0">
                <a:solidFill>
                  <a:schemeClr val="accent2"/>
                </a:solidFill>
                <a:latin typeface="+mn-ea"/>
                <a:ea typeface="+mn-ea"/>
              </a:endParaRPr>
            </a:p>
          </p:txBody>
        </p:sp>
      </p:grpSp>
      <p:grpSp>
        <p:nvGrpSpPr>
          <p:cNvPr id="139" name="组合 138"/>
          <p:cNvGrpSpPr/>
          <p:nvPr/>
        </p:nvGrpSpPr>
        <p:grpSpPr>
          <a:xfrm>
            <a:off x="4876058" y="5013176"/>
            <a:ext cx="369332" cy="1540607"/>
            <a:chOff x="4852322" y="4979256"/>
            <a:chExt cx="369332" cy="1540607"/>
          </a:xfrm>
          <a:solidFill>
            <a:schemeClr val="tx1"/>
          </a:solidFill>
        </p:grpSpPr>
        <p:sp>
          <p:nvSpPr>
            <p:cNvPr id="140" name="Freeform 98"/>
            <p:cNvSpPr>
              <a:spLocks/>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1" name="TextBox 140"/>
            <p:cNvSpPr txBox="1"/>
            <p:nvPr/>
          </p:nvSpPr>
          <p:spPr>
            <a:xfrm>
              <a:off x="4852322" y="4979256"/>
              <a:ext cx="369332" cy="1169551"/>
            </a:xfrm>
            <a:prstGeom prst="rect">
              <a:avLst/>
            </a:prstGeom>
            <a:noFill/>
          </p:spPr>
          <p:txBody>
            <a:bodyPr vert="eaVert" wrap="none" rtlCol="0">
              <a:spAutoFit/>
            </a:bodyPr>
            <a:lstStyle/>
            <a:p>
              <a:r>
                <a:rPr lang="zh-CN" altLang="en-US" sz="1200" dirty="0" smtClean="0">
                  <a:solidFill>
                    <a:schemeClr val="accent2"/>
                  </a:solidFill>
                  <a:latin typeface="+mn-ea"/>
                  <a:ea typeface="+mn-ea"/>
                </a:rPr>
                <a:t>对外商务合作部</a:t>
              </a:r>
              <a:endParaRPr lang="zh-CN" altLang="en-US" sz="1200" dirty="0">
                <a:solidFill>
                  <a:schemeClr val="accent2"/>
                </a:solidFill>
                <a:latin typeface="+mn-ea"/>
                <a:ea typeface="+mn-ea"/>
              </a:endParaRPr>
            </a:p>
          </p:txBody>
        </p:sp>
      </p:grpSp>
      <p:grpSp>
        <p:nvGrpSpPr>
          <p:cNvPr id="142" name="组合 141"/>
          <p:cNvGrpSpPr/>
          <p:nvPr/>
        </p:nvGrpSpPr>
        <p:grpSpPr>
          <a:xfrm>
            <a:off x="5357889" y="5013176"/>
            <a:ext cx="369332" cy="1506687"/>
            <a:chOff x="5357889" y="5013176"/>
            <a:chExt cx="369332" cy="1506687"/>
          </a:xfrm>
          <a:solidFill>
            <a:schemeClr val="tx1"/>
          </a:solidFill>
        </p:grpSpPr>
        <p:sp>
          <p:nvSpPr>
            <p:cNvPr id="143" name="Freeform 99"/>
            <p:cNvSpPr>
              <a:spLocks/>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4" name="TextBox 143"/>
            <p:cNvSpPr txBox="1"/>
            <p:nvPr/>
          </p:nvSpPr>
          <p:spPr>
            <a:xfrm>
              <a:off x="5357889" y="5013176"/>
              <a:ext cx="369332" cy="553998"/>
            </a:xfrm>
            <a:prstGeom prst="rect">
              <a:avLst/>
            </a:prstGeom>
            <a:noFill/>
          </p:spPr>
          <p:txBody>
            <a:bodyPr vert="eaVert" wrap="none" rtlCol="0">
              <a:spAutoFit/>
            </a:bodyPr>
            <a:lstStyle/>
            <a:p>
              <a:r>
                <a:rPr lang="zh-CN" altLang="en-US" sz="1200" dirty="0" smtClean="0">
                  <a:solidFill>
                    <a:schemeClr val="accent2"/>
                  </a:solidFill>
                  <a:latin typeface="+mn-ea"/>
                  <a:ea typeface="+mn-ea"/>
                </a:rPr>
                <a:t>电商部</a:t>
              </a:r>
              <a:endParaRPr lang="zh-CN" altLang="en-US" sz="1200" dirty="0">
                <a:solidFill>
                  <a:schemeClr val="accent2"/>
                </a:solidFill>
                <a:latin typeface="+mn-ea"/>
                <a:ea typeface="+mn-ea"/>
              </a:endParaRPr>
            </a:p>
          </p:txBody>
        </p:sp>
      </p:grpSp>
      <p:grpSp>
        <p:nvGrpSpPr>
          <p:cNvPr id="145" name="组合 144"/>
          <p:cNvGrpSpPr/>
          <p:nvPr/>
        </p:nvGrpSpPr>
        <p:grpSpPr>
          <a:xfrm>
            <a:off x="5853189" y="5013176"/>
            <a:ext cx="369332" cy="1506687"/>
            <a:chOff x="5853189" y="5013176"/>
            <a:chExt cx="369332" cy="1506687"/>
          </a:xfrm>
          <a:solidFill>
            <a:schemeClr val="tx1"/>
          </a:solidFill>
        </p:grpSpPr>
        <p:sp>
          <p:nvSpPr>
            <p:cNvPr id="146" name="Freeform 100"/>
            <p:cNvSpPr>
              <a:spLocks/>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7" name="TextBox 146"/>
            <p:cNvSpPr txBox="1"/>
            <p:nvPr/>
          </p:nvSpPr>
          <p:spPr>
            <a:xfrm>
              <a:off x="5853189" y="5013176"/>
              <a:ext cx="369332" cy="861774"/>
            </a:xfrm>
            <a:prstGeom prst="rect">
              <a:avLst/>
            </a:prstGeom>
            <a:noFill/>
          </p:spPr>
          <p:txBody>
            <a:bodyPr vert="eaVert" wrap="none" rtlCol="0">
              <a:spAutoFit/>
            </a:bodyPr>
            <a:lstStyle/>
            <a:p>
              <a:r>
                <a:rPr lang="zh-CN" altLang="en-US" sz="1200" dirty="0" smtClean="0">
                  <a:solidFill>
                    <a:schemeClr val="accent2"/>
                  </a:solidFill>
                  <a:latin typeface="+mn-ea"/>
                  <a:ea typeface="+mn-ea"/>
                </a:rPr>
                <a:t>售后服务部</a:t>
              </a:r>
              <a:endParaRPr lang="zh-CN" altLang="en-US" sz="1200" dirty="0">
                <a:solidFill>
                  <a:schemeClr val="accent2"/>
                </a:solidFill>
                <a:latin typeface="+mn-ea"/>
                <a:ea typeface="+mn-ea"/>
              </a:endParaRPr>
            </a:p>
          </p:txBody>
        </p:sp>
      </p:grpSp>
      <p:grpSp>
        <p:nvGrpSpPr>
          <p:cNvPr id="148" name="组合 147"/>
          <p:cNvGrpSpPr/>
          <p:nvPr/>
        </p:nvGrpSpPr>
        <p:grpSpPr>
          <a:xfrm>
            <a:off x="6739014" y="5019675"/>
            <a:ext cx="369332" cy="1500188"/>
            <a:chOff x="6739014" y="5019675"/>
            <a:chExt cx="369332" cy="1500188"/>
          </a:xfrm>
          <a:solidFill>
            <a:schemeClr val="tx1"/>
          </a:solidFill>
        </p:grpSpPr>
        <p:sp>
          <p:nvSpPr>
            <p:cNvPr id="149" name="Freeform 101"/>
            <p:cNvSpPr>
              <a:spLocks/>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0" name="TextBox 149"/>
            <p:cNvSpPr txBox="1"/>
            <p:nvPr/>
          </p:nvSpPr>
          <p:spPr>
            <a:xfrm>
              <a:off x="6739014" y="5074434"/>
              <a:ext cx="369332" cy="861774"/>
            </a:xfrm>
            <a:prstGeom prst="rect">
              <a:avLst/>
            </a:prstGeom>
            <a:noFill/>
          </p:spPr>
          <p:txBody>
            <a:bodyPr vert="eaVert" wrap="none" rtlCol="0">
              <a:spAutoFit/>
            </a:bodyPr>
            <a:lstStyle/>
            <a:p>
              <a:r>
                <a:rPr lang="zh-CN" altLang="en-US" sz="1200" dirty="0" smtClean="0">
                  <a:solidFill>
                    <a:schemeClr val="accent2"/>
                  </a:solidFill>
                  <a:latin typeface="+mn-ea"/>
                  <a:ea typeface="+mn-ea"/>
                </a:rPr>
                <a:t>平台项目组</a:t>
              </a:r>
              <a:endParaRPr lang="zh-CN" altLang="en-US" sz="1200" dirty="0">
                <a:solidFill>
                  <a:schemeClr val="accent2"/>
                </a:solidFill>
                <a:latin typeface="+mn-ea"/>
                <a:ea typeface="+mn-ea"/>
              </a:endParaRPr>
            </a:p>
          </p:txBody>
        </p:sp>
      </p:grpSp>
      <p:grpSp>
        <p:nvGrpSpPr>
          <p:cNvPr id="151" name="组合 150"/>
          <p:cNvGrpSpPr/>
          <p:nvPr/>
        </p:nvGrpSpPr>
        <p:grpSpPr>
          <a:xfrm>
            <a:off x="7310514" y="5019675"/>
            <a:ext cx="369332" cy="1500188"/>
            <a:chOff x="7310514" y="5019675"/>
            <a:chExt cx="369332" cy="1500188"/>
          </a:xfrm>
          <a:solidFill>
            <a:schemeClr val="tx1"/>
          </a:solidFill>
        </p:grpSpPr>
        <p:sp>
          <p:nvSpPr>
            <p:cNvPr id="152" name="Freeform 102"/>
            <p:cNvSpPr>
              <a:spLocks/>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3" name="TextBox 152"/>
            <p:cNvSpPr txBox="1"/>
            <p:nvPr/>
          </p:nvSpPr>
          <p:spPr>
            <a:xfrm>
              <a:off x="7310514" y="5074434"/>
              <a:ext cx="369332" cy="88261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en-US" altLang="zh-CN" dirty="0" smtClean="0">
                  <a:solidFill>
                    <a:schemeClr val="accent2"/>
                  </a:solidFill>
                </a:rPr>
                <a:t>CAD</a:t>
              </a:r>
              <a:r>
                <a:rPr lang="zh-CN" altLang="en-US" dirty="0" smtClean="0">
                  <a:solidFill>
                    <a:schemeClr val="accent2"/>
                  </a:solidFill>
                </a:rPr>
                <a:t>项目组</a:t>
              </a:r>
              <a:endParaRPr lang="zh-CN" altLang="en-US" dirty="0">
                <a:solidFill>
                  <a:schemeClr val="accent2"/>
                </a:solidFill>
              </a:endParaRPr>
            </a:p>
          </p:txBody>
        </p:sp>
      </p:grpSp>
      <p:grpSp>
        <p:nvGrpSpPr>
          <p:cNvPr id="154" name="组合 153"/>
          <p:cNvGrpSpPr/>
          <p:nvPr/>
        </p:nvGrpSpPr>
        <p:grpSpPr>
          <a:xfrm>
            <a:off x="7853439" y="5019675"/>
            <a:ext cx="369332" cy="1500188"/>
            <a:chOff x="7853439" y="5019675"/>
            <a:chExt cx="369332" cy="1500188"/>
          </a:xfrm>
          <a:solidFill>
            <a:schemeClr val="tx1"/>
          </a:solidFill>
        </p:grpSpPr>
        <p:sp>
          <p:nvSpPr>
            <p:cNvPr id="155" name="Freeform 103"/>
            <p:cNvSpPr>
              <a:spLocks/>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6" name="TextBox 155"/>
            <p:cNvSpPr txBox="1"/>
            <p:nvPr/>
          </p:nvSpPr>
          <p:spPr>
            <a:xfrm>
              <a:off x="7853439" y="5074434"/>
              <a:ext cx="369332" cy="1169551"/>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smtClean="0">
                  <a:solidFill>
                    <a:schemeClr val="accent2"/>
                  </a:solidFill>
                </a:rPr>
                <a:t>款式设计项目线</a:t>
              </a:r>
              <a:endParaRPr lang="zh-CN" altLang="en-US" dirty="0">
                <a:solidFill>
                  <a:schemeClr val="accent2"/>
                </a:solidFill>
              </a:endParaRPr>
            </a:p>
          </p:txBody>
        </p:sp>
      </p:grpSp>
      <p:sp>
        <p:nvSpPr>
          <p:cNvPr id="157" name="Line 113"/>
          <p:cNvSpPr>
            <a:spLocks noChangeShapeType="1"/>
          </p:cNvSpPr>
          <p:nvPr/>
        </p:nvSpPr>
        <p:spPr bwMode="auto">
          <a:xfrm>
            <a:off x="2380703" y="3746075"/>
            <a:ext cx="0" cy="174625"/>
          </a:xfrm>
          <a:prstGeom prst="line">
            <a:avLst/>
          </a:prstGeom>
          <a:solidFill>
            <a:schemeClr val="tx1"/>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8" name="Line 113"/>
          <p:cNvSpPr>
            <a:spLocks noChangeShapeType="1"/>
          </p:cNvSpPr>
          <p:nvPr/>
        </p:nvSpPr>
        <p:spPr bwMode="auto">
          <a:xfrm>
            <a:off x="2803696" y="3738039"/>
            <a:ext cx="0" cy="174625"/>
          </a:xfrm>
          <a:prstGeom prst="line">
            <a:avLst/>
          </a:prstGeom>
          <a:solidFill>
            <a:schemeClr val="tx1"/>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9" name="Line 113"/>
          <p:cNvSpPr>
            <a:spLocks noChangeShapeType="1"/>
          </p:cNvSpPr>
          <p:nvPr/>
        </p:nvSpPr>
        <p:spPr bwMode="auto">
          <a:xfrm>
            <a:off x="3234396" y="3756287"/>
            <a:ext cx="0" cy="174625"/>
          </a:xfrm>
          <a:prstGeom prst="line">
            <a:avLst/>
          </a:prstGeom>
          <a:solidFill>
            <a:schemeClr val="tx1"/>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cxnSp>
        <p:nvCxnSpPr>
          <p:cNvPr id="3" name="直接连接符 2"/>
          <p:cNvCxnSpPr>
            <a:stCxn id="92" idx="0"/>
            <a:endCxn id="159" idx="0"/>
          </p:cNvCxnSpPr>
          <p:nvPr/>
        </p:nvCxnSpPr>
        <p:spPr bwMode="auto">
          <a:xfrm>
            <a:off x="1884761" y="3738040"/>
            <a:ext cx="1349635" cy="182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Line 113"/>
          <p:cNvSpPr>
            <a:spLocks noChangeShapeType="1"/>
          </p:cNvSpPr>
          <p:nvPr/>
        </p:nvSpPr>
        <p:spPr bwMode="auto">
          <a:xfrm>
            <a:off x="2631596" y="2618514"/>
            <a:ext cx="0" cy="174625"/>
          </a:xfrm>
          <a:prstGeom prst="line">
            <a:avLst/>
          </a:prstGeom>
          <a:solidFill>
            <a:schemeClr val="tx1"/>
          </a:solid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161" name="组合 160"/>
          <p:cNvGrpSpPr/>
          <p:nvPr/>
        </p:nvGrpSpPr>
        <p:grpSpPr>
          <a:xfrm>
            <a:off x="6117238" y="3690938"/>
            <a:ext cx="400110" cy="939800"/>
            <a:chOff x="7191694" y="3689350"/>
            <a:chExt cx="400110" cy="939800"/>
          </a:xfrm>
          <a:solidFill>
            <a:schemeClr val="tx1"/>
          </a:solidFill>
        </p:grpSpPr>
        <p:sp>
          <p:nvSpPr>
            <p:cNvPr id="162" name="Freeform 92"/>
            <p:cNvSpPr>
              <a:spLocks/>
            </p:cNvSpPr>
            <p:nvPr/>
          </p:nvSpPr>
          <p:spPr bwMode="auto">
            <a:xfrm>
              <a:off x="7237762"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63" name="TextBox 162"/>
            <p:cNvSpPr txBox="1"/>
            <p:nvPr/>
          </p:nvSpPr>
          <p:spPr>
            <a:xfrm>
              <a:off x="7191694" y="3744463"/>
              <a:ext cx="400110" cy="630942"/>
            </a:xfrm>
            <a:prstGeom prst="rect">
              <a:avLst/>
            </a:prstGeom>
            <a:noFill/>
          </p:spPr>
          <p:txBody>
            <a:bodyPr vert="eaVert" wrap="none" rtlCol="0">
              <a:spAutoFit/>
            </a:bodyPr>
            <a:lstStyle/>
            <a:p>
              <a:r>
                <a:rPr lang="zh-CN" altLang="en-US" sz="1400" dirty="0" smtClean="0">
                  <a:solidFill>
                    <a:schemeClr val="accent2"/>
                  </a:solidFill>
                  <a:latin typeface="+mn-ea"/>
                  <a:ea typeface="+mn-ea"/>
                </a:rPr>
                <a:t>行政部</a:t>
              </a:r>
              <a:endParaRPr lang="zh-CN" altLang="en-US" sz="1400" dirty="0">
                <a:solidFill>
                  <a:schemeClr val="accent2"/>
                </a:solidFill>
                <a:latin typeface="+mn-ea"/>
                <a:ea typeface="+mn-ea"/>
              </a:endParaRPr>
            </a:p>
          </p:txBody>
        </p:sp>
      </p:grpSp>
      <p:sp>
        <p:nvSpPr>
          <p:cNvPr id="164" name="Line 116"/>
          <p:cNvSpPr>
            <a:spLocks noChangeShapeType="1"/>
          </p:cNvSpPr>
          <p:nvPr/>
        </p:nvSpPr>
        <p:spPr bwMode="auto">
          <a:xfrm>
            <a:off x="6352517" y="3497696"/>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Tree>
    <p:extLst>
      <p:ext uri="{BB962C8B-B14F-4D97-AF65-F5344CB8AC3E}">
        <p14:creationId xmlns:p14="http://schemas.microsoft.com/office/powerpoint/2010/main" val="3703389064"/>
      </p:ext>
    </p:extLst>
  </p:cSld>
  <p:clrMapOvr>
    <a:masterClrMapping/>
  </p:clrMapOvr>
  <mc:AlternateContent xmlns:mc="http://schemas.openxmlformats.org/markup-compatibility/2006" xmlns:p14="http://schemas.microsoft.com/office/powerpoint/2010/main">
    <mc:Choice Requires="p14">
      <p:transition spd="slow" p14:dur="800" advTm="13400">
        <p14:gallery dir="l"/>
      </p:transition>
    </mc:Choice>
    <mc:Fallback xmlns="">
      <p:transition spd="slow" advTm="13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31"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 calcmode="lin" valueType="num">
                                      <p:cBhvr>
                                        <p:cTn id="17" dur="500" fill="hold"/>
                                        <p:tgtEl>
                                          <p:spTgt spid="69"/>
                                        </p:tgtEl>
                                        <p:attrNameLst>
                                          <p:attrName>style.rotation</p:attrName>
                                        </p:attrNameLst>
                                      </p:cBhvr>
                                      <p:tavLst>
                                        <p:tav tm="0">
                                          <p:val>
                                            <p:fltVal val="90"/>
                                          </p:val>
                                        </p:tav>
                                        <p:tav tm="100000">
                                          <p:val>
                                            <p:fltVal val="0"/>
                                          </p:val>
                                        </p:tav>
                                      </p:tavLst>
                                    </p:anim>
                                    <p:animEffect transition="in" filter="fade">
                                      <p:cBhvr>
                                        <p:cTn id="18" dur="500"/>
                                        <p:tgtEl>
                                          <p:spTgt spid="69"/>
                                        </p:tgtEl>
                                      </p:cBhvr>
                                    </p:animEffect>
                                  </p:childTnLst>
                                </p:cTn>
                              </p:par>
                            </p:childTnLst>
                          </p:cTn>
                        </p:par>
                        <p:par>
                          <p:cTn id="19" fill="hold">
                            <p:stCondLst>
                              <p:cond delay="114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1640"/>
                            </p:stCondLst>
                            <p:childTnLst>
                              <p:par>
                                <p:cTn id="24" presetID="16" presetClass="entr" presetSubtype="37"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barn(outVertical)">
                                      <p:cBhvr>
                                        <p:cTn id="26" dur="500"/>
                                        <p:tgtEl>
                                          <p:spTgt spid="58"/>
                                        </p:tgtEl>
                                      </p:cBhvr>
                                    </p:animEffect>
                                  </p:childTnLst>
                                </p:cTn>
                              </p:par>
                              <p:par>
                                <p:cTn id="27" presetID="42"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anim calcmode="lin" valueType="num">
                                      <p:cBhvr>
                                        <p:cTn id="30" dur="500" fill="hold"/>
                                        <p:tgtEl>
                                          <p:spTgt spid="78"/>
                                        </p:tgtEl>
                                        <p:attrNameLst>
                                          <p:attrName>ppt_x</p:attrName>
                                        </p:attrNameLst>
                                      </p:cBhvr>
                                      <p:tavLst>
                                        <p:tav tm="0">
                                          <p:val>
                                            <p:strVal val="#ppt_x"/>
                                          </p:val>
                                        </p:tav>
                                        <p:tav tm="100000">
                                          <p:val>
                                            <p:strVal val="#ppt_x"/>
                                          </p:val>
                                        </p:tav>
                                      </p:tavLst>
                                    </p:anim>
                                    <p:anim calcmode="lin" valueType="num">
                                      <p:cBhvr>
                                        <p:cTn id="31" dur="500" fill="hold"/>
                                        <p:tgtEl>
                                          <p:spTgt spid="78"/>
                                        </p:tgtEl>
                                        <p:attrNameLst>
                                          <p:attrName>ppt_y</p:attrName>
                                        </p:attrNameLst>
                                      </p:cBhvr>
                                      <p:tavLst>
                                        <p:tav tm="0">
                                          <p:val>
                                            <p:strVal val="#ppt_y+.1"/>
                                          </p:val>
                                        </p:tav>
                                        <p:tav tm="100000">
                                          <p:val>
                                            <p:strVal val="#ppt_y"/>
                                          </p:val>
                                        </p:tav>
                                      </p:tavLst>
                                    </p:anim>
                                  </p:childTnLst>
                                </p:cTn>
                              </p:par>
                            </p:childTnLst>
                          </p:cTn>
                        </p:par>
                        <p:par>
                          <p:cTn id="32" fill="hold">
                            <p:stCondLst>
                              <p:cond delay="2140"/>
                            </p:stCondLst>
                            <p:childTnLst>
                              <p:par>
                                <p:cTn id="33" presetID="2" presetClass="entr" presetSubtype="8"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0-#ppt_w/2"/>
                                          </p:val>
                                        </p:tav>
                                        <p:tav tm="100000">
                                          <p:val>
                                            <p:strVal val="#ppt_x"/>
                                          </p:val>
                                        </p:tav>
                                      </p:tavLst>
                                    </p:anim>
                                    <p:anim calcmode="lin" valueType="num">
                                      <p:cBhvr additive="base">
                                        <p:cTn id="36" dur="5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1+#ppt_w/2"/>
                                          </p:val>
                                        </p:tav>
                                        <p:tav tm="100000">
                                          <p:val>
                                            <p:strVal val="#ppt_x"/>
                                          </p:val>
                                        </p:tav>
                                      </p:tavLst>
                                    </p:anim>
                                    <p:anim calcmode="lin" valueType="num">
                                      <p:cBhvr additive="base">
                                        <p:cTn id="40" dur="500" fill="hold"/>
                                        <p:tgtEl>
                                          <p:spTgt spid="75"/>
                                        </p:tgtEl>
                                        <p:attrNameLst>
                                          <p:attrName>ppt_y</p:attrName>
                                        </p:attrNameLst>
                                      </p:cBhvr>
                                      <p:tavLst>
                                        <p:tav tm="0">
                                          <p:val>
                                            <p:strVal val="#ppt_y"/>
                                          </p:val>
                                        </p:tav>
                                        <p:tav tm="100000">
                                          <p:val>
                                            <p:strVal val="#ppt_y"/>
                                          </p:val>
                                        </p:tav>
                                      </p:tavLst>
                                    </p:anim>
                                  </p:childTnLst>
                                </p:cTn>
                              </p:par>
                            </p:childTnLst>
                          </p:cTn>
                        </p:par>
                        <p:par>
                          <p:cTn id="41" fill="hold">
                            <p:stCondLst>
                              <p:cond delay="264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140"/>
                            </p:stCondLst>
                            <p:childTnLst>
                              <p:par>
                                <p:cTn id="46" presetID="2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up)">
                                      <p:cBhvr>
                                        <p:cTn id="48" dur="500"/>
                                        <p:tgtEl>
                                          <p:spTgt spid="26"/>
                                        </p:tgtEl>
                                      </p:cBhvr>
                                    </p:animEffect>
                                  </p:childTnLst>
                                </p:cTn>
                              </p:par>
                            </p:childTnLst>
                          </p:cTn>
                        </p:par>
                        <p:par>
                          <p:cTn id="49" fill="hold">
                            <p:stCondLst>
                              <p:cond delay="3640"/>
                            </p:stCondLst>
                            <p:childTnLst>
                              <p:par>
                                <p:cTn id="50" presetID="42"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anim calcmode="lin" valueType="num">
                                      <p:cBhvr>
                                        <p:cTn id="53" dur="500" fill="hold"/>
                                        <p:tgtEl>
                                          <p:spTgt spid="81"/>
                                        </p:tgtEl>
                                        <p:attrNameLst>
                                          <p:attrName>ppt_x</p:attrName>
                                        </p:attrNameLst>
                                      </p:cBhvr>
                                      <p:tavLst>
                                        <p:tav tm="0">
                                          <p:val>
                                            <p:strVal val="#ppt_x"/>
                                          </p:val>
                                        </p:tav>
                                        <p:tav tm="100000">
                                          <p:val>
                                            <p:strVal val="#ppt_x"/>
                                          </p:val>
                                        </p:tav>
                                      </p:tavLst>
                                    </p:anim>
                                    <p:anim calcmode="lin" valueType="num">
                                      <p:cBhvr>
                                        <p:cTn id="54" dur="500" fill="hold"/>
                                        <p:tgtEl>
                                          <p:spTgt spid="8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anim calcmode="lin" valueType="num">
                                      <p:cBhvr>
                                        <p:cTn id="58" dur="500" fill="hold"/>
                                        <p:tgtEl>
                                          <p:spTgt spid="84"/>
                                        </p:tgtEl>
                                        <p:attrNameLst>
                                          <p:attrName>ppt_x</p:attrName>
                                        </p:attrNameLst>
                                      </p:cBhvr>
                                      <p:tavLst>
                                        <p:tav tm="0">
                                          <p:val>
                                            <p:strVal val="#ppt_x"/>
                                          </p:val>
                                        </p:tav>
                                        <p:tav tm="100000">
                                          <p:val>
                                            <p:strVal val="#ppt_x"/>
                                          </p:val>
                                        </p:tav>
                                      </p:tavLst>
                                    </p:anim>
                                    <p:anim calcmode="lin" valueType="num">
                                      <p:cBhvr>
                                        <p:cTn id="59" dur="5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anim calcmode="lin" valueType="num">
                                      <p:cBhvr>
                                        <p:cTn id="63" dur="500" fill="hold"/>
                                        <p:tgtEl>
                                          <p:spTgt spid="87"/>
                                        </p:tgtEl>
                                        <p:attrNameLst>
                                          <p:attrName>ppt_x</p:attrName>
                                        </p:attrNameLst>
                                      </p:cBhvr>
                                      <p:tavLst>
                                        <p:tav tm="0">
                                          <p:val>
                                            <p:strVal val="#ppt_x"/>
                                          </p:val>
                                        </p:tav>
                                        <p:tav tm="100000">
                                          <p:val>
                                            <p:strVal val="#ppt_x"/>
                                          </p:val>
                                        </p:tav>
                                      </p:tavLst>
                                    </p:anim>
                                    <p:anim calcmode="lin" valueType="num">
                                      <p:cBhvr>
                                        <p:cTn id="64" dur="500" fill="hold"/>
                                        <p:tgtEl>
                                          <p:spTgt spid="87"/>
                                        </p:tgtEl>
                                        <p:attrNameLst>
                                          <p:attrName>ppt_y</p:attrName>
                                        </p:attrNameLst>
                                      </p:cBhvr>
                                      <p:tavLst>
                                        <p:tav tm="0">
                                          <p:val>
                                            <p:strVal val="#ppt_y+.1"/>
                                          </p:val>
                                        </p:tav>
                                        <p:tav tm="100000">
                                          <p:val>
                                            <p:strVal val="#ppt_y"/>
                                          </p:val>
                                        </p:tav>
                                      </p:tavLst>
                                    </p:anim>
                                  </p:childTnLst>
                                </p:cTn>
                              </p:par>
                            </p:childTnLst>
                          </p:cTn>
                        </p:par>
                        <p:par>
                          <p:cTn id="65" fill="hold">
                            <p:stCondLst>
                              <p:cond delay="4340"/>
                            </p:stCondLst>
                            <p:childTnLst>
                              <p:par>
                                <p:cTn id="66" presetID="42" presetClass="entr" presetSubtype="0"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400"/>
                                        <p:tgtEl>
                                          <p:spTgt spid="90"/>
                                        </p:tgtEl>
                                      </p:cBhvr>
                                    </p:animEffect>
                                    <p:anim calcmode="lin" valueType="num">
                                      <p:cBhvr>
                                        <p:cTn id="69" dur="400" fill="hold"/>
                                        <p:tgtEl>
                                          <p:spTgt spid="90"/>
                                        </p:tgtEl>
                                        <p:attrNameLst>
                                          <p:attrName>ppt_x</p:attrName>
                                        </p:attrNameLst>
                                      </p:cBhvr>
                                      <p:tavLst>
                                        <p:tav tm="0">
                                          <p:val>
                                            <p:strVal val="#ppt_x"/>
                                          </p:val>
                                        </p:tav>
                                        <p:tav tm="100000">
                                          <p:val>
                                            <p:strVal val="#ppt_x"/>
                                          </p:val>
                                        </p:tav>
                                      </p:tavLst>
                                    </p:anim>
                                    <p:anim calcmode="lin" valueType="num">
                                      <p:cBhvr>
                                        <p:cTn id="70" dur="400" fill="hold"/>
                                        <p:tgtEl>
                                          <p:spTgt spid="9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1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400"/>
                                        <p:tgtEl>
                                          <p:spTgt spid="94"/>
                                        </p:tgtEl>
                                      </p:cBhvr>
                                    </p:animEffect>
                                    <p:anim calcmode="lin" valueType="num">
                                      <p:cBhvr>
                                        <p:cTn id="74" dur="400" fill="hold"/>
                                        <p:tgtEl>
                                          <p:spTgt spid="94"/>
                                        </p:tgtEl>
                                        <p:attrNameLst>
                                          <p:attrName>ppt_x</p:attrName>
                                        </p:attrNameLst>
                                      </p:cBhvr>
                                      <p:tavLst>
                                        <p:tav tm="0">
                                          <p:val>
                                            <p:strVal val="#ppt_x"/>
                                          </p:val>
                                        </p:tav>
                                        <p:tav tm="100000">
                                          <p:val>
                                            <p:strVal val="#ppt_x"/>
                                          </p:val>
                                        </p:tav>
                                      </p:tavLst>
                                    </p:anim>
                                    <p:anim calcmode="lin" valueType="num">
                                      <p:cBhvr>
                                        <p:cTn id="75" dur="400" fill="hold"/>
                                        <p:tgtEl>
                                          <p:spTgt spid="9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20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400"/>
                                        <p:tgtEl>
                                          <p:spTgt spid="97"/>
                                        </p:tgtEl>
                                      </p:cBhvr>
                                    </p:animEffect>
                                    <p:anim calcmode="lin" valueType="num">
                                      <p:cBhvr>
                                        <p:cTn id="79" dur="400" fill="hold"/>
                                        <p:tgtEl>
                                          <p:spTgt spid="97"/>
                                        </p:tgtEl>
                                        <p:attrNameLst>
                                          <p:attrName>ppt_x</p:attrName>
                                        </p:attrNameLst>
                                      </p:cBhvr>
                                      <p:tavLst>
                                        <p:tav tm="0">
                                          <p:val>
                                            <p:strVal val="#ppt_x"/>
                                          </p:val>
                                        </p:tav>
                                        <p:tav tm="100000">
                                          <p:val>
                                            <p:strVal val="#ppt_x"/>
                                          </p:val>
                                        </p:tav>
                                      </p:tavLst>
                                    </p:anim>
                                    <p:anim calcmode="lin" valueType="num">
                                      <p:cBhvr>
                                        <p:cTn id="80" dur="400" fill="hold"/>
                                        <p:tgtEl>
                                          <p:spTgt spid="9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30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400"/>
                                        <p:tgtEl>
                                          <p:spTgt spid="100"/>
                                        </p:tgtEl>
                                      </p:cBhvr>
                                    </p:animEffect>
                                    <p:anim calcmode="lin" valueType="num">
                                      <p:cBhvr>
                                        <p:cTn id="84" dur="400" fill="hold"/>
                                        <p:tgtEl>
                                          <p:spTgt spid="100"/>
                                        </p:tgtEl>
                                        <p:attrNameLst>
                                          <p:attrName>ppt_x</p:attrName>
                                        </p:attrNameLst>
                                      </p:cBhvr>
                                      <p:tavLst>
                                        <p:tav tm="0">
                                          <p:val>
                                            <p:strVal val="#ppt_x"/>
                                          </p:val>
                                        </p:tav>
                                        <p:tav tm="100000">
                                          <p:val>
                                            <p:strVal val="#ppt_x"/>
                                          </p:val>
                                        </p:tav>
                                      </p:tavLst>
                                    </p:anim>
                                    <p:anim calcmode="lin" valueType="num">
                                      <p:cBhvr>
                                        <p:cTn id="85" dur="400" fill="hold"/>
                                        <p:tgtEl>
                                          <p:spTgt spid="10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40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400"/>
                                        <p:tgtEl>
                                          <p:spTgt spid="103"/>
                                        </p:tgtEl>
                                      </p:cBhvr>
                                    </p:animEffect>
                                    <p:anim calcmode="lin" valueType="num">
                                      <p:cBhvr>
                                        <p:cTn id="89" dur="400" fill="hold"/>
                                        <p:tgtEl>
                                          <p:spTgt spid="103"/>
                                        </p:tgtEl>
                                        <p:attrNameLst>
                                          <p:attrName>ppt_x</p:attrName>
                                        </p:attrNameLst>
                                      </p:cBhvr>
                                      <p:tavLst>
                                        <p:tav tm="0">
                                          <p:val>
                                            <p:strVal val="#ppt_x"/>
                                          </p:val>
                                        </p:tav>
                                        <p:tav tm="100000">
                                          <p:val>
                                            <p:strVal val="#ppt_x"/>
                                          </p:val>
                                        </p:tav>
                                      </p:tavLst>
                                    </p:anim>
                                    <p:anim calcmode="lin" valueType="num">
                                      <p:cBhvr>
                                        <p:cTn id="90" dur="400" fill="hold"/>
                                        <p:tgtEl>
                                          <p:spTgt spid="103"/>
                                        </p:tgtEl>
                                        <p:attrNameLst>
                                          <p:attrName>ppt_y</p:attrName>
                                        </p:attrNameLst>
                                      </p:cBhvr>
                                      <p:tavLst>
                                        <p:tav tm="0">
                                          <p:val>
                                            <p:strVal val="#ppt_y+.1"/>
                                          </p:val>
                                        </p:tav>
                                        <p:tav tm="100000">
                                          <p:val>
                                            <p:strVal val="#ppt_y"/>
                                          </p:val>
                                        </p:tav>
                                      </p:tavLst>
                                    </p:anim>
                                  </p:childTnLst>
                                </p:cTn>
                              </p:par>
                            </p:childTnLst>
                          </p:cTn>
                        </p:par>
                        <p:par>
                          <p:cTn id="91" fill="hold">
                            <p:stCondLst>
                              <p:cond delay="5140"/>
                            </p:stCondLst>
                            <p:childTnLst>
                              <p:par>
                                <p:cTn id="92" presetID="22" presetClass="entr" presetSubtype="1"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up)">
                                      <p:cBhvr>
                                        <p:cTn id="94" dur="500"/>
                                        <p:tgtEl>
                                          <p:spTgt spid="34"/>
                                        </p:tgtEl>
                                      </p:cBhvr>
                                    </p:animEffect>
                                  </p:childTnLst>
                                </p:cTn>
                              </p:par>
                            </p:childTnLst>
                          </p:cTn>
                        </p:par>
                        <p:par>
                          <p:cTn id="95" fill="hold">
                            <p:stCondLst>
                              <p:cond delay="5640"/>
                            </p:stCondLst>
                            <p:childTnLst>
                              <p:par>
                                <p:cTn id="96" presetID="42" presetClass="entr" presetSubtype="0" fill="hold" nodeType="after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400"/>
                                        <p:tgtEl>
                                          <p:spTgt spid="106"/>
                                        </p:tgtEl>
                                      </p:cBhvr>
                                    </p:animEffect>
                                    <p:anim calcmode="lin" valueType="num">
                                      <p:cBhvr>
                                        <p:cTn id="99" dur="400" fill="hold"/>
                                        <p:tgtEl>
                                          <p:spTgt spid="106"/>
                                        </p:tgtEl>
                                        <p:attrNameLst>
                                          <p:attrName>ppt_x</p:attrName>
                                        </p:attrNameLst>
                                      </p:cBhvr>
                                      <p:tavLst>
                                        <p:tav tm="0">
                                          <p:val>
                                            <p:strVal val="#ppt_x"/>
                                          </p:val>
                                        </p:tav>
                                        <p:tav tm="100000">
                                          <p:val>
                                            <p:strVal val="#ppt_x"/>
                                          </p:val>
                                        </p:tav>
                                      </p:tavLst>
                                    </p:anim>
                                    <p:anim calcmode="lin" valueType="num">
                                      <p:cBhvr>
                                        <p:cTn id="100" dur="4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400"/>
                                        <p:tgtEl>
                                          <p:spTgt spid="109"/>
                                        </p:tgtEl>
                                      </p:cBhvr>
                                    </p:animEffect>
                                    <p:anim calcmode="lin" valueType="num">
                                      <p:cBhvr>
                                        <p:cTn id="104" dur="400" fill="hold"/>
                                        <p:tgtEl>
                                          <p:spTgt spid="109"/>
                                        </p:tgtEl>
                                        <p:attrNameLst>
                                          <p:attrName>ppt_x</p:attrName>
                                        </p:attrNameLst>
                                      </p:cBhvr>
                                      <p:tavLst>
                                        <p:tav tm="0">
                                          <p:val>
                                            <p:strVal val="#ppt_x"/>
                                          </p:val>
                                        </p:tav>
                                        <p:tav tm="100000">
                                          <p:val>
                                            <p:strVal val="#ppt_x"/>
                                          </p:val>
                                        </p:tav>
                                      </p:tavLst>
                                    </p:anim>
                                    <p:anim calcmode="lin" valueType="num">
                                      <p:cBhvr>
                                        <p:cTn id="105" dur="400" fill="hold"/>
                                        <p:tgtEl>
                                          <p:spTgt spid="109"/>
                                        </p:tgtEl>
                                        <p:attrNameLst>
                                          <p:attrName>ppt_y</p:attrName>
                                        </p:attrNameLst>
                                      </p:cBhvr>
                                      <p:tavLst>
                                        <p:tav tm="0">
                                          <p:val>
                                            <p:strVal val="#ppt_y+.1"/>
                                          </p:val>
                                        </p:tav>
                                        <p:tav tm="100000">
                                          <p:val>
                                            <p:strVal val="#ppt_y"/>
                                          </p:val>
                                        </p:tav>
                                      </p:tavLst>
                                    </p:anim>
                                  </p:childTnLst>
                                </p:cTn>
                              </p:par>
                            </p:childTnLst>
                          </p:cTn>
                        </p:par>
                        <p:par>
                          <p:cTn id="106" fill="hold">
                            <p:stCondLst>
                              <p:cond delay="6040"/>
                            </p:stCondLst>
                            <p:childTnLst>
                              <p:par>
                                <p:cTn id="107" presetID="22" presetClass="entr" presetSubtype="1" fill="hold"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up)">
                                      <p:cBhvr>
                                        <p:cTn id="109" dur="500"/>
                                        <p:tgtEl>
                                          <p:spTgt spid="51"/>
                                        </p:tgtEl>
                                      </p:cBhvr>
                                    </p:animEffect>
                                  </p:childTnLst>
                                </p:cTn>
                              </p:par>
                            </p:childTnLst>
                          </p:cTn>
                        </p:par>
                        <p:par>
                          <p:cTn id="110" fill="hold">
                            <p:stCondLst>
                              <p:cond delay="6540"/>
                            </p:stCondLst>
                            <p:childTnLst>
                              <p:par>
                                <p:cTn id="111" presetID="42" presetClass="entr" presetSubtype="0" fill="hold" nodeType="after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400"/>
                                        <p:tgtEl>
                                          <p:spTgt spid="112"/>
                                        </p:tgtEl>
                                      </p:cBhvr>
                                    </p:animEffect>
                                    <p:anim calcmode="lin" valueType="num">
                                      <p:cBhvr>
                                        <p:cTn id="114" dur="400" fill="hold"/>
                                        <p:tgtEl>
                                          <p:spTgt spid="112"/>
                                        </p:tgtEl>
                                        <p:attrNameLst>
                                          <p:attrName>ppt_x</p:attrName>
                                        </p:attrNameLst>
                                      </p:cBhvr>
                                      <p:tavLst>
                                        <p:tav tm="0">
                                          <p:val>
                                            <p:strVal val="#ppt_x"/>
                                          </p:val>
                                        </p:tav>
                                        <p:tav tm="100000">
                                          <p:val>
                                            <p:strVal val="#ppt_x"/>
                                          </p:val>
                                        </p:tav>
                                      </p:tavLst>
                                    </p:anim>
                                    <p:anim calcmode="lin" valueType="num">
                                      <p:cBhvr>
                                        <p:cTn id="115" dur="4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100"/>
                                  </p:stCondLst>
                                  <p:childTnLst>
                                    <p:set>
                                      <p:cBhvr>
                                        <p:cTn id="117" dur="1" fill="hold">
                                          <p:stCondLst>
                                            <p:cond delay="0"/>
                                          </p:stCondLst>
                                        </p:cTn>
                                        <p:tgtEl>
                                          <p:spTgt spid="115"/>
                                        </p:tgtEl>
                                        <p:attrNameLst>
                                          <p:attrName>style.visibility</p:attrName>
                                        </p:attrNameLst>
                                      </p:cBhvr>
                                      <p:to>
                                        <p:strVal val="visible"/>
                                      </p:to>
                                    </p:set>
                                    <p:animEffect transition="in" filter="fade">
                                      <p:cBhvr>
                                        <p:cTn id="118" dur="400"/>
                                        <p:tgtEl>
                                          <p:spTgt spid="115"/>
                                        </p:tgtEl>
                                      </p:cBhvr>
                                    </p:animEffect>
                                    <p:anim calcmode="lin" valueType="num">
                                      <p:cBhvr>
                                        <p:cTn id="119" dur="400" fill="hold"/>
                                        <p:tgtEl>
                                          <p:spTgt spid="115"/>
                                        </p:tgtEl>
                                        <p:attrNameLst>
                                          <p:attrName>ppt_x</p:attrName>
                                        </p:attrNameLst>
                                      </p:cBhvr>
                                      <p:tavLst>
                                        <p:tav tm="0">
                                          <p:val>
                                            <p:strVal val="#ppt_x"/>
                                          </p:val>
                                        </p:tav>
                                        <p:tav tm="100000">
                                          <p:val>
                                            <p:strVal val="#ppt_x"/>
                                          </p:val>
                                        </p:tav>
                                      </p:tavLst>
                                    </p:anim>
                                    <p:anim calcmode="lin" valueType="num">
                                      <p:cBhvr>
                                        <p:cTn id="120" dur="400" fill="hold"/>
                                        <p:tgtEl>
                                          <p:spTgt spid="115"/>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20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400"/>
                                        <p:tgtEl>
                                          <p:spTgt spid="118"/>
                                        </p:tgtEl>
                                      </p:cBhvr>
                                    </p:animEffect>
                                    <p:anim calcmode="lin" valueType="num">
                                      <p:cBhvr>
                                        <p:cTn id="124" dur="400" fill="hold"/>
                                        <p:tgtEl>
                                          <p:spTgt spid="118"/>
                                        </p:tgtEl>
                                        <p:attrNameLst>
                                          <p:attrName>ppt_x</p:attrName>
                                        </p:attrNameLst>
                                      </p:cBhvr>
                                      <p:tavLst>
                                        <p:tav tm="0">
                                          <p:val>
                                            <p:strVal val="#ppt_x"/>
                                          </p:val>
                                        </p:tav>
                                        <p:tav tm="100000">
                                          <p:val>
                                            <p:strVal val="#ppt_x"/>
                                          </p:val>
                                        </p:tav>
                                      </p:tavLst>
                                    </p:anim>
                                    <p:anim calcmode="lin" valueType="num">
                                      <p:cBhvr>
                                        <p:cTn id="125" dur="400" fill="hold"/>
                                        <p:tgtEl>
                                          <p:spTgt spid="118"/>
                                        </p:tgtEl>
                                        <p:attrNameLst>
                                          <p:attrName>ppt_y</p:attrName>
                                        </p:attrNameLst>
                                      </p:cBhvr>
                                      <p:tavLst>
                                        <p:tav tm="0">
                                          <p:val>
                                            <p:strVal val="#ppt_y+.1"/>
                                          </p:val>
                                        </p:tav>
                                        <p:tav tm="100000">
                                          <p:val>
                                            <p:strVal val="#ppt_y"/>
                                          </p:val>
                                        </p:tav>
                                      </p:tavLst>
                                    </p:anim>
                                  </p:childTnLst>
                                </p:cTn>
                              </p:par>
                            </p:childTnLst>
                          </p:cTn>
                        </p:par>
                        <p:par>
                          <p:cTn id="126" fill="hold">
                            <p:stCondLst>
                              <p:cond delay="7140"/>
                            </p:stCondLst>
                            <p:childTnLst>
                              <p:par>
                                <p:cTn id="127" presetID="22" presetClass="entr" presetSubtype="1" fill="hold" nodeType="after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up)">
                                      <p:cBhvr>
                                        <p:cTn id="129" dur="500"/>
                                        <p:tgtEl>
                                          <p:spTgt spid="39"/>
                                        </p:tgtEl>
                                      </p:cBhvr>
                                    </p:animEffect>
                                  </p:childTnLst>
                                </p:cTn>
                              </p:par>
                            </p:childTnLst>
                          </p:cTn>
                        </p:par>
                        <p:par>
                          <p:cTn id="130" fill="hold">
                            <p:stCondLst>
                              <p:cond delay="7640"/>
                            </p:stCondLst>
                            <p:childTnLst>
                              <p:par>
                                <p:cTn id="131" presetID="42" presetClass="entr" presetSubtype="0" fill="hold" nodeType="afterEffect">
                                  <p:stCondLst>
                                    <p:cond delay="0"/>
                                  </p:stCondLst>
                                  <p:childTnLst>
                                    <p:set>
                                      <p:cBhvr>
                                        <p:cTn id="132" dur="1" fill="hold">
                                          <p:stCondLst>
                                            <p:cond delay="0"/>
                                          </p:stCondLst>
                                        </p:cTn>
                                        <p:tgtEl>
                                          <p:spTgt spid="133"/>
                                        </p:tgtEl>
                                        <p:attrNameLst>
                                          <p:attrName>style.visibility</p:attrName>
                                        </p:attrNameLst>
                                      </p:cBhvr>
                                      <p:to>
                                        <p:strVal val="visible"/>
                                      </p:to>
                                    </p:set>
                                    <p:animEffect transition="in" filter="fade">
                                      <p:cBhvr>
                                        <p:cTn id="133" dur="400"/>
                                        <p:tgtEl>
                                          <p:spTgt spid="133"/>
                                        </p:tgtEl>
                                      </p:cBhvr>
                                    </p:animEffect>
                                    <p:anim calcmode="lin" valueType="num">
                                      <p:cBhvr>
                                        <p:cTn id="134" dur="400" fill="hold"/>
                                        <p:tgtEl>
                                          <p:spTgt spid="133"/>
                                        </p:tgtEl>
                                        <p:attrNameLst>
                                          <p:attrName>ppt_x</p:attrName>
                                        </p:attrNameLst>
                                      </p:cBhvr>
                                      <p:tavLst>
                                        <p:tav tm="0">
                                          <p:val>
                                            <p:strVal val="#ppt_x"/>
                                          </p:val>
                                        </p:tav>
                                        <p:tav tm="100000">
                                          <p:val>
                                            <p:strVal val="#ppt_x"/>
                                          </p:val>
                                        </p:tav>
                                      </p:tavLst>
                                    </p:anim>
                                    <p:anim calcmode="lin" valueType="num">
                                      <p:cBhvr>
                                        <p:cTn id="135" dur="400" fill="hold"/>
                                        <p:tgtEl>
                                          <p:spTgt spid="133"/>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100"/>
                                  </p:stCondLst>
                                  <p:childTnLst>
                                    <p:set>
                                      <p:cBhvr>
                                        <p:cTn id="137" dur="1" fill="hold">
                                          <p:stCondLst>
                                            <p:cond delay="0"/>
                                          </p:stCondLst>
                                        </p:cTn>
                                        <p:tgtEl>
                                          <p:spTgt spid="136"/>
                                        </p:tgtEl>
                                        <p:attrNameLst>
                                          <p:attrName>style.visibility</p:attrName>
                                        </p:attrNameLst>
                                      </p:cBhvr>
                                      <p:to>
                                        <p:strVal val="visible"/>
                                      </p:to>
                                    </p:set>
                                    <p:animEffect transition="in" filter="fade">
                                      <p:cBhvr>
                                        <p:cTn id="138" dur="400"/>
                                        <p:tgtEl>
                                          <p:spTgt spid="136"/>
                                        </p:tgtEl>
                                      </p:cBhvr>
                                    </p:animEffect>
                                    <p:anim calcmode="lin" valueType="num">
                                      <p:cBhvr>
                                        <p:cTn id="139" dur="400" fill="hold"/>
                                        <p:tgtEl>
                                          <p:spTgt spid="136"/>
                                        </p:tgtEl>
                                        <p:attrNameLst>
                                          <p:attrName>ppt_x</p:attrName>
                                        </p:attrNameLst>
                                      </p:cBhvr>
                                      <p:tavLst>
                                        <p:tav tm="0">
                                          <p:val>
                                            <p:strVal val="#ppt_x"/>
                                          </p:val>
                                        </p:tav>
                                        <p:tav tm="100000">
                                          <p:val>
                                            <p:strVal val="#ppt_x"/>
                                          </p:val>
                                        </p:tav>
                                      </p:tavLst>
                                    </p:anim>
                                    <p:anim calcmode="lin" valueType="num">
                                      <p:cBhvr>
                                        <p:cTn id="140" dur="400" fill="hold"/>
                                        <p:tgtEl>
                                          <p:spTgt spid="136"/>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200"/>
                                  </p:stCondLst>
                                  <p:childTnLst>
                                    <p:set>
                                      <p:cBhvr>
                                        <p:cTn id="142" dur="1" fill="hold">
                                          <p:stCondLst>
                                            <p:cond delay="0"/>
                                          </p:stCondLst>
                                        </p:cTn>
                                        <p:tgtEl>
                                          <p:spTgt spid="139"/>
                                        </p:tgtEl>
                                        <p:attrNameLst>
                                          <p:attrName>style.visibility</p:attrName>
                                        </p:attrNameLst>
                                      </p:cBhvr>
                                      <p:to>
                                        <p:strVal val="visible"/>
                                      </p:to>
                                    </p:set>
                                    <p:animEffect transition="in" filter="fade">
                                      <p:cBhvr>
                                        <p:cTn id="143" dur="400"/>
                                        <p:tgtEl>
                                          <p:spTgt spid="139"/>
                                        </p:tgtEl>
                                      </p:cBhvr>
                                    </p:animEffect>
                                    <p:anim calcmode="lin" valueType="num">
                                      <p:cBhvr>
                                        <p:cTn id="144" dur="400" fill="hold"/>
                                        <p:tgtEl>
                                          <p:spTgt spid="139"/>
                                        </p:tgtEl>
                                        <p:attrNameLst>
                                          <p:attrName>ppt_x</p:attrName>
                                        </p:attrNameLst>
                                      </p:cBhvr>
                                      <p:tavLst>
                                        <p:tav tm="0">
                                          <p:val>
                                            <p:strVal val="#ppt_x"/>
                                          </p:val>
                                        </p:tav>
                                        <p:tav tm="100000">
                                          <p:val>
                                            <p:strVal val="#ppt_x"/>
                                          </p:val>
                                        </p:tav>
                                      </p:tavLst>
                                    </p:anim>
                                    <p:anim calcmode="lin" valueType="num">
                                      <p:cBhvr>
                                        <p:cTn id="145" dur="400" fill="hold"/>
                                        <p:tgtEl>
                                          <p:spTgt spid="139"/>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300"/>
                                  </p:stCondLst>
                                  <p:childTnLst>
                                    <p:set>
                                      <p:cBhvr>
                                        <p:cTn id="147" dur="1" fill="hold">
                                          <p:stCondLst>
                                            <p:cond delay="0"/>
                                          </p:stCondLst>
                                        </p:cTn>
                                        <p:tgtEl>
                                          <p:spTgt spid="142"/>
                                        </p:tgtEl>
                                        <p:attrNameLst>
                                          <p:attrName>style.visibility</p:attrName>
                                        </p:attrNameLst>
                                      </p:cBhvr>
                                      <p:to>
                                        <p:strVal val="visible"/>
                                      </p:to>
                                    </p:set>
                                    <p:animEffect transition="in" filter="fade">
                                      <p:cBhvr>
                                        <p:cTn id="148" dur="400"/>
                                        <p:tgtEl>
                                          <p:spTgt spid="142"/>
                                        </p:tgtEl>
                                      </p:cBhvr>
                                    </p:animEffect>
                                    <p:anim calcmode="lin" valueType="num">
                                      <p:cBhvr>
                                        <p:cTn id="149" dur="400" fill="hold"/>
                                        <p:tgtEl>
                                          <p:spTgt spid="142"/>
                                        </p:tgtEl>
                                        <p:attrNameLst>
                                          <p:attrName>ppt_x</p:attrName>
                                        </p:attrNameLst>
                                      </p:cBhvr>
                                      <p:tavLst>
                                        <p:tav tm="0">
                                          <p:val>
                                            <p:strVal val="#ppt_x"/>
                                          </p:val>
                                        </p:tav>
                                        <p:tav tm="100000">
                                          <p:val>
                                            <p:strVal val="#ppt_x"/>
                                          </p:val>
                                        </p:tav>
                                      </p:tavLst>
                                    </p:anim>
                                    <p:anim calcmode="lin" valueType="num">
                                      <p:cBhvr>
                                        <p:cTn id="150" dur="400" fill="hold"/>
                                        <p:tgtEl>
                                          <p:spTgt spid="142"/>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400"/>
                                  </p:stCondLst>
                                  <p:childTnLst>
                                    <p:set>
                                      <p:cBhvr>
                                        <p:cTn id="152" dur="1" fill="hold">
                                          <p:stCondLst>
                                            <p:cond delay="0"/>
                                          </p:stCondLst>
                                        </p:cTn>
                                        <p:tgtEl>
                                          <p:spTgt spid="145"/>
                                        </p:tgtEl>
                                        <p:attrNameLst>
                                          <p:attrName>style.visibility</p:attrName>
                                        </p:attrNameLst>
                                      </p:cBhvr>
                                      <p:to>
                                        <p:strVal val="visible"/>
                                      </p:to>
                                    </p:set>
                                    <p:animEffect transition="in" filter="fade">
                                      <p:cBhvr>
                                        <p:cTn id="153" dur="400"/>
                                        <p:tgtEl>
                                          <p:spTgt spid="145"/>
                                        </p:tgtEl>
                                      </p:cBhvr>
                                    </p:animEffect>
                                    <p:anim calcmode="lin" valueType="num">
                                      <p:cBhvr>
                                        <p:cTn id="154" dur="400" fill="hold"/>
                                        <p:tgtEl>
                                          <p:spTgt spid="145"/>
                                        </p:tgtEl>
                                        <p:attrNameLst>
                                          <p:attrName>ppt_x</p:attrName>
                                        </p:attrNameLst>
                                      </p:cBhvr>
                                      <p:tavLst>
                                        <p:tav tm="0">
                                          <p:val>
                                            <p:strVal val="#ppt_x"/>
                                          </p:val>
                                        </p:tav>
                                        <p:tav tm="100000">
                                          <p:val>
                                            <p:strVal val="#ppt_x"/>
                                          </p:val>
                                        </p:tav>
                                      </p:tavLst>
                                    </p:anim>
                                    <p:anim calcmode="lin" valueType="num">
                                      <p:cBhvr>
                                        <p:cTn id="155" dur="400" fill="hold"/>
                                        <p:tgtEl>
                                          <p:spTgt spid="145"/>
                                        </p:tgtEl>
                                        <p:attrNameLst>
                                          <p:attrName>ppt_y</p:attrName>
                                        </p:attrNameLst>
                                      </p:cBhvr>
                                      <p:tavLst>
                                        <p:tav tm="0">
                                          <p:val>
                                            <p:strVal val="#ppt_y+.1"/>
                                          </p:val>
                                        </p:tav>
                                        <p:tav tm="100000">
                                          <p:val>
                                            <p:strVal val="#ppt_y"/>
                                          </p:val>
                                        </p:tav>
                                      </p:tavLst>
                                    </p:anim>
                                  </p:childTnLst>
                                </p:cTn>
                              </p:par>
                            </p:childTnLst>
                          </p:cTn>
                        </p:par>
                        <p:par>
                          <p:cTn id="156" fill="hold">
                            <p:stCondLst>
                              <p:cond delay="8440"/>
                            </p:stCondLst>
                            <p:childTnLst>
                              <p:par>
                                <p:cTn id="157" presetID="22" presetClass="entr" presetSubtype="1" fill="hold" nodeType="after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wipe(up)">
                                      <p:cBhvr>
                                        <p:cTn id="159" dur="500"/>
                                        <p:tgtEl>
                                          <p:spTgt spid="46"/>
                                        </p:tgtEl>
                                      </p:cBhvr>
                                    </p:animEffect>
                                  </p:childTnLst>
                                </p:cTn>
                              </p:par>
                            </p:childTnLst>
                          </p:cTn>
                        </p:par>
                        <p:par>
                          <p:cTn id="160" fill="hold">
                            <p:stCondLst>
                              <p:cond delay="8940"/>
                            </p:stCondLst>
                            <p:childTnLst>
                              <p:par>
                                <p:cTn id="161" presetID="42" presetClass="entr" presetSubtype="0" fill="hold" nodeType="afterEffect">
                                  <p:stCondLst>
                                    <p:cond delay="0"/>
                                  </p:stCondLst>
                                  <p:childTnLst>
                                    <p:set>
                                      <p:cBhvr>
                                        <p:cTn id="162" dur="1" fill="hold">
                                          <p:stCondLst>
                                            <p:cond delay="0"/>
                                          </p:stCondLst>
                                        </p:cTn>
                                        <p:tgtEl>
                                          <p:spTgt spid="148"/>
                                        </p:tgtEl>
                                        <p:attrNameLst>
                                          <p:attrName>style.visibility</p:attrName>
                                        </p:attrNameLst>
                                      </p:cBhvr>
                                      <p:to>
                                        <p:strVal val="visible"/>
                                      </p:to>
                                    </p:set>
                                    <p:animEffect transition="in" filter="fade">
                                      <p:cBhvr>
                                        <p:cTn id="163" dur="400"/>
                                        <p:tgtEl>
                                          <p:spTgt spid="148"/>
                                        </p:tgtEl>
                                      </p:cBhvr>
                                    </p:animEffect>
                                    <p:anim calcmode="lin" valueType="num">
                                      <p:cBhvr>
                                        <p:cTn id="164" dur="400" fill="hold"/>
                                        <p:tgtEl>
                                          <p:spTgt spid="148"/>
                                        </p:tgtEl>
                                        <p:attrNameLst>
                                          <p:attrName>ppt_x</p:attrName>
                                        </p:attrNameLst>
                                      </p:cBhvr>
                                      <p:tavLst>
                                        <p:tav tm="0">
                                          <p:val>
                                            <p:strVal val="#ppt_x"/>
                                          </p:val>
                                        </p:tav>
                                        <p:tav tm="100000">
                                          <p:val>
                                            <p:strVal val="#ppt_x"/>
                                          </p:val>
                                        </p:tav>
                                      </p:tavLst>
                                    </p:anim>
                                    <p:anim calcmode="lin" valueType="num">
                                      <p:cBhvr>
                                        <p:cTn id="165" dur="400" fill="hold"/>
                                        <p:tgtEl>
                                          <p:spTgt spid="148"/>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100"/>
                                  </p:stCondLst>
                                  <p:childTnLst>
                                    <p:set>
                                      <p:cBhvr>
                                        <p:cTn id="167" dur="1" fill="hold">
                                          <p:stCondLst>
                                            <p:cond delay="0"/>
                                          </p:stCondLst>
                                        </p:cTn>
                                        <p:tgtEl>
                                          <p:spTgt spid="151"/>
                                        </p:tgtEl>
                                        <p:attrNameLst>
                                          <p:attrName>style.visibility</p:attrName>
                                        </p:attrNameLst>
                                      </p:cBhvr>
                                      <p:to>
                                        <p:strVal val="visible"/>
                                      </p:to>
                                    </p:set>
                                    <p:animEffect transition="in" filter="fade">
                                      <p:cBhvr>
                                        <p:cTn id="168" dur="400"/>
                                        <p:tgtEl>
                                          <p:spTgt spid="151"/>
                                        </p:tgtEl>
                                      </p:cBhvr>
                                    </p:animEffect>
                                    <p:anim calcmode="lin" valueType="num">
                                      <p:cBhvr>
                                        <p:cTn id="169" dur="400" fill="hold"/>
                                        <p:tgtEl>
                                          <p:spTgt spid="151"/>
                                        </p:tgtEl>
                                        <p:attrNameLst>
                                          <p:attrName>ppt_x</p:attrName>
                                        </p:attrNameLst>
                                      </p:cBhvr>
                                      <p:tavLst>
                                        <p:tav tm="0">
                                          <p:val>
                                            <p:strVal val="#ppt_x"/>
                                          </p:val>
                                        </p:tav>
                                        <p:tav tm="100000">
                                          <p:val>
                                            <p:strVal val="#ppt_x"/>
                                          </p:val>
                                        </p:tav>
                                      </p:tavLst>
                                    </p:anim>
                                    <p:anim calcmode="lin" valueType="num">
                                      <p:cBhvr>
                                        <p:cTn id="170" dur="400" fill="hold"/>
                                        <p:tgtEl>
                                          <p:spTgt spid="151"/>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200"/>
                                  </p:stCondLst>
                                  <p:childTnLst>
                                    <p:set>
                                      <p:cBhvr>
                                        <p:cTn id="172" dur="1" fill="hold">
                                          <p:stCondLst>
                                            <p:cond delay="0"/>
                                          </p:stCondLst>
                                        </p:cTn>
                                        <p:tgtEl>
                                          <p:spTgt spid="154"/>
                                        </p:tgtEl>
                                        <p:attrNameLst>
                                          <p:attrName>style.visibility</p:attrName>
                                        </p:attrNameLst>
                                      </p:cBhvr>
                                      <p:to>
                                        <p:strVal val="visible"/>
                                      </p:to>
                                    </p:set>
                                    <p:animEffect transition="in" filter="fade">
                                      <p:cBhvr>
                                        <p:cTn id="173" dur="400"/>
                                        <p:tgtEl>
                                          <p:spTgt spid="154"/>
                                        </p:tgtEl>
                                      </p:cBhvr>
                                    </p:animEffect>
                                    <p:anim calcmode="lin" valueType="num">
                                      <p:cBhvr>
                                        <p:cTn id="174" dur="400" fill="hold"/>
                                        <p:tgtEl>
                                          <p:spTgt spid="154"/>
                                        </p:tgtEl>
                                        <p:attrNameLst>
                                          <p:attrName>ppt_x</p:attrName>
                                        </p:attrNameLst>
                                      </p:cBhvr>
                                      <p:tavLst>
                                        <p:tav tm="0">
                                          <p:val>
                                            <p:strVal val="#ppt_x"/>
                                          </p:val>
                                        </p:tav>
                                        <p:tav tm="100000">
                                          <p:val>
                                            <p:strVal val="#ppt_x"/>
                                          </p:val>
                                        </p:tav>
                                      </p:tavLst>
                                    </p:anim>
                                    <p:anim calcmode="lin" valueType="num">
                                      <p:cBhvr>
                                        <p:cTn id="175" dur="400" fill="hold"/>
                                        <p:tgtEl>
                                          <p:spTgt spid="154"/>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161"/>
                                        </p:tgtEl>
                                        <p:attrNameLst>
                                          <p:attrName>style.visibility</p:attrName>
                                        </p:attrNameLst>
                                      </p:cBhvr>
                                      <p:to>
                                        <p:strVal val="visible"/>
                                      </p:to>
                                    </p:set>
                                    <p:animEffect transition="in" filter="fade">
                                      <p:cBhvr>
                                        <p:cTn id="178" dur="400"/>
                                        <p:tgtEl>
                                          <p:spTgt spid="161"/>
                                        </p:tgtEl>
                                      </p:cBhvr>
                                    </p:animEffect>
                                    <p:anim calcmode="lin" valueType="num">
                                      <p:cBhvr>
                                        <p:cTn id="179" dur="400" fill="hold"/>
                                        <p:tgtEl>
                                          <p:spTgt spid="161"/>
                                        </p:tgtEl>
                                        <p:attrNameLst>
                                          <p:attrName>ppt_x</p:attrName>
                                        </p:attrNameLst>
                                      </p:cBhvr>
                                      <p:tavLst>
                                        <p:tav tm="0">
                                          <p:val>
                                            <p:strVal val="#ppt_x"/>
                                          </p:val>
                                        </p:tav>
                                        <p:tav tm="100000">
                                          <p:val>
                                            <p:strVal val="#ppt_x"/>
                                          </p:val>
                                        </p:tav>
                                      </p:tavLst>
                                    </p:anim>
                                    <p:anim calcmode="lin" valueType="num">
                                      <p:cBhvr>
                                        <p:cTn id="180" dur="4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5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11811</TotalTime>
  <Pages>0</Pages>
  <Words>4450</Words>
  <Characters>0</Characters>
  <Application>Microsoft Office PowerPoint</Application>
  <DocSecurity>0</DocSecurity>
  <PresentationFormat>自定义</PresentationFormat>
  <Lines>0</Lines>
  <Paragraphs>547</Paragraphs>
  <Slides>49</Slides>
  <Notes>48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新細明體</vt:lpstr>
      <vt:lpstr>方正北魏楷书简体</vt:lpstr>
      <vt:lpstr>方正粗倩简体</vt:lpstr>
      <vt:lpstr>方正大黑简体</vt:lpstr>
      <vt:lpstr>仿宋_GB2312</vt:lpstr>
      <vt:lpstr>华文新魏</vt:lpstr>
      <vt:lpstr>宋体</vt:lpstr>
      <vt:lpstr>微软雅黑</vt:lpstr>
      <vt:lpstr>幼圆</vt:lpstr>
      <vt:lpstr>Arial</vt:lpstr>
      <vt:lpstr>Calibri</vt:lpstr>
      <vt:lpstr>Wingdings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A</cp:lastModifiedBy>
  <cp:revision>1011</cp:revision>
  <dcterms:created xsi:type="dcterms:W3CDTF">2013-01-25T01:44:32Z</dcterms:created>
  <dcterms:modified xsi:type="dcterms:W3CDTF">2016-11-28T02:55:51Z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